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 id="2147483706" r:id="rId3"/>
    <p:sldMasterId id="2147483745" r:id="rId4"/>
    <p:sldMasterId id="2147483757" r:id="rId5"/>
    <p:sldMasterId id="2147483770" r:id="rId6"/>
    <p:sldMasterId id="2147483781" r:id="rId7"/>
  </p:sldMasterIdLst>
  <p:notesMasterIdLst>
    <p:notesMasterId r:id="rId106"/>
  </p:notesMasterIdLst>
  <p:handoutMasterIdLst>
    <p:handoutMasterId r:id="rId107"/>
  </p:handoutMasterIdLst>
  <p:sldIdLst>
    <p:sldId id="482" r:id="rId8"/>
    <p:sldId id="483" r:id="rId9"/>
    <p:sldId id="400" r:id="rId10"/>
    <p:sldId id="485" r:id="rId11"/>
    <p:sldId id="484" r:id="rId12"/>
    <p:sldId id="427" r:id="rId13"/>
    <p:sldId id="354" r:id="rId14"/>
    <p:sldId id="403" r:id="rId15"/>
    <p:sldId id="410" r:id="rId16"/>
    <p:sldId id="368" r:id="rId17"/>
    <p:sldId id="381" r:id="rId18"/>
    <p:sldId id="497" r:id="rId19"/>
    <p:sldId id="515" r:id="rId20"/>
    <p:sldId id="508" r:id="rId21"/>
    <p:sldId id="493" r:id="rId22"/>
    <p:sldId id="513" r:id="rId23"/>
    <p:sldId id="514" r:id="rId24"/>
    <p:sldId id="507" r:id="rId25"/>
    <p:sldId id="405" r:id="rId26"/>
    <p:sldId id="392" r:id="rId27"/>
    <p:sldId id="487" r:id="rId28"/>
    <p:sldId id="488" r:id="rId29"/>
    <p:sldId id="489" r:id="rId30"/>
    <p:sldId id="413" r:id="rId31"/>
    <p:sldId id="490" r:id="rId32"/>
    <p:sldId id="418" r:id="rId33"/>
    <p:sldId id="417" r:id="rId34"/>
    <p:sldId id="371" r:id="rId35"/>
    <p:sldId id="509" r:id="rId36"/>
    <p:sldId id="511" r:id="rId37"/>
    <p:sldId id="512" r:id="rId38"/>
    <p:sldId id="498" r:id="rId39"/>
    <p:sldId id="499" r:id="rId40"/>
    <p:sldId id="500" r:id="rId41"/>
    <p:sldId id="501" r:id="rId42"/>
    <p:sldId id="502" r:id="rId43"/>
    <p:sldId id="503" r:id="rId44"/>
    <p:sldId id="504" r:id="rId45"/>
    <p:sldId id="505" r:id="rId46"/>
    <p:sldId id="525" r:id="rId47"/>
    <p:sldId id="526" r:id="rId48"/>
    <p:sldId id="527" r:id="rId49"/>
    <p:sldId id="528" r:id="rId50"/>
    <p:sldId id="529" r:id="rId51"/>
    <p:sldId id="530" r:id="rId52"/>
    <p:sldId id="531" r:id="rId53"/>
    <p:sldId id="532" r:id="rId54"/>
    <p:sldId id="492" r:id="rId55"/>
    <p:sldId id="533" r:id="rId56"/>
    <p:sldId id="534" r:id="rId57"/>
    <p:sldId id="535" r:id="rId58"/>
    <p:sldId id="536" r:id="rId59"/>
    <p:sldId id="537" r:id="rId60"/>
    <p:sldId id="538" r:id="rId61"/>
    <p:sldId id="539" r:id="rId62"/>
    <p:sldId id="540" r:id="rId63"/>
    <p:sldId id="541" r:id="rId64"/>
    <p:sldId id="542" r:id="rId65"/>
    <p:sldId id="543" r:id="rId66"/>
    <p:sldId id="544" r:id="rId67"/>
    <p:sldId id="545" r:id="rId68"/>
    <p:sldId id="546" r:id="rId69"/>
    <p:sldId id="547" r:id="rId70"/>
    <p:sldId id="548" r:id="rId71"/>
    <p:sldId id="549" r:id="rId72"/>
    <p:sldId id="550" r:id="rId73"/>
    <p:sldId id="551" r:id="rId74"/>
    <p:sldId id="552" r:id="rId75"/>
    <p:sldId id="553" r:id="rId76"/>
    <p:sldId id="554" r:id="rId77"/>
    <p:sldId id="555" r:id="rId78"/>
    <p:sldId id="556" r:id="rId79"/>
    <p:sldId id="557" r:id="rId80"/>
    <p:sldId id="558" r:id="rId81"/>
    <p:sldId id="559" r:id="rId82"/>
    <p:sldId id="560" r:id="rId83"/>
    <p:sldId id="561" r:id="rId84"/>
    <p:sldId id="562" r:id="rId85"/>
    <p:sldId id="563" r:id="rId86"/>
    <p:sldId id="564" r:id="rId87"/>
    <p:sldId id="565" r:id="rId88"/>
    <p:sldId id="566" r:id="rId89"/>
    <p:sldId id="567" r:id="rId90"/>
    <p:sldId id="568" r:id="rId91"/>
    <p:sldId id="569" r:id="rId92"/>
    <p:sldId id="570" r:id="rId93"/>
    <p:sldId id="571" r:id="rId94"/>
    <p:sldId id="572" r:id="rId95"/>
    <p:sldId id="573" r:id="rId96"/>
    <p:sldId id="574" r:id="rId97"/>
    <p:sldId id="575" r:id="rId98"/>
    <p:sldId id="576" r:id="rId99"/>
    <p:sldId id="577" r:id="rId100"/>
    <p:sldId id="578" r:id="rId101"/>
    <p:sldId id="579" r:id="rId102"/>
    <p:sldId id="580" r:id="rId103"/>
    <p:sldId id="581" r:id="rId104"/>
    <p:sldId id="582" r:id="rId105"/>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E00"/>
    <a:srgbClr val="73787B"/>
    <a:srgbClr val="000000"/>
    <a:srgbClr val="464646"/>
    <a:srgbClr val="C8D42C"/>
    <a:srgbClr val="0033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2751" autoAdjust="0"/>
  </p:normalViewPr>
  <p:slideViewPr>
    <p:cSldViewPr>
      <p:cViewPr varScale="1">
        <p:scale>
          <a:sx n="134" d="100"/>
          <a:sy n="134" d="100"/>
        </p:scale>
        <p:origin x="-954" y="-7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90" d="100"/>
          <a:sy n="90" d="100"/>
        </p:scale>
        <p:origin x="-3762"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handoutMaster" Target="handoutMasters/handout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viewProps" Target="view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835282-A1B9-42EB-8D27-51F2959A09FD}"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de-CH"/>
        </a:p>
      </dgm:t>
    </dgm:pt>
    <dgm:pt modelId="{9C6F92C8-8A26-4FFD-9234-BD6B5B4D6E2D}">
      <dgm:prSet phldrT="[Text]" custT="1"/>
      <dgm:spPr/>
      <dgm:t>
        <a:bodyPr/>
        <a:lstStyle/>
        <a:p>
          <a:r>
            <a:rPr lang="de-CH" sz="1400" b="1" dirty="0" err="1"/>
            <a:t>Umzonung</a:t>
          </a:r>
          <a:endParaRPr lang="de-CH" sz="1400" b="1" dirty="0"/>
        </a:p>
      </dgm:t>
    </dgm:pt>
    <dgm:pt modelId="{E1893F74-25B1-411F-8DA0-3F052875E7C5}" type="parTrans" cxnId="{29BDA28C-EF5D-497C-B706-E2F7AF4B7B76}">
      <dgm:prSet/>
      <dgm:spPr/>
      <dgm:t>
        <a:bodyPr/>
        <a:lstStyle/>
        <a:p>
          <a:endParaRPr lang="de-CH" b="0"/>
        </a:p>
      </dgm:t>
    </dgm:pt>
    <dgm:pt modelId="{330CB895-46D3-484C-B17E-5DC551BD8B2E}" type="sibTrans" cxnId="{29BDA28C-EF5D-497C-B706-E2F7AF4B7B76}">
      <dgm:prSet/>
      <dgm:spPr/>
      <dgm:t>
        <a:bodyPr/>
        <a:lstStyle/>
        <a:p>
          <a:endParaRPr lang="de-CH" sz="1400" b="1"/>
        </a:p>
      </dgm:t>
    </dgm:pt>
    <dgm:pt modelId="{362D739D-832E-4D2D-8626-ECD354C7B997}">
      <dgm:prSet phldrT="[Text]" custT="1"/>
      <dgm:spPr/>
      <dgm:t>
        <a:bodyPr/>
        <a:lstStyle/>
        <a:p>
          <a:r>
            <a:rPr lang="de-CH" sz="1400" b="1" dirty="0"/>
            <a:t>Kreditantrag an Gemeinde-versammlung (knappe Zustimmung Ende 2011)</a:t>
          </a:r>
        </a:p>
      </dgm:t>
    </dgm:pt>
    <dgm:pt modelId="{68916F69-E672-4964-9E03-E013A097CEEF}" type="parTrans" cxnId="{77D97C06-4E85-4E3C-9802-2548D810F1C3}">
      <dgm:prSet/>
      <dgm:spPr/>
      <dgm:t>
        <a:bodyPr/>
        <a:lstStyle/>
        <a:p>
          <a:endParaRPr lang="de-CH" b="0"/>
        </a:p>
      </dgm:t>
    </dgm:pt>
    <dgm:pt modelId="{9BE8208B-C0AD-4B25-AAD8-1B740FEE1332}" type="sibTrans" cxnId="{77D97C06-4E85-4E3C-9802-2548D810F1C3}">
      <dgm:prSet/>
      <dgm:spPr/>
      <dgm:t>
        <a:bodyPr/>
        <a:lstStyle/>
        <a:p>
          <a:endParaRPr lang="de-CH" sz="1400" b="1"/>
        </a:p>
      </dgm:t>
    </dgm:pt>
    <dgm:pt modelId="{F2F40433-E540-46FA-80F1-362678358019}">
      <dgm:prSet phldrT="[Text]" custT="1"/>
      <dgm:spPr/>
      <dgm:t>
        <a:bodyPr/>
        <a:lstStyle/>
        <a:p>
          <a:r>
            <a:rPr lang="de-CH" sz="1400" b="1" dirty="0"/>
            <a:t>Widerstände überwinden</a:t>
          </a:r>
        </a:p>
      </dgm:t>
    </dgm:pt>
    <dgm:pt modelId="{413F71D0-4C5E-4AB7-876F-FFA95EE53B0F}" type="parTrans" cxnId="{2E67DC03-074E-4263-859F-29547C909D11}">
      <dgm:prSet/>
      <dgm:spPr/>
      <dgm:t>
        <a:bodyPr/>
        <a:lstStyle/>
        <a:p>
          <a:endParaRPr lang="de-CH" b="0"/>
        </a:p>
      </dgm:t>
    </dgm:pt>
    <dgm:pt modelId="{A1B4B824-7553-499F-8E21-2A82CDF85D01}" type="sibTrans" cxnId="{2E67DC03-074E-4263-859F-29547C909D11}">
      <dgm:prSet/>
      <dgm:spPr/>
      <dgm:t>
        <a:bodyPr/>
        <a:lstStyle/>
        <a:p>
          <a:endParaRPr lang="de-CH" sz="1400" b="1"/>
        </a:p>
      </dgm:t>
    </dgm:pt>
    <dgm:pt modelId="{3437FF0C-014C-4CD8-A29A-DD12736243D3}">
      <dgm:prSet phldrT="[Text]" custT="1"/>
      <dgm:spPr/>
      <dgm:t>
        <a:bodyPr/>
        <a:lstStyle/>
        <a:p>
          <a:r>
            <a:rPr lang="de-CH" sz="1400" b="1" dirty="0"/>
            <a:t>Bewilligungen</a:t>
          </a:r>
        </a:p>
      </dgm:t>
    </dgm:pt>
    <dgm:pt modelId="{BB20C1CA-AA86-43AD-BFBC-82BF1D87AFE6}" type="parTrans" cxnId="{EEDA5419-3E35-49A7-BDD9-48E37EAE966F}">
      <dgm:prSet/>
      <dgm:spPr/>
      <dgm:t>
        <a:bodyPr/>
        <a:lstStyle/>
        <a:p>
          <a:endParaRPr lang="de-CH" b="0"/>
        </a:p>
      </dgm:t>
    </dgm:pt>
    <dgm:pt modelId="{81719731-AED3-407A-97A4-819B631B03A8}" type="sibTrans" cxnId="{EEDA5419-3E35-49A7-BDD9-48E37EAE966F}">
      <dgm:prSet/>
      <dgm:spPr/>
      <dgm:t>
        <a:bodyPr/>
        <a:lstStyle/>
        <a:p>
          <a:endParaRPr lang="de-CH" sz="1400" b="1"/>
        </a:p>
      </dgm:t>
    </dgm:pt>
    <dgm:pt modelId="{78407E19-EAE6-4F76-9B2B-83D07E5F0934}">
      <dgm:prSet phldrT="[Text]" custT="1"/>
      <dgm:spPr/>
      <dgm:t>
        <a:bodyPr/>
        <a:lstStyle/>
        <a:p>
          <a:r>
            <a:rPr lang="de-CH" sz="1400" b="1" dirty="0"/>
            <a:t>Finanzierung sichern</a:t>
          </a:r>
        </a:p>
      </dgm:t>
    </dgm:pt>
    <dgm:pt modelId="{EF525089-A899-47E9-880A-F252E538A2D3}" type="parTrans" cxnId="{15F96D54-F2A1-4200-8849-E0E90CBFAD3F}">
      <dgm:prSet/>
      <dgm:spPr/>
      <dgm:t>
        <a:bodyPr/>
        <a:lstStyle/>
        <a:p>
          <a:endParaRPr lang="de-CH" b="0"/>
        </a:p>
      </dgm:t>
    </dgm:pt>
    <dgm:pt modelId="{6CC6AC2C-60A0-43AC-BA6B-4E5C7FE7B951}" type="sibTrans" cxnId="{15F96D54-F2A1-4200-8849-E0E90CBFAD3F}">
      <dgm:prSet/>
      <dgm:spPr/>
      <dgm:t>
        <a:bodyPr/>
        <a:lstStyle/>
        <a:p>
          <a:endParaRPr lang="de-CH" sz="1400" b="1"/>
        </a:p>
      </dgm:t>
    </dgm:pt>
    <dgm:pt modelId="{C158E27A-AC21-4605-9624-EA5061A3EDCC}">
      <dgm:prSet phldrT="[Text]" custT="1"/>
      <dgm:spPr/>
      <dgm:t>
        <a:bodyPr/>
        <a:lstStyle/>
        <a:p>
          <a:r>
            <a:rPr lang="de-CH" sz="1400" b="1" dirty="0"/>
            <a:t>Details ausarbeiten, betriebs-wirtschaftliche Konzepte und Bauprojekt</a:t>
          </a:r>
        </a:p>
      </dgm:t>
    </dgm:pt>
    <dgm:pt modelId="{7BE0AFFC-A37C-4024-B84A-E9D0DAB01412}" type="parTrans" cxnId="{BFF64558-654A-4A0A-83ED-DB6258AB0704}">
      <dgm:prSet/>
      <dgm:spPr/>
      <dgm:t>
        <a:bodyPr/>
        <a:lstStyle/>
        <a:p>
          <a:endParaRPr lang="de-CH" b="0"/>
        </a:p>
      </dgm:t>
    </dgm:pt>
    <dgm:pt modelId="{B39670F6-4A54-4CA5-B189-B748C36379AF}" type="sibTrans" cxnId="{BFF64558-654A-4A0A-83ED-DB6258AB0704}">
      <dgm:prSet/>
      <dgm:spPr/>
      <dgm:t>
        <a:bodyPr/>
        <a:lstStyle/>
        <a:p>
          <a:endParaRPr lang="de-CH" sz="1400" b="1"/>
        </a:p>
      </dgm:t>
    </dgm:pt>
    <dgm:pt modelId="{F5B87ED1-DFBC-418F-A364-E58C7D6FB1FC}">
      <dgm:prSet phldrT="[Text]" custT="1"/>
      <dgm:spPr/>
      <dgm:t>
        <a:bodyPr/>
        <a:lstStyle/>
        <a:p>
          <a:r>
            <a:rPr lang="de-CH" sz="1400" b="1" dirty="0"/>
            <a:t>Bau</a:t>
          </a:r>
        </a:p>
      </dgm:t>
    </dgm:pt>
    <dgm:pt modelId="{46B044E4-999A-4338-ABC2-2887C9B8FE3D}" type="parTrans" cxnId="{FDA2CAFA-5E86-4A66-B448-6944586153AE}">
      <dgm:prSet/>
      <dgm:spPr/>
      <dgm:t>
        <a:bodyPr/>
        <a:lstStyle/>
        <a:p>
          <a:endParaRPr lang="de-CH" b="0"/>
        </a:p>
      </dgm:t>
    </dgm:pt>
    <dgm:pt modelId="{F3C74026-3D19-423D-8BA2-3C5F2A45EF02}" type="sibTrans" cxnId="{FDA2CAFA-5E86-4A66-B448-6944586153AE}">
      <dgm:prSet/>
      <dgm:spPr/>
      <dgm:t>
        <a:bodyPr/>
        <a:lstStyle/>
        <a:p>
          <a:endParaRPr lang="de-CH" sz="1400" b="1"/>
        </a:p>
      </dgm:t>
    </dgm:pt>
    <dgm:pt modelId="{AAF8100C-201C-4213-B22C-ECCACECDFE01}">
      <dgm:prSet phldrT="[Text]" custT="1"/>
      <dgm:spPr/>
      <dgm:t>
        <a:bodyPr/>
        <a:lstStyle/>
        <a:p>
          <a:r>
            <a:rPr lang="de-CH" sz="1400" b="1" dirty="0"/>
            <a:t>Inbetriebnahme 2015 und Bewirtschaftung</a:t>
          </a:r>
        </a:p>
      </dgm:t>
    </dgm:pt>
    <dgm:pt modelId="{9DDD8C74-D7FF-465E-9EFD-265571489F97}" type="parTrans" cxnId="{81B259FC-6893-451B-87EC-58832C77C8CC}">
      <dgm:prSet/>
      <dgm:spPr/>
      <dgm:t>
        <a:bodyPr/>
        <a:lstStyle/>
        <a:p>
          <a:endParaRPr lang="de-CH" b="0"/>
        </a:p>
      </dgm:t>
    </dgm:pt>
    <dgm:pt modelId="{51A4E609-BD12-46EC-B975-D6791F5E97D2}" type="sibTrans" cxnId="{81B259FC-6893-451B-87EC-58832C77C8CC}">
      <dgm:prSet/>
      <dgm:spPr/>
      <dgm:t>
        <a:bodyPr/>
        <a:lstStyle/>
        <a:p>
          <a:endParaRPr lang="de-CH" b="0"/>
        </a:p>
      </dgm:t>
    </dgm:pt>
    <dgm:pt modelId="{D95FA568-5E5C-47B2-8BE4-490FCDD76E60}" type="pres">
      <dgm:prSet presAssocID="{D0835282-A1B9-42EB-8D27-51F2959A09FD}" presName="Name0" presStyleCnt="0">
        <dgm:presLayoutVars>
          <dgm:dir/>
          <dgm:resizeHandles/>
        </dgm:presLayoutVars>
      </dgm:prSet>
      <dgm:spPr/>
      <dgm:t>
        <a:bodyPr/>
        <a:lstStyle/>
        <a:p>
          <a:endParaRPr lang="de-CH"/>
        </a:p>
      </dgm:t>
    </dgm:pt>
    <dgm:pt modelId="{B3086A28-B2C3-4B02-8088-BCE86612C780}" type="pres">
      <dgm:prSet presAssocID="{9C6F92C8-8A26-4FFD-9234-BD6B5B4D6E2D}" presName="compNode" presStyleCnt="0"/>
      <dgm:spPr/>
    </dgm:pt>
    <dgm:pt modelId="{7213F1D3-4114-41E9-8BC9-052A1650DEA3}" type="pres">
      <dgm:prSet presAssocID="{9C6F92C8-8A26-4FFD-9234-BD6B5B4D6E2D}" presName="dummyConnPt" presStyleCnt="0"/>
      <dgm:spPr/>
    </dgm:pt>
    <dgm:pt modelId="{8E1229C4-0F1B-4E16-9B9B-0CAEAFCA3880}" type="pres">
      <dgm:prSet presAssocID="{9C6F92C8-8A26-4FFD-9234-BD6B5B4D6E2D}" presName="node" presStyleLbl="node1" presStyleIdx="0" presStyleCnt="8" custScaleX="125929">
        <dgm:presLayoutVars>
          <dgm:bulletEnabled val="1"/>
        </dgm:presLayoutVars>
      </dgm:prSet>
      <dgm:spPr/>
      <dgm:t>
        <a:bodyPr/>
        <a:lstStyle/>
        <a:p>
          <a:endParaRPr lang="de-CH"/>
        </a:p>
      </dgm:t>
    </dgm:pt>
    <dgm:pt modelId="{32846340-7E57-47D8-97E3-AB39AB4B0579}" type="pres">
      <dgm:prSet presAssocID="{330CB895-46D3-484C-B17E-5DC551BD8B2E}" presName="sibTrans" presStyleLbl="bgSibTrans2D1" presStyleIdx="0" presStyleCnt="7"/>
      <dgm:spPr/>
      <dgm:t>
        <a:bodyPr/>
        <a:lstStyle/>
        <a:p>
          <a:endParaRPr lang="de-CH"/>
        </a:p>
      </dgm:t>
    </dgm:pt>
    <dgm:pt modelId="{5CEC404C-88F2-4CCD-9091-91892954737F}" type="pres">
      <dgm:prSet presAssocID="{362D739D-832E-4D2D-8626-ECD354C7B997}" presName="compNode" presStyleCnt="0"/>
      <dgm:spPr/>
    </dgm:pt>
    <dgm:pt modelId="{93BA1B89-D2E9-41D1-BDDB-93555151507D}" type="pres">
      <dgm:prSet presAssocID="{362D739D-832E-4D2D-8626-ECD354C7B997}" presName="dummyConnPt" presStyleCnt="0"/>
      <dgm:spPr/>
    </dgm:pt>
    <dgm:pt modelId="{1E466D61-B634-4459-897E-96B8E763B003}" type="pres">
      <dgm:prSet presAssocID="{362D739D-832E-4D2D-8626-ECD354C7B997}" presName="node" presStyleLbl="node1" presStyleIdx="1" presStyleCnt="8" custScaleX="125929">
        <dgm:presLayoutVars>
          <dgm:bulletEnabled val="1"/>
        </dgm:presLayoutVars>
      </dgm:prSet>
      <dgm:spPr/>
      <dgm:t>
        <a:bodyPr/>
        <a:lstStyle/>
        <a:p>
          <a:endParaRPr lang="de-CH"/>
        </a:p>
      </dgm:t>
    </dgm:pt>
    <dgm:pt modelId="{051BAB7B-07C6-4B6F-BE2D-783C7FA1B61A}" type="pres">
      <dgm:prSet presAssocID="{9BE8208B-C0AD-4B25-AAD8-1B740FEE1332}" presName="sibTrans" presStyleLbl="bgSibTrans2D1" presStyleIdx="1" presStyleCnt="7"/>
      <dgm:spPr/>
      <dgm:t>
        <a:bodyPr/>
        <a:lstStyle/>
        <a:p>
          <a:endParaRPr lang="de-CH"/>
        </a:p>
      </dgm:t>
    </dgm:pt>
    <dgm:pt modelId="{12852696-A128-4CAF-9A82-FFAAA9AB4518}" type="pres">
      <dgm:prSet presAssocID="{F2F40433-E540-46FA-80F1-362678358019}" presName="compNode" presStyleCnt="0"/>
      <dgm:spPr/>
    </dgm:pt>
    <dgm:pt modelId="{126FEC8A-FEFE-450D-A887-AD1E40A8F522}" type="pres">
      <dgm:prSet presAssocID="{F2F40433-E540-46FA-80F1-362678358019}" presName="dummyConnPt" presStyleCnt="0"/>
      <dgm:spPr/>
    </dgm:pt>
    <dgm:pt modelId="{FEB2F42D-27AC-4BB0-B358-477F4FAEC14B}" type="pres">
      <dgm:prSet presAssocID="{F2F40433-E540-46FA-80F1-362678358019}" presName="node" presStyleLbl="node1" presStyleIdx="2" presStyleCnt="8" custScaleX="125929">
        <dgm:presLayoutVars>
          <dgm:bulletEnabled val="1"/>
        </dgm:presLayoutVars>
      </dgm:prSet>
      <dgm:spPr/>
      <dgm:t>
        <a:bodyPr/>
        <a:lstStyle/>
        <a:p>
          <a:endParaRPr lang="de-CH"/>
        </a:p>
      </dgm:t>
    </dgm:pt>
    <dgm:pt modelId="{B7517D91-3068-4EC5-9723-A93CE1A5DA65}" type="pres">
      <dgm:prSet presAssocID="{A1B4B824-7553-499F-8E21-2A82CDF85D01}" presName="sibTrans" presStyleLbl="bgSibTrans2D1" presStyleIdx="2" presStyleCnt="7"/>
      <dgm:spPr/>
      <dgm:t>
        <a:bodyPr/>
        <a:lstStyle/>
        <a:p>
          <a:endParaRPr lang="de-CH"/>
        </a:p>
      </dgm:t>
    </dgm:pt>
    <dgm:pt modelId="{8D0CC1E7-7304-4DFD-A0CC-FDB5B74DACA2}" type="pres">
      <dgm:prSet presAssocID="{3437FF0C-014C-4CD8-A29A-DD12736243D3}" presName="compNode" presStyleCnt="0"/>
      <dgm:spPr/>
    </dgm:pt>
    <dgm:pt modelId="{148460C7-57C8-4D84-9045-E9B4A3C001A8}" type="pres">
      <dgm:prSet presAssocID="{3437FF0C-014C-4CD8-A29A-DD12736243D3}" presName="dummyConnPt" presStyleCnt="0"/>
      <dgm:spPr/>
    </dgm:pt>
    <dgm:pt modelId="{37654F63-3659-4BE3-8D81-1A2EAD81DB2E}" type="pres">
      <dgm:prSet presAssocID="{3437FF0C-014C-4CD8-A29A-DD12736243D3}" presName="node" presStyleLbl="node1" presStyleIdx="3" presStyleCnt="8" custScaleX="125929">
        <dgm:presLayoutVars>
          <dgm:bulletEnabled val="1"/>
        </dgm:presLayoutVars>
      </dgm:prSet>
      <dgm:spPr/>
      <dgm:t>
        <a:bodyPr/>
        <a:lstStyle/>
        <a:p>
          <a:endParaRPr lang="de-CH"/>
        </a:p>
      </dgm:t>
    </dgm:pt>
    <dgm:pt modelId="{15493370-86C5-4692-866C-6931FB83819D}" type="pres">
      <dgm:prSet presAssocID="{81719731-AED3-407A-97A4-819B631B03A8}" presName="sibTrans" presStyleLbl="bgSibTrans2D1" presStyleIdx="3" presStyleCnt="7"/>
      <dgm:spPr/>
      <dgm:t>
        <a:bodyPr/>
        <a:lstStyle/>
        <a:p>
          <a:endParaRPr lang="de-CH"/>
        </a:p>
      </dgm:t>
    </dgm:pt>
    <dgm:pt modelId="{DC43E0F9-89E4-409E-A3B4-75C97ECD8D18}" type="pres">
      <dgm:prSet presAssocID="{78407E19-EAE6-4F76-9B2B-83D07E5F0934}" presName="compNode" presStyleCnt="0"/>
      <dgm:spPr/>
    </dgm:pt>
    <dgm:pt modelId="{EFAF1FC0-8D70-4CD3-B2E4-87AA1B22FF43}" type="pres">
      <dgm:prSet presAssocID="{78407E19-EAE6-4F76-9B2B-83D07E5F0934}" presName="dummyConnPt" presStyleCnt="0"/>
      <dgm:spPr/>
    </dgm:pt>
    <dgm:pt modelId="{BF8AA9F8-688A-4017-B9D1-AC33E57CF69C}" type="pres">
      <dgm:prSet presAssocID="{78407E19-EAE6-4F76-9B2B-83D07E5F0934}" presName="node" presStyleLbl="node1" presStyleIdx="4" presStyleCnt="8" custScaleX="125929">
        <dgm:presLayoutVars>
          <dgm:bulletEnabled val="1"/>
        </dgm:presLayoutVars>
      </dgm:prSet>
      <dgm:spPr/>
      <dgm:t>
        <a:bodyPr/>
        <a:lstStyle/>
        <a:p>
          <a:endParaRPr lang="de-CH"/>
        </a:p>
      </dgm:t>
    </dgm:pt>
    <dgm:pt modelId="{4082F184-AA7D-4088-B8AB-FE5514DA4145}" type="pres">
      <dgm:prSet presAssocID="{6CC6AC2C-60A0-43AC-BA6B-4E5C7FE7B951}" presName="sibTrans" presStyleLbl="bgSibTrans2D1" presStyleIdx="4" presStyleCnt="7"/>
      <dgm:spPr/>
      <dgm:t>
        <a:bodyPr/>
        <a:lstStyle/>
        <a:p>
          <a:endParaRPr lang="de-CH"/>
        </a:p>
      </dgm:t>
    </dgm:pt>
    <dgm:pt modelId="{2E6EE1F7-8CC6-4198-A85E-851C1BCD03E1}" type="pres">
      <dgm:prSet presAssocID="{C158E27A-AC21-4605-9624-EA5061A3EDCC}" presName="compNode" presStyleCnt="0"/>
      <dgm:spPr/>
    </dgm:pt>
    <dgm:pt modelId="{3271616F-AE51-4A10-A20C-C6947FF4DEEB}" type="pres">
      <dgm:prSet presAssocID="{C158E27A-AC21-4605-9624-EA5061A3EDCC}" presName="dummyConnPt" presStyleCnt="0"/>
      <dgm:spPr/>
    </dgm:pt>
    <dgm:pt modelId="{2E6F661B-E42F-473C-A6FF-4A4DE3742EF3}" type="pres">
      <dgm:prSet presAssocID="{C158E27A-AC21-4605-9624-EA5061A3EDCC}" presName="node" presStyleLbl="node1" presStyleIdx="5" presStyleCnt="8" custScaleX="125929">
        <dgm:presLayoutVars>
          <dgm:bulletEnabled val="1"/>
        </dgm:presLayoutVars>
      </dgm:prSet>
      <dgm:spPr/>
      <dgm:t>
        <a:bodyPr/>
        <a:lstStyle/>
        <a:p>
          <a:endParaRPr lang="de-CH"/>
        </a:p>
      </dgm:t>
    </dgm:pt>
    <dgm:pt modelId="{428B6EC5-699F-4D45-93B5-BDFF2FA65902}" type="pres">
      <dgm:prSet presAssocID="{B39670F6-4A54-4CA5-B189-B748C36379AF}" presName="sibTrans" presStyleLbl="bgSibTrans2D1" presStyleIdx="5" presStyleCnt="7"/>
      <dgm:spPr/>
      <dgm:t>
        <a:bodyPr/>
        <a:lstStyle/>
        <a:p>
          <a:endParaRPr lang="de-CH"/>
        </a:p>
      </dgm:t>
    </dgm:pt>
    <dgm:pt modelId="{FC2E451B-C543-4DE7-9C21-952B60C651CB}" type="pres">
      <dgm:prSet presAssocID="{F5B87ED1-DFBC-418F-A364-E58C7D6FB1FC}" presName="compNode" presStyleCnt="0"/>
      <dgm:spPr/>
    </dgm:pt>
    <dgm:pt modelId="{E8F00E7C-8E81-4939-BDEE-2836080BBEA7}" type="pres">
      <dgm:prSet presAssocID="{F5B87ED1-DFBC-418F-A364-E58C7D6FB1FC}" presName="dummyConnPt" presStyleCnt="0"/>
      <dgm:spPr/>
    </dgm:pt>
    <dgm:pt modelId="{9A7BDA7B-7C71-4D4A-A40C-A3EA44FDDC4E}" type="pres">
      <dgm:prSet presAssocID="{F5B87ED1-DFBC-418F-A364-E58C7D6FB1FC}" presName="node" presStyleLbl="node1" presStyleIdx="6" presStyleCnt="8" custScaleX="125929">
        <dgm:presLayoutVars>
          <dgm:bulletEnabled val="1"/>
        </dgm:presLayoutVars>
      </dgm:prSet>
      <dgm:spPr/>
      <dgm:t>
        <a:bodyPr/>
        <a:lstStyle/>
        <a:p>
          <a:endParaRPr lang="de-CH"/>
        </a:p>
      </dgm:t>
    </dgm:pt>
    <dgm:pt modelId="{DC63A7AE-5025-4213-8228-870AA04156EF}" type="pres">
      <dgm:prSet presAssocID="{F3C74026-3D19-423D-8BA2-3C5F2A45EF02}" presName="sibTrans" presStyleLbl="bgSibTrans2D1" presStyleIdx="6" presStyleCnt="7"/>
      <dgm:spPr/>
      <dgm:t>
        <a:bodyPr/>
        <a:lstStyle/>
        <a:p>
          <a:endParaRPr lang="de-CH"/>
        </a:p>
      </dgm:t>
    </dgm:pt>
    <dgm:pt modelId="{DCDD4F48-A468-46C3-96D8-4BD09A4D0172}" type="pres">
      <dgm:prSet presAssocID="{AAF8100C-201C-4213-B22C-ECCACECDFE01}" presName="compNode" presStyleCnt="0"/>
      <dgm:spPr/>
    </dgm:pt>
    <dgm:pt modelId="{FDD4DA5E-5E9B-4BFA-875D-2DDD6CB0064E}" type="pres">
      <dgm:prSet presAssocID="{AAF8100C-201C-4213-B22C-ECCACECDFE01}" presName="dummyConnPt" presStyleCnt="0"/>
      <dgm:spPr/>
    </dgm:pt>
    <dgm:pt modelId="{B7B1F99D-C9FC-43E4-A3BA-3185DEF06F52}" type="pres">
      <dgm:prSet presAssocID="{AAF8100C-201C-4213-B22C-ECCACECDFE01}" presName="node" presStyleLbl="node1" presStyleIdx="7" presStyleCnt="8" custScaleX="125929">
        <dgm:presLayoutVars>
          <dgm:bulletEnabled val="1"/>
        </dgm:presLayoutVars>
      </dgm:prSet>
      <dgm:spPr/>
      <dgm:t>
        <a:bodyPr/>
        <a:lstStyle/>
        <a:p>
          <a:endParaRPr lang="de-CH"/>
        </a:p>
      </dgm:t>
    </dgm:pt>
  </dgm:ptLst>
  <dgm:cxnLst>
    <dgm:cxn modelId="{BF6898B4-953C-4EEF-B007-44EE48FA5310}" type="presOf" srcId="{F2F40433-E540-46FA-80F1-362678358019}" destId="{FEB2F42D-27AC-4BB0-B358-477F4FAEC14B}" srcOrd="0" destOrd="0" presId="urn:microsoft.com/office/officeart/2005/8/layout/bProcess4"/>
    <dgm:cxn modelId="{D2B913E1-9AD9-44AA-8ED2-7A24E3F6500C}" type="presOf" srcId="{A1B4B824-7553-499F-8E21-2A82CDF85D01}" destId="{B7517D91-3068-4EC5-9723-A93CE1A5DA65}" srcOrd="0" destOrd="0" presId="urn:microsoft.com/office/officeart/2005/8/layout/bProcess4"/>
    <dgm:cxn modelId="{F0148381-62B5-478B-ADF8-0086619929EB}" type="presOf" srcId="{81719731-AED3-407A-97A4-819B631B03A8}" destId="{15493370-86C5-4692-866C-6931FB83819D}" srcOrd="0" destOrd="0" presId="urn:microsoft.com/office/officeart/2005/8/layout/bProcess4"/>
    <dgm:cxn modelId="{1764941E-487A-4793-907F-2DD1D5B09339}" type="presOf" srcId="{D0835282-A1B9-42EB-8D27-51F2959A09FD}" destId="{D95FA568-5E5C-47B2-8BE4-490FCDD76E60}" srcOrd="0" destOrd="0" presId="urn:microsoft.com/office/officeart/2005/8/layout/bProcess4"/>
    <dgm:cxn modelId="{D9F8AE47-CA62-465A-BD6B-E1686BDD785D}" type="presOf" srcId="{3437FF0C-014C-4CD8-A29A-DD12736243D3}" destId="{37654F63-3659-4BE3-8D81-1A2EAD81DB2E}" srcOrd="0" destOrd="0" presId="urn:microsoft.com/office/officeart/2005/8/layout/bProcess4"/>
    <dgm:cxn modelId="{1CA991A3-D539-4937-BE5C-EF97726FCEDF}" type="presOf" srcId="{6CC6AC2C-60A0-43AC-BA6B-4E5C7FE7B951}" destId="{4082F184-AA7D-4088-B8AB-FE5514DA4145}" srcOrd="0" destOrd="0" presId="urn:microsoft.com/office/officeart/2005/8/layout/bProcess4"/>
    <dgm:cxn modelId="{2E67DC03-074E-4263-859F-29547C909D11}" srcId="{D0835282-A1B9-42EB-8D27-51F2959A09FD}" destId="{F2F40433-E540-46FA-80F1-362678358019}" srcOrd="2" destOrd="0" parTransId="{413F71D0-4C5E-4AB7-876F-FFA95EE53B0F}" sibTransId="{A1B4B824-7553-499F-8E21-2A82CDF85D01}"/>
    <dgm:cxn modelId="{6F33D871-6000-400C-B0BB-69FA25A9E3FD}" type="presOf" srcId="{F5B87ED1-DFBC-418F-A364-E58C7D6FB1FC}" destId="{9A7BDA7B-7C71-4D4A-A40C-A3EA44FDDC4E}" srcOrd="0" destOrd="0" presId="urn:microsoft.com/office/officeart/2005/8/layout/bProcess4"/>
    <dgm:cxn modelId="{81B259FC-6893-451B-87EC-58832C77C8CC}" srcId="{D0835282-A1B9-42EB-8D27-51F2959A09FD}" destId="{AAF8100C-201C-4213-B22C-ECCACECDFE01}" srcOrd="7" destOrd="0" parTransId="{9DDD8C74-D7FF-465E-9EFD-265571489F97}" sibTransId="{51A4E609-BD12-46EC-B975-D6791F5E97D2}"/>
    <dgm:cxn modelId="{FDA2CAFA-5E86-4A66-B448-6944586153AE}" srcId="{D0835282-A1B9-42EB-8D27-51F2959A09FD}" destId="{F5B87ED1-DFBC-418F-A364-E58C7D6FB1FC}" srcOrd="6" destOrd="0" parTransId="{46B044E4-999A-4338-ABC2-2887C9B8FE3D}" sibTransId="{F3C74026-3D19-423D-8BA2-3C5F2A45EF02}"/>
    <dgm:cxn modelId="{0BDE0E29-22E1-4D59-BE6D-63757B5609D5}" type="presOf" srcId="{9C6F92C8-8A26-4FFD-9234-BD6B5B4D6E2D}" destId="{8E1229C4-0F1B-4E16-9B9B-0CAEAFCA3880}" srcOrd="0" destOrd="0" presId="urn:microsoft.com/office/officeart/2005/8/layout/bProcess4"/>
    <dgm:cxn modelId="{BFF64558-654A-4A0A-83ED-DB6258AB0704}" srcId="{D0835282-A1B9-42EB-8D27-51F2959A09FD}" destId="{C158E27A-AC21-4605-9624-EA5061A3EDCC}" srcOrd="5" destOrd="0" parTransId="{7BE0AFFC-A37C-4024-B84A-E9D0DAB01412}" sibTransId="{B39670F6-4A54-4CA5-B189-B748C36379AF}"/>
    <dgm:cxn modelId="{E6583E19-8CC3-4CD3-BE15-6ECFE42863DF}" type="presOf" srcId="{AAF8100C-201C-4213-B22C-ECCACECDFE01}" destId="{B7B1F99D-C9FC-43E4-A3BA-3185DEF06F52}" srcOrd="0" destOrd="0" presId="urn:microsoft.com/office/officeart/2005/8/layout/bProcess4"/>
    <dgm:cxn modelId="{19E9F922-611C-4A9E-8D3C-6533583C0B0D}" type="presOf" srcId="{330CB895-46D3-484C-B17E-5DC551BD8B2E}" destId="{32846340-7E57-47D8-97E3-AB39AB4B0579}" srcOrd="0" destOrd="0" presId="urn:microsoft.com/office/officeart/2005/8/layout/bProcess4"/>
    <dgm:cxn modelId="{77D97C06-4E85-4E3C-9802-2548D810F1C3}" srcId="{D0835282-A1B9-42EB-8D27-51F2959A09FD}" destId="{362D739D-832E-4D2D-8626-ECD354C7B997}" srcOrd="1" destOrd="0" parTransId="{68916F69-E672-4964-9E03-E013A097CEEF}" sibTransId="{9BE8208B-C0AD-4B25-AAD8-1B740FEE1332}"/>
    <dgm:cxn modelId="{29BDA28C-EF5D-497C-B706-E2F7AF4B7B76}" srcId="{D0835282-A1B9-42EB-8D27-51F2959A09FD}" destId="{9C6F92C8-8A26-4FFD-9234-BD6B5B4D6E2D}" srcOrd="0" destOrd="0" parTransId="{E1893F74-25B1-411F-8DA0-3F052875E7C5}" sibTransId="{330CB895-46D3-484C-B17E-5DC551BD8B2E}"/>
    <dgm:cxn modelId="{2ADCD592-978A-4484-A580-E5A2C0AE1471}" type="presOf" srcId="{F3C74026-3D19-423D-8BA2-3C5F2A45EF02}" destId="{DC63A7AE-5025-4213-8228-870AA04156EF}" srcOrd="0" destOrd="0" presId="urn:microsoft.com/office/officeart/2005/8/layout/bProcess4"/>
    <dgm:cxn modelId="{36A46C9E-8ACE-405E-883A-699335F1E500}" type="presOf" srcId="{C158E27A-AC21-4605-9624-EA5061A3EDCC}" destId="{2E6F661B-E42F-473C-A6FF-4A4DE3742EF3}" srcOrd="0" destOrd="0" presId="urn:microsoft.com/office/officeart/2005/8/layout/bProcess4"/>
    <dgm:cxn modelId="{9D2E12FF-CB0B-40E3-BB36-23CCA56E04FF}" type="presOf" srcId="{78407E19-EAE6-4F76-9B2B-83D07E5F0934}" destId="{BF8AA9F8-688A-4017-B9D1-AC33E57CF69C}" srcOrd="0" destOrd="0" presId="urn:microsoft.com/office/officeart/2005/8/layout/bProcess4"/>
    <dgm:cxn modelId="{23139479-ED71-4381-A53E-CD14E7CD3091}" type="presOf" srcId="{9BE8208B-C0AD-4B25-AAD8-1B740FEE1332}" destId="{051BAB7B-07C6-4B6F-BE2D-783C7FA1B61A}" srcOrd="0" destOrd="0" presId="urn:microsoft.com/office/officeart/2005/8/layout/bProcess4"/>
    <dgm:cxn modelId="{44BAB88A-7909-4DD3-BE26-0D2367E11807}" type="presOf" srcId="{B39670F6-4A54-4CA5-B189-B748C36379AF}" destId="{428B6EC5-699F-4D45-93B5-BDFF2FA65902}" srcOrd="0" destOrd="0" presId="urn:microsoft.com/office/officeart/2005/8/layout/bProcess4"/>
    <dgm:cxn modelId="{EEDA5419-3E35-49A7-BDD9-48E37EAE966F}" srcId="{D0835282-A1B9-42EB-8D27-51F2959A09FD}" destId="{3437FF0C-014C-4CD8-A29A-DD12736243D3}" srcOrd="3" destOrd="0" parTransId="{BB20C1CA-AA86-43AD-BFBC-82BF1D87AFE6}" sibTransId="{81719731-AED3-407A-97A4-819B631B03A8}"/>
    <dgm:cxn modelId="{15F96D54-F2A1-4200-8849-E0E90CBFAD3F}" srcId="{D0835282-A1B9-42EB-8D27-51F2959A09FD}" destId="{78407E19-EAE6-4F76-9B2B-83D07E5F0934}" srcOrd="4" destOrd="0" parTransId="{EF525089-A899-47E9-880A-F252E538A2D3}" sibTransId="{6CC6AC2C-60A0-43AC-BA6B-4E5C7FE7B951}"/>
    <dgm:cxn modelId="{5BE67B66-6DF4-420A-AE38-ED6CB4331D2A}" type="presOf" srcId="{362D739D-832E-4D2D-8626-ECD354C7B997}" destId="{1E466D61-B634-4459-897E-96B8E763B003}" srcOrd="0" destOrd="0" presId="urn:microsoft.com/office/officeart/2005/8/layout/bProcess4"/>
    <dgm:cxn modelId="{7904C741-4035-4A6B-B4BC-85E36AE758A0}" type="presParOf" srcId="{D95FA568-5E5C-47B2-8BE4-490FCDD76E60}" destId="{B3086A28-B2C3-4B02-8088-BCE86612C780}" srcOrd="0" destOrd="0" presId="urn:microsoft.com/office/officeart/2005/8/layout/bProcess4"/>
    <dgm:cxn modelId="{747211DE-756C-4885-B221-8E459A47995B}" type="presParOf" srcId="{B3086A28-B2C3-4B02-8088-BCE86612C780}" destId="{7213F1D3-4114-41E9-8BC9-052A1650DEA3}" srcOrd="0" destOrd="0" presId="urn:microsoft.com/office/officeart/2005/8/layout/bProcess4"/>
    <dgm:cxn modelId="{7BCAE1D7-5D84-4C92-AD9F-862CCBBDD85D}" type="presParOf" srcId="{B3086A28-B2C3-4B02-8088-BCE86612C780}" destId="{8E1229C4-0F1B-4E16-9B9B-0CAEAFCA3880}" srcOrd="1" destOrd="0" presId="urn:microsoft.com/office/officeart/2005/8/layout/bProcess4"/>
    <dgm:cxn modelId="{002FBFBB-E065-4AEE-B9BE-6E157A79C67A}" type="presParOf" srcId="{D95FA568-5E5C-47B2-8BE4-490FCDD76E60}" destId="{32846340-7E57-47D8-97E3-AB39AB4B0579}" srcOrd="1" destOrd="0" presId="urn:microsoft.com/office/officeart/2005/8/layout/bProcess4"/>
    <dgm:cxn modelId="{8F845BC1-4B0E-4A2B-BC64-9457DE154764}" type="presParOf" srcId="{D95FA568-5E5C-47B2-8BE4-490FCDD76E60}" destId="{5CEC404C-88F2-4CCD-9091-91892954737F}" srcOrd="2" destOrd="0" presId="urn:microsoft.com/office/officeart/2005/8/layout/bProcess4"/>
    <dgm:cxn modelId="{C0FAB99A-7E43-4DFC-ACA9-86A9C9D7A2B4}" type="presParOf" srcId="{5CEC404C-88F2-4CCD-9091-91892954737F}" destId="{93BA1B89-D2E9-41D1-BDDB-93555151507D}" srcOrd="0" destOrd="0" presId="urn:microsoft.com/office/officeart/2005/8/layout/bProcess4"/>
    <dgm:cxn modelId="{6F3419F4-6C15-4AEE-B3D1-7EE1C1A2E1DA}" type="presParOf" srcId="{5CEC404C-88F2-4CCD-9091-91892954737F}" destId="{1E466D61-B634-4459-897E-96B8E763B003}" srcOrd="1" destOrd="0" presId="urn:microsoft.com/office/officeart/2005/8/layout/bProcess4"/>
    <dgm:cxn modelId="{B445D8B7-A797-49F1-BD86-1CE0EF2BFF98}" type="presParOf" srcId="{D95FA568-5E5C-47B2-8BE4-490FCDD76E60}" destId="{051BAB7B-07C6-4B6F-BE2D-783C7FA1B61A}" srcOrd="3" destOrd="0" presId="urn:microsoft.com/office/officeart/2005/8/layout/bProcess4"/>
    <dgm:cxn modelId="{4BD3F7C1-28CF-47E9-896C-AEFE89289B35}" type="presParOf" srcId="{D95FA568-5E5C-47B2-8BE4-490FCDD76E60}" destId="{12852696-A128-4CAF-9A82-FFAAA9AB4518}" srcOrd="4" destOrd="0" presId="urn:microsoft.com/office/officeart/2005/8/layout/bProcess4"/>
    <dgm:cxn modelId="{39A4C3F8-107B-4711-80E1-0661E36DCEB9}" type="presParOf" srcId="{12852696-A128-4CAF-9A82-FFAAA9AB4518}" destId="{126FEC8A-FEFE-450D-A887-AD1E40A8F522}" srcOrd="0" destOrd="0" presId="urn:microsoft.com/office/officeart/2005/8/layout/bProcess4"/>
    <dgm:cxn modelId="{6E8B41E2-B594-49D1-A6BB-F5E5660154C9}" type="presParOf" srcId="{12852696-A128-4CAF-9A82-FFAAA9AB4518}" destId="{FEB2F42D-27AC-4BB0-B358-477F4FAEC14B}" srcOrd="1" destOrd="0" presId="urn:microsoft.com/office/officeart/2005/8/layout/bProcess4"/>
    <dgm:cxn modelId="{594FBB92-3D1A-42D8-B317-1A38A92BA576}" type="presParOf" srcId="{D95FA568-5E5C-47B2-8BE4-490FCDD76E60}" destId="{B7517D91-3068-4EC5-9723-A93CE1A5DA65}" srcOrd="5" destOrd="0" presId="urn:microsoft.com/office/officeart/2005/8/layout/bProcess4"/>
    <dgm:cxn modelId="{D290E069-03D5-4272-BE92-B461CBA663A9}" type="presParOf" srcId="{D95FA568-5E5C-47B2-8BE4-490FCDD76E60}" destId="{8D0CC1E7-7304-4DFD-A0CC-FDB5B74DACA2}" srcOrd="6" destOrd="0" presId="urn:microsoft.com/office/officeart/2005/8/layout/bProcess4"/>
    <dgm:cxn modelId="{279A0888-523E-43B8-8E2E-2613803D0696}" type="presParOf" srcId="{8D0CC1E7-7304-4DFD-A0CC-FDB5B74DACA2}" destId="{148460C7-57C8-4D84-9045-E9B4A3C001A8}" srcOrd="0" destOrd="0" presId="urn:microsoft.com/office/officeart/2005/8/layout/bProcess4"/>
    <dgm:cxn modelId="{355E5F81-5CB9-4ED2-A308-AB70F65EE28F}" type="presParOf" srcId="{8D0CC1E7-7304-4DFD-A0CC-FDB5B74DACA2}" destId="{37654F63-3659-4BE3-8D81-1A2EAD81DB2E}" srcOrd="1" destOrd="0" presId="urn:microsoft.com/office/officeart/2005/8/layout/bProcess4"/>
    <dgm:cxn modelId="{FF7D1F3B-05B8-48C5-A261-2801E6C88B66}" type="presParOf" srcId="{D95FA568-5E5C-47B2-8BE4-490FCDD76E60}" destId="{15493370-86C5-4692-866C-6931FB83819D}" srcOrd="7" destOrd="0" presId="urn:microsoft.com/office/officeart/2005/8/layout/bProcess4"/>
    <dgm:cxn modelId="{6BB4AD23-8B30-4CF5-8052-9ECA6240AF68}" type="presParOf" srcId="{D95FA568-5E5C-47B2-8BE4-490FCDD76E60}" destId="{DC43E0F9-89E4-409E-A3B4-75C97ECD8D18}" srcOrd="8" destOrd="0" presId="urn:microsoft.com/office/officeart/2005/8/layout/bProcess4"/>
    <dgm:cxn modelId="{6617A0C8-679B-420B-925D-62D7F5A70D4A}" type="presParOf" srcId="{DC43E0F9-89E4-409E-A3B4-75C97ECD8D18}" destId="{EFAF1FC0-8D70-4CD3-B2E4-87AA1B22FF43}" srcOrd="0" destOrd="0" presId="urn:microsoft.com/office/officeart/2005/8/layout/bProcess4"/>
    <dgm:cxn modelId="{A69DBEA8-F6D4-45DC-BE9A-3E2C289DD0F4}" type="presParOf" srcId="{DC43E0F9-89E4-409E-A3B4-75C97ECD8D18}" destId="{BF8AA9F8-688A-4017-B9D1-AC33E57CF69C}" srcOrd="1" destOrd="0" presId="urn:microsoft.com/office/officeart/2005/8/layout/bProcess4"/>
    <dgm:cxn modelId="{63F306CF-BC65-48D0-BCFE-E7D5BD818E1E}" type="presParOf" srcId="{D95FA568-5E5C-47B2-8BE4-490FCDD76E60}" destId="{4082F184-AA7D-4088-B8AB-FE5514DA4145}" srcOrd="9" destOrd="0" presId="urn:microsoft.com/office/officeart/2005/8/layout/bProcess4"/>
    <dgm:cxn modelId="{1DC8BCDC-F76A-4365-B1CC-EAF16F9928C5}" type="presParOf" srcId="{D95FA568-5E5C-47B2-8BE4-490FCDD76E60}" destId="{2E6EE1F7-8CC6-4198-A85E-851C1BCD03E1}" srcOrd="10" destOrd="0" presId="urn:microsoft.com/office/officeart/2005/8/layout/bProcess4"/>
    <dgm:cxn modelId="{E7A35C65-4027-483E-9EB8-ECED375E5206}" type="presParOf" srcId="{2E6EE1F7-8CC6-4198-A85E-851C1BCD03E1}" destId="{3271616F-AE51-4A10-A20C-C6947FF4DEEB}" srcOrd="0" destOrd="0" presId="urn:microsoft.com/office/officeart/2005/8/layout/bProcess4"/>
    <dgm:cxn modelId="{CE066A3E-6C37-4B72-9B79-67E142613BD3}" type="presParOf" srcId="{2E6EE1F7-8CC6-4198-A85E-851C1BCD03E1}" destId="{2E6F661B-E42F-473C-A6FF-4A4DE3742EF3}" srcOrd="1" destOrd="0" presId="urn:microsoft.com/office/officeart/2005/8/layout/bProcess4"/>
    <dgm:cxn modelId="{74C21617-7F8C-43B2-83BA-91C257FA1A99}" type="presParOf" srcId="{D95FA568-5E5C-47B2-8BE4-490FCDD76E60}" destId="{428B6EC5-699F-4D45-93B5-BDFF2FA65902}" srcOrd="11" destOrd="0" presId="urn:microsoft.com/office/officeart/2005/8/layout/bProcess4"/>
    <dgm:cxn modelId="{7B516C68-21E3-4CDF-A465-1D7A54AC4C61}" type="presParOf" srcId="{D95FA568-5E5C-47B2-8BE4-490FCDD76E60}" destId="{FC2E451B-C543-4DE7-9C21-952B60C651CB}" srcOrd="12" destOrd="0" presId="urn:microsoft.com/office/officeart/2005/8/layout/bProcess4"/>
    <dgm:cxn modelId="{E6C009C7-A30E-452F-8568-B6FCEF8DCC5D}" type="presParOf" srcId="{FC2E451B-C543-4DE7-9C21-952B60C651CB}" destId="{E8F00E7C-8E81-4939-BDEE-2836080BBEA7}" srcOrd="0" destOrd="0" presId="urn:microsoft.com/office/officeart/2005/8/layout/bProcess4"/>
    <dgm:cxn modelId="{1D75C962-FC16-45A6-9F65-A0AD33407B42}" type="presParOf" srcId="{FC2E451B-C543-4DE7-9C21-952B60C651CB}" destId="{9A7BDA7B-7C71-4D4A-A40C-A3EA44FDDC4E}" srcOrd="1" destOrd="0" presId="urn:microsoft.com/office/officeart/2005/8/layout/bProcess4"/>
    <dgm:cxn modelId="{B2BE52E7-D9F0-43DA-BA5C-4DA7A91F5DAC}" type="presParOf" srcId="{D95FA568-5E5C-47B2-8BE4-490FCDD76E60}" destId="{DC63A7AE-5025-4213-8228-870AA04156EF}" srcOrd="13" destOrd="0" presId="urn:microsoft.com/office/officeart/2005/8/layout/bProcess4"/>
    <dgm:cxn modelId="{2B1CA765-D8B7-48F3-899E-BA21134CB137}" type="presParOf" srcId="{D95FA568-5E5C-47B2-8BE4-490FCDD76E60}" destId="{DCDD4F48-A468-46C3-96D8-4BD09A4D0172}" srcOrd="14" destOrd="0" presId="urn:microsoft.com/office/officeart/2005/8/layout/bProcess4"/>
    <dgm:cxn modelId="{BFAEFC70-2925-4000-A52C-F9BDA14C0A54}" type="presParOf" srcId="{DCDD4F48-A468-46C3-96D8-4BD09A4D0172}" destId="{FDD4DA5E-5E9B-4BFA-875D-2DDD6CB0064E}" srcOrd="0" destOrd="0" presId="urn:microsoft.com/office/officeart/2005/8/layout/bProcess4"/>
    <dgm:cxn modelId="{79E07E77-0F8D-44FD-BDCD-B112365B9539}" type="presParOf" srcId="{DCDD4F48-A468-46C3-96D8-4BD09A4D0172}" destId="{B7B1F99D-C9FC-43E4-A3BA-3185DEF06F52}"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F8845A-12C3-4C55-8E96-5DEED11D1AB5}" type="doc">
      <dgm:prSet loTypeId="urn:microsoft.com/office/officeart/2005/8/layout/gear1" loCatId="cycle" qsTypeId="urn:microsoft.com/office/officeart/2005/8/quickstyle/simple1#1" qsCatId="simple" csTypeId="urn:microsoft.com/office/officeart/2005/8/colors/accent1_2#1" csCatId="accent1" phldr="1"/>
      <dgm:spPr/>
    </dgm:pt>
    <dgm:pt modelId="{336DE517-301B-401D-A2FD-C9A59E61ECEE}">
      <dgm:prSet phldrT="[Text]" custT="1"/>
      <dgm:spPr/>
      <dgm:t>
        <a:bodyPr/>
        <a:lstStyle/>
        <a:p>
          <a:r>
            <a:rPr lang="de-CH" sz="1800" dirty="0" smtClean="0">
              <a:solidFill>
                <a:schemeClr val="tx1"/>
              </a:solidFill>
            </a:rPr>
            <a:t>Vermittlung zwischen Interessen-gruppen</a:t>
          </a:r>
          <a:endParaRPr lang="de-CH" sz="1800" dirty="0">
            <a:solidFill>
              <a:schemeClr val="tx1"/>
            </a:solidFill>
          </a:endParaRPr>
        </a:p>
      </dgm:t>
    </dgm:pt>
    <dgm:pt modelId="{1486392F-9DE3-49B9-A0C6-8F2AC8212E79}" type="parTrans" cxnId="{E7326C75-D9C9-4871-BF62-873145925E4C}">
      <dgm:prSet/>
      <dgm:spPr/>
      <dgm:t>
        <a:bodyPr/>
        <a:lstStyle/>
        <a:p>
          <a:endParaRPr lang="de-CH"/>
        </a:p>
      </dgm:t>
    </dgm:pt>
    <dgm:pt modelId="{AE1B2748-3661-4404-A732-F5C21C7D6EE7}" type="sibTrans" cxnId="{E7326C75-D9C9-4871-BF62-873145925E4C}">
      <dgm:prSet/>
      <dgm:spPr/>
      <dgm:t>
        <a:bodyPr/>
        <a:lstStyle/>
        <a:p>
          <a:endParaRPr lang="de-CH"/>
        </a:p>
      </dgm:t>
    </dgm:pt>
    <dgm:pt modelId="{BABEB80D-5856-4419-A85C-FBF9D93D5216}">
      <dgm:prSet phldrT="[Text]"/>
      <dgm:spPr/>
      <dgm:t>
        <a:bodyPr/>
        <a:lstStyle/>
        <a:p>
          <a:r>
            <a:rPr lang="de-CH" dirty="0" smtClean="0">
              <a:solidFill>
                <a:schemeClr val="tx1"/>
              </a:solidFill>
            </a:rPr>
            <a:t>Beratung</a:t>
          </a:r>
          <a:endParaRPr lang="de-CH" dirty="0">
            <a:solidFill>
              <a:schemeClr val="tx1"/>
            </a:solidFill>
          </a:endParaRPr>
        </a:p>
      </dgm:t>
    </dgm:pt>
    <dgm:pt modelId="{ED4B4DCD-5F35-4B8D-B78C-EA08856BC445}" type="parTrans" cxnId="{4AE2A986-2B8C-4CCE-9DC5-316ED9304803}">
      <dgm:prSet/>
      <dgm:spPr/>
      <dgm:t>
        <a:bodyPr/>
        <a:lstStyle/>
        <a:p>
          <a:endParaRPr lang="de-CH"/>
        </a:p>
      </dgm:t>
    </dgm:pt>
    <dgm:pt modelId="{59C7DE56-9DA5-4FEA-89F2-E0C1B92CF9CB}" type="sibTrans" cxnId="{4AE2A986-2B8C-4CCE-9DC5-316ED9304803}">
      <dgm:prSet/>
      <dgm:spPr/>
      <dgm:t>
        <a:bodyPr/>
        <a:lstStyle/>
        <a:p>
          <a:endParaRPr lang="de-CH"/>
        </a:p>
      </dgm:t>
    </dgm:pt>
    <dgm:pt modelId="{5120EA72-0C36-467D-9891-94C861697919}">
      <dgm:prSet phldrT="[Text]"/>
      <dgm:spPr/>
      <dgm:t>
        <a:bodyPr/>
        <a:lstStyle/>
        <a:p>
          <a:pPr algn="ctr"/>
          <a:r>
            <a:rPr lang="de-CH" dirty="0" smtClean="0">
              <a:solidFill>
                <a:schemeClr val="tx1"/>
              </a:solidFill>
            </a:rPr>
            <a:t>Regionale Identität</a:t>
          </a:r>
          <a:endParaRPr lang="de-CH" dirty="0">
            <a:solidFill>
              <a:schemeClr val="tx1"/>
            </a:solidFill>
          </a:endParaRPr>
        </a:p>
      </dgm:t>
    </dgm:pt>
    <dgm:pt modelId="{5E22E8DF-92D0-4F51-B461-8FC3C093C0D6}" type="parTrans" cxnId="{9D283FCF-3370-4041-A95C-452657DED990}">
      <dgm:prSet/>
      <dgm:spPr/>
      <dgm:t>
        <a:bodyPr/>
        <a:lstStyle/>
        <a:p>
          <a:endParaRPr lang="de-CH"/>
        </a:p>
      </dgm:t>
    </dgm:pt>
    <dgm:pt modelId="{78B51E74-3261-464C-BE46-ADA344C5A408}" type="sibTrans" cxnId="{9D283FCF-3370-4041-A95C-452657DED990}">
      <dgm:prSet/>
      <dgm:spPr/>
      <dgm:t>
        <a:bodyPr/>
        <a:lstStyle/>
        <a:p>
          <a:endParaRPr lang="de-CH"/>
        </a:p>
      </dgm:t>
    </dgm:pt>
    <dgm:pt modelId="{134E8C90-1BB1-4A67-BCF1-F08B6EF46C57}" type="pres">
      <dgm:prSet presAssocID="{3DF8845A-12C3-4C55-8E96-5DEED11D1AB5}" presName="composite" presStyleCnt="0">
        <dgm:presLayoutVars>
          <dgm:chMax val="3"/>
          <dgm:animLvl val="lvl"/>
          <dgm:resizeHandles val="exact"/>
        </dgm:presLayoutVars>
      </dgm:prSet>
      <dgm:spPr/>
    </dgm:pt>
    <dgm:pt modelId="{A4AEB961-4D26-43BA-8A4E-9059D6E6AF28}" type="pres">
      <dgm:prSet presAssocID="{336DE517-301B-401D-A2FD-C9A59E61ECEE}" presName="gear1" presStyleLbl="node1" presStyleIdx="0" presStyleCnt="3" custLinFactNeighborX="8337" custLinFactNeighborY="-2286">
        <dgm:presLayoutVars>
          <dgm:chMax val="1"/>
          <dgm:bulletEnabled val="1"/>
        </dgm:presLayoutVars>
      </dgm:prSet>
      <dgm:spPr/>
      <dgm:t>
        <a:bodyPr/>
        <a:lstStyle/>
        <a:p>
          <a:endParaRPr lang="de-CH"/>
        </a:p>
      </dgm:t>
    </dgm:pt>
    <dgm:pt modelId="{CF673BD7-38FD-4435-B46F-FB81D98BCF9D}" type="pres">
      <dgm:prSet presAssocID="{336DE517-301B-401D-A2FD-C9A59E61ECEE}" presName="gear1srcNode" presStyleLbl="node1" presStyleIdx="0" presStyleCnt="3"/>
      <dgm:spPr/>
      <dgm:t>
        <a:bodyPr/>
        <a:lstStyle/>
        <a:p>
          <a:endParaRPr lang="de-CH"/>
        </a:p>
      </dgm:t>
    </dgm:pt>
    <dgm:pt modelId="{6012CA32-25CF-4332-9A7C-819454AC0358}" type="pres">
      <dgm:prSet presAssocID="{336DE517-301B-401D-A2FD-C9A59E61ECEE}" presName="gear1dstNode" presStyleLbl="node1" presStyleIdx="0" presStyleCnt="3"/>
      <dgm:spPr/>
      <dgm:t>
        <a:bodyPr/>
        <a:lstStyle/>
        <a:p>
          <a:endParaRPr lang="de-CH"/>
        </a:p>
      </dgm:t>
    </dgm:pt>
    <dgm:pt modelId="{C3A272DF-0140-4FA3-8438-00CB01F92BCB}" type="pres">
      <dgm:prSet presAssocID="{BABEB80D-5856-4419-A85C-FBF9D93D5216}" presName="gear2" presStyleLbl="node1" presStyleIdx="1" presStyleCnt="3" custLinFactNeighborX="3136" custLinFactNeighborY="-85">
        <dgm:presLayoutVars>
          <dgm:chMax val="1"/>
          <dgm:bulletEnabled val="1"/>
        </dgm:presLayoutVars>
      </dgm:prSet>
      <dgm:spPr/>
      <dgm:t>
        <a:bodyPr/>
        <a:lstStyle/>
        <a:p>
          <a:endParaRPr lang="de-CH"/>
        </a:p>
      </dgm:t>
    </dgm:pt>
    <dgm:pt modelId="{0C68D2CA-B303-418D-8B9C-088C75322A43}" type="pres">
      <dgm:prSet presAssocID="{BABEB80D-5856-4419-A85C-FBF9D93D5216}" presName="gear2srcNode" presStyleLbl="node1" presStyleIdx="1" presStyleCnt="3"/>
      <dgm:spPr/>
      <dgm:t>
        <a:bodyPr/>
        <a:lstStyle/>
        <a:p>
          <a:endParaRPr lang="de-CH"/>
        </a:p>
      </dgm:t>
    </dgm:pt>
    <dgm:pt modelId="{6A09D621-C789-487F-BBC5-33644EA5BC99}" type="pres">
      <dgm:prSet presAssocID="{BABEB80D-5856-4419-A85C-FBF9D93D5216}" presName="gear2dstNode" presStyleLbl="node1" presStyleIdx="1" presStyleCnt="3"/>
      <dgm:spPr/>
      <dgm:t>
        <a:bodyPr/>
        <a:lstStyle/>
        <a:p>
          <a:endParaRPr lang="de-CH"/>
        </a:p>
      </dgm:t>
    </dgm:pt>
    <dgm:pt modelId="{0B7621EC-1FFD-4D99-B80A-D1C45F10BF10}" type="pres">
      <dgm:prSet presAssocID="{5120EA72-0C36-467D-9891-94C861697919}" presName="gear3" presStyleLbl="node1" presStyleIdx="2" presStyleCnt="3"/>
      <dgm:spPr/>
      <dgm:t>
        <a:bodyPr/>
        <a:lstStyle/>
        <a:p>
          <a:endParaRPr lang="de-CH"/>
        </a:p>
      </dgm:t>
    </dgm:pt>
    <dgm:pt modelId="{75D5B253-87F7-4867-B2D7-C010D6871010}" type="pres">
      <dgm:prSet presAssocID="{5120EA72-0C36-467D-9891-94C861697919}" presName="gear3tx" presStyleLbl="node1" presStyleIdx="2" presStyleCnt="3">
        <dgm:presLayoutVars>
          <dgm:chMax val="1"/>
          <dgm:bulletEnabled val="1"/>
        </dgm:presLayoutVars>
      </dgm:prSet>
      <dgm:spPr/>
      <dgm:t>
        <a:bodyPr/>
        <a:lstStyle/>
        <a:p>
          <a:endParaRPr lang="de-CH"/>
        </a:p>
      </dgm:t>
    </dgm:pt>
    <dgm:pt modelId="{360B7F0F-F874-4643-85F8-2945F5CF62F0}" type="pres">
      <dgm:prSet presAssocID="{5120EA72-0C36-467D-9891-94C861697919}" presName="gear3srcNode" presStyleLbl="node1" presStyleIdx="2" presStyleCnt="3"/>
      <dgm:spPr/>
      <dgm:t>
        <a:bodyPr/>
        <a:lstStyle/>
        <a:p>
          <a:endParaRPr lang="de-CH"/>
        </a:p>
      </dgm:t>
    </dgm:pt>
    <dgm:pt modelId="{A99BB5F1-3455-4152-BE4A-AB91BE021FE7}" type="pres">
      <dgm:prSet presAssocID="{5120EA72-0C36-467D-9891-94C861697919}" presName="gear3dstNode" presStyleLbl="node1" presStyleIdx="2" presStyleCnt="3"/>
      <dgm:spPr/>
      <dgm:t>
        <a:bodyPr/>
        <a:lstStyle/>
        <a:p>
          <a:endParaRPr lang="de-CH"/>
        </a:p>
      </dgm:t>
    </dgm:pt>
    <dgm:pt modelId="{7A4BCB3F-E629-487A-A4C1-4387C0A1905E}" type="pres">
      <dgm:prSet presAssocID="{AE1B2748-3661-4404-A732-F5C21C7D6EE7}" presName="connector1" presStyleLbl="sibTrans2D1" presStyleIdx="0" presStyleCnt="3" custAng="18806075" custLinFactNeighborX="4433" custLinFactNeighborY="-2815"/>
      <dgm:spPr/>
      <dgm:t>
        <a:bodyPr/>
        <a:lstStyle/>
        <a:p>
          <a:endParaRPr lang="de-CH"/>
        </a:p>
      </dgm:t>
    </dgm:pt>
    <dgm:pt modelId="{ED94129E-F147-4590-B144-FF8AAC58539D}" type="pres">
      <dgm:prSet presAssocID="{59C7DE56-9DA5-4FEA-89F2-E0C1B92CF9CB}" presName="connector2" presStyleLbl="sibTrans2D1" presStyleIdx="1" presStyleCnt="3" custLinFactY="27835" custLinFactNeighborX="3145" custLinFactNeighborY="100000"/>
      <dgm:spPr/>
      <dgm:t>
        <a:bodyPr/>
        <a:lstStyle/>
        <a:p>
          <a:endParaRPr lang="de-CH"/>
        </a:p>
      </dgm:t>
    </dgm:pt>
    <dgm:pt modelId="{CAB7A39C-3EFB-40E8-BE73-4E90EF030843}" type="pres">
      <dgm:prSet presAssocID="{78B51E74-3261-464C-BE46-ADA344C5A408}" presName="connector3" presStyleLbl="sibTrans2D1" presStyleIdx="2" presStyleCnt="3"/>
      <dgm:spPr/>
      <dgm:t>
        <a:bodyPr/>
        <a:lstStyle/>
        <a:p>
          <a:endParaRPr lang="de-CH"/>
        </a:p>
      </dgm:t>
    </dgm:pt>
  </dgm:ptLst>
  <dgm:cxnLst>
    <dgm:cxn modelId="{AE81A1A7-BE9C-4EF4-9866-7C0A17C63F73}" type="presOf" srcId="{5120EA72-0C36-467D-9891-94C861697919}" destId="{75D5B253-87F7-4867-B2D7-C010D6871010}" srcOrd="1" destOrd="0" presId="urn:microsoft.com/office/officeart/2005/8/layout/gear1"/>
    <dgm:cxn modelId="{C7A06A8A-70BB-4E82-9E44-CB73A98079E0}" type="presOf" srcId="{BABEB80D-5856-4419-A85C-FBF9D93D5216}" destId="{C3A272DF-0140-4FA3-8438-00CB01F92BCB}" srcOrd="0" destOrd="0" presId="urn:microsoft.com/office/officeart/2005/8/layout/gear1"/>
    <dgm:cxn modelId="{E2ADA6D1-B9ED-4B2D-B5CA-D2B66C4BC2C3}" type="presOf" srcId="{5120EA72-0C36-467D-9891-94C861697919}" destId="{360B7F0F-F874-4643-85F8-2945F5CF62F0}" srcOrd="2" destOrd="0" presId="urn:microsoft.com/office/officeart/2005/8/layout/gear1"/>
    <dgm:cxn modelId="{932C1872-DCE9-46F5-91C5-08DE8F4150C1}" type="presOf" srcId="{5120EA72-0C36-467D-9891-94C861697919}" destId="{0B7621EC-1FFD-4D99-B80A-D1C45F10BF10}" srcOrd="0" destOrd="0" presId="urn:microsoft.com/office/officeart/2005/8/layout/gear1"/>
    <dgm:cxn modelId="{29729A17-D858-4444-9292-E15A2E369BFF}" type="presOf" srcId="{336DE517-301B-401D-A2FD-C9A59E61ECEE}" destId="{A4AEB961-4D26-43BA-8A4E-9059D6E6AF28}" srcOrd="0" destOrd="0" presId="urn:microsoft.com/office/officeart/2005/8/layout/gear1"/>
    <dgm:cxn modelId="{D48F2B97-930C-47D7-AB6E-7CD9A098F3EA}" type="presOf" srcId="{5120EA72-0C36-467D-9891-94C861697919}" destId="{A99BB5F1-3455-4152-BE4A-AB91BE021FE7}" srcOrd="3" destOrd="0" presId="urn:microsoft.com/office/officeart/2005/8/layout/gear1"/>
    <dgm:cxn modelId="{E7326C75-D9C9-4871-BF62-873145925E4C}" srcId="{3DF8845A-12C3-4C55-8E96-5DEED11D1AB5}" destId="{336DE517-301B-401D-A2FD-C9A59E61ECEE}" srcOrd="0" destOrd="0" parTransId="{1486392F-9DE3-49B9-A0C6-8F2AC8212E79}" sibTransId="{AE1B2748-3661-4404-A732-F5C21C7D6EE7}"/>
    <dgm:cxn modelId="{9D283FCF-3370-4041-A95C-452657DED990}" srcId="{3DF8845A-12C3-4C55-8E96-5DEED11D1AB5}" destId="{5120EA72-0C36-467D-9891-94C861697919}" srcOrd="2" destOrd="0" parTransId="{5E22E8DF-92D0-4F51-B461-8FC3C093C0D6}" sibTransId="{78B51E74-3261-464C-BE46-ADA344C5A408}"/>
    <dgm:cxn modelId="{4AE2A986-2B8C-4CCE-9DC5-316ED9304803}" srcId="{3DF8845A-12C3-4C55-8E96-5DEED11D1AB5}" destId="{BABEB80D-5856-4419-A85C-FBF9D93D5216}" srcOrd="1" destOrd="0" parTransId="{ED4B4DCD-5F35-4B8D-B78C-EA08856BC445}" sibTransId="{59C7DE56-9DA5-4FEA-89F2-E0C1B92CF9CB}"/>
    <dgm:cxn modelId="{3119E1A3-5494-4CB9-B9E1-3174DE9026DD}" type="presOf" srcId="{336DE517-301B-401D-A2FD-C9A59E61ECEE}" destId="{CF673BD7-38FD-4435-B46F-FB81D98BCF9D}" srcOrd="1" destOrd="0" presId="urn:microsoft.com/office/officeart/2005/8/layout/gear1"/>
    <dgm:cxn modelId="{8DEEF253-6407-4155-B668-32C73BF1F5FE}" type="presOf" srcId="{BABEB80D-5856-4419-A85C-FBF9D93D5216}" destId="{6A09D621-C789-487F-BBC5-33644EA5BC99}" srcOrd="2" destOrd="0" presId="urn:microsoft.com/office/officeart/2005/8/layout/gear1"/>
    <dgm:cxn modelId="{1A9E5D5D-4CD2-42A0-9C01-D12C506B4722}" type="presOf" srcId="{AE1B2748-3661-4404-A732-F5C21C7D6EE7}" destId="{7A4BCB3F-E629-487A-A4C1-4387C0A1905E}" srcOrd="0" destOrd="0" presId="urn:microsoft.com/office/officeart/2005/8/layout/gear1"/>
    <dgm:cxn modelId="{97063D5F-1566-4D91-8E5D-783CE76261BB}" type="presOf" srcId="{BABEB80D-5856-4419-A85C-FBF9D93D5216}" destId="{0C68D2CA-B303-418D-8B9C-088C75322A43}" srcOrd="1" destOrd="0" presId="urn:microsoft.com/office/officeart/2005/8/layout/gear1"/>
    <dgm:cxn modelId="{5929591F-0ABF-4E2F-9EDF-F670203B2159}" type="presOf" srcId="{78B51E74-3261-464C-BE46-ADA344C5A408}" destId="{CAB7A39C-3EFB-40E8-BE73-4E90EF030843}" srcOrd="0" destOrd="0" presId="urn:microsoft.com/office/officeart/2005/8/layout/gear1"/>
    <dgm:cxn modelId="{C78C6065-052C-4A92-B6C7-E719AE11E939}" type="presOf" srcId="{3DF8845A-12C3-4C55-8E96-5DEED11D1AB5}" destId="{134E8C90-1BB1-4A67-BCF1-F08B6EF46C57}" srcOrd="0" destOrd="0" presId="urn:microsoft.com/office/officeart/2005/8/layout/gear1"/>
    <dgm:cxn modelId="{868CF1D7-6D99-412D-B3C6-A8018C2B48C4}" type="presOf" srcId="{336DE517-301B-401D-A2FD-C9A59E61ECEE}" destId="{6012CA32-25CF-4332-9A7C-819454AC0358}" srcOrd="2" destOrd="0" presId="urn:microsoft.com/office/officeart/2005/8/layout/gear1"/>
    <dgm:cxn modelId="{2D72E96E-7713-4618-9311-C3768965FA7C}" type="presOf" srcId="{59C7DE56-9DA5-4FEA-89F2-E0C1B92CF9CB}" destId="{ED94129E-F147-4590-B144-FF8AAC58539D}" srcOrd="0" destOrd="0" presId="urn:microsoft.com/office/officeart/2005/8/layout/gear1"/>
    <dgm:cxn modelId="{C2AE7046-6EBD-4FEC-9D67-2FBC9B5FF0DE}" type="presParOf" srcId="{134E8C90-1BB1-4A67-BCF1-F08B6EF46C57}" destId="{A4AEB961-4D26-43BA-8A4E-9059D6E6AF28}" srcOrd="0" destOrd="0" presId="urn:microsoft.com/office/officeart/2005/8/layout/gear1"/>
    <dgm:cxn modelId="{29C2D448-82E6-4660-AEBD-B645DABBC70D}" type="presParOf" srcId="{134E8C90-1BB1-4A67-BCF1-F08B6EF46C57}" destId="{CF673BD7-38FD-4435-B46F-FB81D98BCF9D}" srcOrd="1" destOrd="0" presId="urn:microsoft.com/office/officeart/2005/8/layout/gear1"/>
    <dgm:cxn modelId="{D583C053-72DE-47AB-801A-3BD6B07F5F7F}" type="presParOf" srcId="{134E8C90-1BB1-4A67-BCF1-F08B6EF46C57}" destId="{6012CA32-25CF-4332-9A7C-819454AC0358}" srcOrd="2" destOrd="0" presId="urn:microsoft.com/office/officeart/2005/8/layout/gear1"/>
    <dgm:cxn modelId="{E66E8CEA-8AF6-47BB-B380-906016881A8A}" type="presParOf" srcId="{134E8C90-1BB1-4A67-BCF1-F08B6EF46C57}" destId="{C3A272DF-0140-4FA3-8438-00CB01F92BCB}" srcOrd="3" destOrd="0" presId="urn:microsoft.com/office/officeart/2005/8/layout/gear1"/>
    <dgm:cxn modelId="{FECF10E7-828C-40F1-A1F5-AD38EA120E42}" type="presParOf" srcId="{134E8C90-1BB1-4A67-BCF1-F08B6EF46C57}" destId="{0C68D2CA-B303-418D-8B9C-088C75322A43}" srcOrd="4" destOrd="0" presId="urn:microsoft.com/office/officeart/2005/8/layout/gear1"/>
    <dgm:cxn modelId="{FD425B22-9462-464F-81B0-CE0E86D133D5}" type="presParOf" srcId="{134E8C90-1BB1-4A67-BCF1-F08B6EF46C57}" destId="{6A09D621-C789-487F-BBC5-33644EA5BC99}" srcOrd="5" destOrd="0" presId="urn:microsoft.com/office/officeart/2005/8/layout/gear1"/>
    <dgm:cxn modelId="{A5330AEE-49C0-4C99-8974-D26700C2CC1B}" type="presParOf" srcId="{134E8C90-1BB1-4A67-BCF1-F08B6EF46C57}" destId="{0B7621EC-1FFD-4D99-B80A-D1C45F10BF10}" srcOrd="6" destOrd="0" presId="urn:microsoft.com/office/officeart/2005/8/layout/gear1"/>
    <dgm:cxn modelId="{2843DEB1-8E5E-41AB-9B75-C5FE621CB29C}" type="presParOf" srcId="{134E8C90-1BB1-4A67-BCF1-F08B6EF46C57}" destId="{75D5B253-87F7-4867-B2D7-C010D6871010}" srcOrd="7" destOrd="0" presId="urn:microsoft.com/office/officeart/2005/8/layout/gear1"/>
    <dgm:cxn modelId="{AD973572-60FC-4732-9718-8F313DF286C5}" type="presParOf" srcId="{134E8C90-1BB1-4A67-BCF1-F08B6EF46C57}" destId="{360B7F0F-F874-4643-85F8-2945F5CF62F0}" srcOrd="8" destOrd="0" presId="urn:microsoft.com/office/officeart/2005/8/layout/gear1"/>
    <dgm:cxn modelId="{C7346C1F-058C-4ABD-A601-4B3B7649770C}" type="presParOf" srcId="{134E8C90-1BB1-4A67-BCF1-F08B6EF46C57}" destId="{A99BB5F1-3455-4152-BE4A-AB91BE021FE7}" srcOrd="9" destOrd="0" presId="urn:microsoft.com/office/officeart/2005/8/layout/gear1"/>
    <dgm:cxn modelId="{0A555314-7983-4C83-B360-D5052A4A132F}" type="presParOf" srcId="{134E8C90-1BB1-4A67-BCF1-F08B6EF46C57}" destId="{7A4BCB3F-E629-487A-A4C1-4387C0A1905E}" srcOrd="10" destOrd="0" presId="urn:microsoft.com/office/officeart/2005/8/layout/gear1"/>
    <dgm:cxn modelId="{38666856-4CAD-4AD4-BA0E-C9343BDFC5B3}" type="presParOf" srcId="{134E8C90-1BB1-4A67-BCF1-F08B6EF46C57}" destId="{ED94129E-F147-4590-B144-FF8AAC58539D}" srcOrd="11" destOrd="0" presId="urn:microsoft.com/office/officeart/2005/8/layout/gear1"/>
    <dgm:cxn modelId="{585F5192-EFD9-4F60-9CE0-E4DF3D3D1BAF}" type="presParOf" srcId="{134E8C90-1BB1-4A67-BCF1-F08B6EF46C57}" destId="{CAB7A39C-3EFB-40E8-BE73-4E90EF030843}"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240DF9-D49E-4AB1-B777-B52FDCFCF338}" type="doc">
      <dgm:prSet loTypeId="urn:microsoft.com/office/officeart/2005/8/layout/gear1" loCatId="relationship" qsTypeId="urn:microsoft.com/office/officeart/2005/8/quickstyle/simple1#2" qsCatId="simple" csTypeId="urn:microsoft.com/office/officeart/2005/8/colors/accent1_2#2" csCatId="accent1" phldr="1"/>
      <dgm:spPr/>
    </dgm:pt>
    <dgm:pt modelId="{59862704-CFCE-498B-B6C8-DC554F33C03B}">
      <dgm:prSet phldrT="[Text]"/>
      <dgm:spPr/>
      <dgm:t>
        <a:bodyPr/>
        <a:lstStyle/>
        <a:p>
          <a:r>
            <a:rPr lang="de-CH" dirty="0" smtClean="0">
              <a:solidFill>
                <a:schemeClr val="tx1"/>
              </a:solidFill>
            </a:rPr>
            <a:t>Evaluation Projekte</a:t>
          </a:r>
          <a:endParaRPr lang="de-CH" dirty="0">
            <a:solidFill>
              <a:schemeClr val="tx1"/>
            </a:solidFill>
          </a:endParaRPr>
        </a:p>
      </dgm:t>
    </dgm:pt>
    <dgm:pt modelId="{ABEB863E-6855-4E77-B75C-A7FA13E64B0B}" type="parTrans" cxnId="{D4172443-A278-43BE-B337-C99D7BBBAEDE}">
      <dgm:prSet/>
      <dgm:spPr/>
      <dgm:t>
        <a:bodyPr/>
        <a:lstStyle/>
        <a:p>
          <a:endParaRPr lang="de-CH">
            <a:solidFill>
              <a:schemeClr val="tx1"/>
            </a:solidFill>
          </a:endParaRPr>
        </a:p>
      </dgm:t>
    </dgm:pt>
    <dgm:pt modelId="{151C032E-B36B-49D2-9332-FC0373A5105B}" type="sibTrans" cxnId="{D4172443-A278-43BE-B337-C99D7BBBAEDE}">
      <dgm:prSet/>
      <dgm:spPr/>
      <dgm:t>
        <a:bodyPr/>
        <a:lstStyle/>
        <a:p>
          <a:endParaRPr lang="de-CH">
            <a:solidFill>
              <a:schemeClr val="tx1"/>
            </a:solidFill>
          </a:endParaRPr>
        </a:p>
      </dgm:t>
    </dgm:pt>
    <dgm:pt modelId="{C01FF349-5345-43BE-866C-8C09D0BB21B2}">
      <dgm:prSet phldrT="[Text]" custT="1"/>
      <dgm:spPr/>
      <dgm:t>
        <a:bodyPr/>
        <a:lstStyle/>
        <a:p>
          <a:r>
            <a:rPr lang="de-CH" sz="1800" dirty="0" smtClean="0">
              <a:solidFill>
                <a:schemeClr val="tx1"/>
              </a:solidFill>
            </a:rPr>
            <a:t>Wissens-</a:t>
          </a:r>
          <a:r>
            <a:rPr lang="de-CH" sz="1800" dirty="0" err="1" smtClean="0">
              <a:solidFill>
                <a:schemeClr val="tx1"/>
              </a:solidFill>
            </a:rPr>
            <a:t>vermittlung</a:t>
          </a:r>
          <a:endParaRPr lang="de-CH" sz="1800" dirty="0">
            <a:solidFill>
              <a:schemeClr val="tx1"/>
            </a:solidFill>
          </a:endParaRPr>
        </a:p>
      </dgm:t>
    </dgm:pt>
    <dgm:pt modelId="{B4E4366C-B8B9-47D7-889F-920B3C2E6919}" type="parTrans" cxnId="{042D2D94-17B7-4D6E-A009-22D854F1B097}">
      <dgm:prSet/>
      <dgm:spPr/>
      <dgm:t>
        <a:bodyPr/>
        <a:lstStyle/>
        <a:p>
          <a:endParaRPr lang="de-CH">
            <a:solidFill>
              <a:schemeClr val="tx1"/>
            </a:solidFill>
          </a:endParaRPr>
        </a:p>
      </dgm:t>
    </dgm:pt>
    <dgm:pt modelId="{7643BBC4-DAD8-4F5C-9625-B8928E9BD414}" type="sibTrans" cxnId="{042D2D94-17B7-4D6E-A009-22D854F1B097}">
      <dgm:prSet/>
      <dgm:spPr/>
      <dgm:t>
        <a:bodyPr/>
        <a:lstStyle/>
        <a:p>
          <a:endParaRPr lang="de-CH">
            <a:solidFill>
              <a:schemeClr val="tx1"/>
            </a:solidFill>
          </a:endParaRPr>
        </a:p>
      </dgm:t>
    </dgm:pt>
    <dgm:pt modelId="{79DBCA88-5A2B-4483-8F8E-8BCC559F4D14}">
      <dgm:prSet phldrT="[Text]" custT="1"/>
      <dgm:spPr/>
      <dgm:t>
        <a:bodyPr/>
        <a:lstStyle/>
        <a:p>
          <a:r>
            <a:rPr lang="de-CH" sz="1800" dirty="0" smtClean="0">
              <a:solidFill>
                <a:schemeClr val="tx1"/>
              </a:solidFill>
            </a:rPr>
            <a:t>Unterstützung Projekt-</a:t>
          </a:r>
          <a:r>
            <a:rPr lang="de-CH" sz="1800" dirty="0" err="1" smtClean="0">
              <a:solidFill>
                <a:schemeClr val="tx1"/>
              </a:solidFill>
            </a:rPr>
            <a:t>management</a:t>
          </a:r>
          <a:endParaRPr lang="de-CH" sz="1800" dirty="0">
            <a:solidFill>
              <a:schemeClr val="tx1"/>
            </a:solidFill>
          </a:endParaRPr>
        </a:p>
      </dgm:t>
    </dgm:pt>
    <dgm:pt modelId="{4D5EDD0A-E1D9-4D30-BE95-35E513631628}" type="sibTrans" cxnId="{5DB75E62-E4F6-409E-84D3-DE7D68AEAF52}">
      <dgm:prSet/>
      <dgm:spPr/>
      <dgm:t>
        <a:bodyPr/>
        <a:lstStyle/>
        <a:p>
          <a:endParaRPr lang="de-CH">
            <a:solidFill>
              <a:schemeClr val="tx1"/>
            </a:solidFill>
          </a:endParaRPr>
        </a:p>
      </dgm:t>
    </dgm:pt>
    <dgm:pt modelId="{48DC910D-DE5D-4F4D-AAB9-5B1CDF366353}" type="parTrans" cxnId="{5DB75E62-E4F6-409E-84D3-DE7D68AEAF52}">
      <dgm:prSet/>
      <dgm:spPr/>
      <dgm:t>
        <a:bodyPr/>
        <a:lstStyle/>
        <a:p>
          <a:endParaRPr lang="de-CH">
            <a:solidFill>
              <a:schemeClr val="tx1"/>
            </a:solidFill>
          </a:endParaRPr>
        </a:p>
      </dgm:t>
    </dgm:pt>
    <dgm:pt modelId="{4D9710AB-470B-4956-ACFC-5A5C3F269D6E}" type="pres">
      <dgm:prSet presAssocID="{54240DF9-D49E-4AB1-B777-B52FDCFCF338}" presName="composite" presStyleCnt="0">
        <dgm:presLayoutVars>
          <dgm:chMax val="3"/>
          <dgm:animLvl val="lvl"/>
          <dgm:resizeHandles val="exact"/>
        </dgm:presLayoutVars>
      </dgm:prSet>
      <dgm:spPr/>
    </dgm:pt>
    <dgm:pt modelId="{24A88413-7AC4-407C-B01D-C5361801303D}" type="pres">
      <dgm:prSet presAssocID="{79DBCA88-5A2B-4483-8F8E-8BCC559F4D14}" presName="gear1" presStyleLbl="node1" presStyleIdx="0" presStyleCnt="3" custScaleX="109095" custScaleY="108747">
        <dgm:presLayoutVars>
          <dgm:chMax val="1"/>
          <dgm:bulletEnabled val="1"/>
        </dgm:presLayoutVars>
      </dgm:prSet>
      <dgm:spPr/>
      <dgm:t>
        <a:bodyPr/>
        <a:lstStyle/>
        <a:p>
          <a:endParaRPr lang="de-CH"/>
        </a:p>
      </dgm:t>
    </dgm:pt>
    <dgm:pt modelId="{68257815-E9FD-4AE9-A30D-5D05C44EB73A}" type="pres">
      <dgm:prSet presAssocID="{79DBCA88-5A2B-4483-8F8E-8BCC559F4D14}" presName="gear1srcNode" presStyleLbl="node1" presStyleIdx="0" presStyleCnt="3"/>
      <dgm:spPr/>
      <dgm:t>
        <a:bodyPr/>
        <a:lstStyle/>
        <a:p>
          <a:endParaRPr lang="de-CH"/>
        </a:p>
      </dgm:t>
    </dgm:pt>
    <dgm:pt modelId="{2210C911-3FBB-4A30-BB84-EAA263257353}" type="pres">
      <dgm:prSet presAssocID="{79DBCA88-5A2B-4483-8F8E-8BCC559F4D14}" presName="gear1dstNode" presStyleLbl="node1" presStyleIdx="0" presStyleCnt="3"/>
      <dgm:spPr/>
      <dgm:t>
        <a:bodyPr/>
        <a:lstStyle/>
        <a:p>
          <a:endParaRPr lang="de-CH"/>
        </a:p>
      </dgm:t>
    </dgm:pt>
    <dgm:pt modelId="{418ED7D7-1847-48D4-AB9C-6D21F9F2EFB2}" type="pres">
      <dgm:prSet presAssocID="{59862704-CFCE-498B-B6C8-DC554F33C03B}" presName="gear2" presStyleLbl="node1" presStyleIdx="1" presStyleCnt="3" custLinFactNeighborX="-13952" custLinFactNeighborY="7990">
        <dgm:presLayoutVars>
          <dgm:chMax val="1"/>
          <dgm:bulletEnabled val="1"/>
        </dgm:presLayoutVars>
      </dgm:prSet>
      <dgm:spPr/>
      <dgm:t>
        <a:bodyPr/>
        <a:lstStyle/>
        <a:p>
          <a:endParaRPr lang="de-CH"/>
        </a:p>
      </dgm:t>
    </dgm:pt>
    <dgm:pt modelId="{E635171E-FC77-4B70-91EB-725EA76FC9F3}" type="pres">
      <dgm:prSet presAssocID="{59862704-CFCE-498B-B6C8-DC554F33C03B}" presName="gear2srcNode" presStyleLbl="node1" presStyleIdx="1" presStyleCnt="3"/>
      <dgm:spPr/>
      <dgm:t>
        <a:bodyPr/>
        <a:lstStyle/>
        <a:p>
          <a:endParaRPr lang="de-CH"/>
        </a:p>
      </dgm:t>
    </dgm:pt>
    <dgm:pt modelId="{A7D02D5E-EE70-4490-AAB8-87959F239C4E}" type="pres">
      <dgm:prSet presAssocID="{59862704-CFCE-498B-B6C8-DC554F33C03B}" presName="gear2dstNode" presStyleLbl="node1" presStyleIdx="1" presStyleCnt="3"/>
      <dgm:spPr/>
      <dgm:t>
        <a:bodyPr/>
        <a:lstStyle/>
        <a:p>
          <a:endParaRPr lang="de-CH"/>
        </a:p>
      </dgm:t>
    </dgm:pt>
    <dgm:pt modelId="{FD35931A-1285-4AED-B274-FF21EC3566FE}" type="pres">
      <dgm:prSet presAssocID="{C01FF349-5345-43BE-866C-8C09D0BB21B2}" presName="gear3" presStyleLbl="node1" presStyleIdx="2" presStyleCnt="3" custScaleX="134663" custScaleY="132096" custLinFactNeighborX="6130" custLinFactNeighborY="-9827"/>
      <dgm:spPr/>
      <dgm:t>
        <a:bodyPr/>
        <a:lstStyle/>
        <a:p>
          <a:endParaRPr lang="de-CH"/>
        </a:p>
      </dgm:t>
    </dgm:pt>
    <dgm:pt modelId="{B488C006-5266-41B3-B91E-D61DFA3AD4B7}" type="pres">
      <dgm:prSet presAssocID="{C01FF349-5345-43BE-866C-8C09D0BB21B2}" presName="gear3tx" presStyleLbl="node1" presStyleIdx="2" presStyleCnt="3">
        <dgm:presLayoutVars>
          <dgm:chMax val="1"/>
          <dgm:bulletEnabled val="1"/>
        </dgm:presLayoutVars>
      </dgm:prSet>
      <dgm:spPr/>
      <dgm:t>
        <a:bodyPr/>
        <a:lstStyle/>
        <a:p>
          <a:endParaRPr lang="de-CH"/>
        </a:p>
      </dgm:t>
    </dgm:pt>
    <dgm:pt modelId="{39164C59-F628-4545-B437-CB27FE2484AD}" type="pres">
      <dgm:prSet presAssocID="{C01FF349-5345-43BE-866C-8C09D0BB21B2}" presName="gear3srcNode" presStyleLbl="node1" presStyleIdx="2" presStyleCnt="3"/>
      <dgm:spPr/>
      <dgm:t>
        <a:bodyPr/>
        <a:lstStyle/>
        <a:p>
          <a:endParaRPr lang="de-CH"/>
        </a:p>
      </dgm:t>
    </dgm:pt>
    <dgm:pt modelId="{518AF2B0-D6BD-491C-8AEF-9479384725CF}" type="pres">
      <dgm:prSet presAssocID="{C01FF349-5345-43BE-866C-8C09D0BB21B2}" presName="gear3dstNode" presStyleLbl="node1" presStyleIdx="2" presStyleCnt="3"/>
      <dgm:spPr/>
      <dgm:t>
        <a:bodyPr/>
        <a:lstStyle/>
        <a:p>
          <a:endParaRPr lang="de-CH"/>
        </a:p>
      </dgm:t>
    </dgm:pt>
    <dgm:pt modelId="{C3258D35-6D67-4FF2-9E2B-A030F1DC13DC}" type="pres">
      <dgm:prSet presAssocID="{4D5EDD0A-E1D9-4D30-BE95-35E513631628}" presName="connector1" presStyleLbl="sibTrans2D1" presStyleIdx="0" presStyleCnt="3" custLinFactX="-53463" custLinFactNeighborX="-100000" custLinFactNeighborY="10079"/>
      <dgm:spPr/>
      <dgm:t>
        <a:bodyPr/>
        <a:lstStyle/>
        <a:p>
          <a:endParaRPr lang="de-CH"/>
        </a:p>
      </dgm:t>
    </dgm:pt>
    <dgm:pt modelId="{244E7D23-B318-47A4-8BC6-058426209ADF}" type="pres">
      <dgm:prSet presAssocID="{151C032E-B36B-49D2-9332-FC0373A5105B}" presName="connector2" presStyleLbl="sibTrans2D1" presStyleIdx="1" presStyleCnt="3" custLinFactX="-19032" custLinFactNeighborX="-100000" custLinFactNeighborY="8"/>
      <dgm:spPr/>
      <dgm:t>
        <a:bodyPr/>
        <a:lstStyle/>
        <a:p>
          <a:endParaRPr lang="de-CH"/>
        </a:p>
      </dgm:t>
    </dgm:pt>
    <dgm:pt modelId="{961772A1-62F0-49FD-9E2C-606F5844D749}" type="pres">
      <dgm:prSet presAssocID="{7643BBC4-DAD8-4F5C-9625-B8928E9BD414}" presName="connector3" presStyleLbl="sibTrans2D1" presStyleIdx="2" presStyleCnt="3" custAng="921421" custLinFactNeighborX="-10372" custLinFactNeighborY="1755"/>
      <dgm:spPr/>
      <dgm:t>
        <a:bodyPr/>
        <a:lstStyle/>
        <a:p>
          <a:endParaRPr lang="de-CH"/>
        </a:p>
      </dgm:t>
    </dgm:pt>
  </dgm:ptLst>
  <dgm:cxnLst>
    <dgm:cxn modelId="{1B80B027-37F1-4170-824F-0B06AACC1695}" type="presOf" srcId="{151C032E-B36B-49D2-9332-FC0373A5105B}" destId="{244E7D23-B318-47A4-8BC6-058426209ADF}" srcOrd="0" destOrd="0" presId="urn:microsoft.com/office/officeart/2005/8/layout/gear1"/>
    <dgm:cxn modelId="{F85BBC44-E28F-49C0-8EC9-62539F96C6D2}" type="presOf" srcId="{4D5EDD0A-E1D9-4D30-BE95-35E513631628}" destId="{C3258D35-6D67-4FF2-9E2B-A030F1DC13DC}" srcOrd="0" destOrd="0" presId="urn:microsoft.com/office/officeart/2005/8/layout/gear1"/>
    <dgm:cxn modelId="{D4172443-A278-43BE-B337-C99D7BBBAEDE}" srcId="{54240DF9-D49E-4AB1-B777-B52FDCFCF338}" destId="{59862704-CFCE-498B-B6C8-DC554F33C03B}" srcOrd="1" destOrd="0" parTransId="{ABEB863E-6855-4E77-B75C-A7FA13E64B0B}" sibTransId="{151C032E-B36B-49D2-9332-FC0373A5105B}"/>
    <dgm:cxn modelId="{053DE1D8-CE38-493C-AAEA-D2D8BE22904C}" type="presOf" srcId="{59862704-CFCE-498B-B6C8-DC554F33C03B}" destId="{418ED7D7-1847-48D4-AB9C-6D21F9F2EFB2}" srcOrd="0" destOrd="0" presId="urn:microsoft.com/office/officeart/2005/8/layout/gear1"/>
    <dgm:cxn modelId="{764FFA3B-DDAD-4222-90A0-2DA2C01FA7A8}" type="presOf" srcId="{59862704-CFCE-498B-B6C8-DC554F33C03B}" destId="{A7D02D5E-EE70-4490-AAB8-87959F239C4E}" srcOrd="2" destOrd="0" presId="urn:microsoft.com/office/officeart/2005/8/layout/gear1"/>
    <dgm:cxn modelId="{590821CE-9D6C-458A-917F-FFBFF1460A26}" type="presOf" srcId="{79DBCA88-5A2B-4483-8F8E-8BCC559F4D14}" destId="{68257815-E9FD-4AE9-A30D-5D05C44EB73A}" srcOrd="1" destOrd="0" presId="urn:microsoft.com/office/officeart/2005/8/layout/gear1"/>
    <dgm:cxn modelId="{5DB75E62-E4F6-409E-84D3-DE7D68AEAF52}" srcId="{54240DF9-D49E-4AB1-B777-B52FDCFCF338}" destId="{79DBCA88-5A2B-4483-8F8E-8BCC559F4D14}" srcOrd="0" destOrd="0" parTransId="{48DC910D-DE5D-4F4D-AAB9-5B1CDF366353}" sibTransId="{4D5EDD0A-E1D9-4D30-BE95-35E513631628}"/>
    <dgm:cxn modelId="{92C32069-8503-4307-9E38-02635C2DC056}" type="presOf" srcId="{C01FF349-5345-43BE-866C-8C09D0BB21B2}" destId="{FD35931A-1285-4AED-B274-FF21EC3566FE}" srcOrd="0" destOrd="0" presId="urn:microsoft.com/office/officeart/2005/8/layout/gear1"/>
    <dgm:cxn modelId="{824325B8-5702-4F25-AA1C-711EFF380A53}" type="presOf" srcId="{79DBCA88-5A2B-4483-8F8E-8BCC559F4D14}" destId="{24A88413-7AC4-407C-B01D-C5361801303D}" srcOrd="0" destOrd="0" presId="urn:microsoft.com/office/officeart/2005/8/layout/gear1"/>
    <dgm:cxn modelId="{FAB2D3D1-0DD7-4DEF-A530-0AC933FC223C}" type="presOf" srcId="{C01FF349-5345-43BE-866C-8C09D0BB21B2}" destId="{518AF2B0-D6BD-491C-8AEF-9479384725CF}" srcOrd="3" destOrd="0" presId="urn:microsoft.com/office/officeart/2005/8/layout/gear1"/>
    <dgm:cxn modelId="{6B5A161C-E0F9-475B-8FF8-5F3FD8FA957A}" type="presOf" srcId="{C01FF349-5345-43BE-866C-8C09D0BB21B2}" destId="{39164C59-F628-4545-B437-CB27FE2484AD}" srcOrd="2" destOrd="0" presId="urn:microsoft.com/office/officeart/2005/8/layout/gear1"/>
    <dgm:cxn modelId="{022211A2-DB7C-4962-8371-E19C60E888CF}" type="presOf" srcId="{59862704-CFCE-498B-B6C8-DC554F33C03B}" destId="{E635171E-FC77-4B70-91EB-725EA76FC9F3}" srcOrd="1" destOrd="0" presId="urn:microsoft.com/office/officeart/2005/8/layout/gear1"/>
    <dgm:cxn modelId="{04A4FC2C-E741-4693-944A-3C003E67D4CB}" type="presOf" srcId="{79DBCA88-5A2B-4483-8F8E-8BCC559F4D14}" destId="{2210C911-3FBB-4A30-BB84-EAA263257353}" srcOrd="2" destOrd="0" presId="urn:microsoft.com/office/officeart/2005/8/layout/gear1"/>
    <dgm:cxn modelId="{6A7C5735-22A9-4D83-9E16-263F565CD4A3}" type="presOf" srcId="{7643BBC4-DAD8-4F5C-9625-B8928E9BD414}" destId="{961772A1-62F0-49FD-9E2C-606F5844D749}" srcOrd="0" destOrd="0" presId="urn:microsoft.com/office/officeart/2005/8/layout/gear1"/>
    <dgm:cxn modelId="{042D2D94-17B7-4D6E-A009-22D854F1B097}" srcId="{54240DF9-D49E-4AB1-B777-B52FDCFCF338}" destId="{C01FF349-5345-43BE-866C-8C09D0BB21B2}" srcOrd="2" destOrd="0" parTransId="{B4E4366C-B8B9-47D7-889F-920B3C2E6919}" sibTransId="{7643BBC4-DAD8-4F5C-9625-B8928E9BD414}"/>
    <dgm:cxn modelId="{DCB2B524-5FC4-425D-8973-8136D91D14A3}" type="presOf" srcId="{54240DF9-D49E-4AB1-B777-B52FDCFCF338}" destId="{4D9710AB-470B-4956-ACFC-5A5C3F269D6E}" srcOrd="0" destOrd="0" presId="urn:microsoft.com/office/officeart/2005/8/layout/gear1"/>
    <dgm:cxn modelId="{8AC770D4-A73B-47DB-8A6E-30857CBC2E25}" type="presOf" srcId="{C01FF349-5345-43BE-866C-8C09D0BB21B2}" destId="{B488C006-5266-41B3-B91E-D61DFA3AD4B7}" srcOrd="1" destOrd="0" presId="urn:microsoft.com/office/officeart/2005/8/layout/gear1"/>
    <dgm:cxn modelId="{08DD04E2-653B-43C3-AAE7-A51BC1490B55}" type="presParOf" srcId="{4D9710AB-470B-4956-ACFC-5A5C3F269D6E}" destId="{24A88413-7AC4-407C-B01D-C5361801303D}" srcOrd="0" destOrd="0" presId="urn:microsoft.com/office/officeart/2005/8/layout/gear1"/>
    <dgm:cxn modelId="{1AD7B1F8-8B3B-4145-B1B0-BD609947CA61}" type="presParOf" srcId="{4D9710AB-470B-4956-ACFC-5A5C3F269D6E}" destId="{68257815-E9FD-4AE9-A30D-5D05C44EB73A}" srcOrd="1" destOrd="0" presId="urn:microsoft.com/office/officeart/2005/8/layout/gear1"/>
    <dgm:cxn modelId="{354A7F59-3854-44EC-BAD4-576934A83646}" type="presParOf" srcId="{4D9710AB-470B-4956-ACFC-5A5C3F269D6E}" destId="{2210C911-3FBB-4A30-BB84-EAA263257353}" srcOrd="2" destOrd="0" presId="urn:microsoft.com/office/officeart/2005/8/layout/gear1"/>
    <dgm:cxn modelId="{B528C31D-4BDA-42AD-8883-30A52899A946}" type="presParOf" srcId="{4D9710AB-470B-4956-ACFC-5A5C3F269D6E}" destId="{418ED7D7-1847-48D4-AB9C-6D21F9F2EFB2}" srcOrd="3" destOrd="0" presId="urn:microsoft.com/office/officeart/2005/8/layout/gear1"/>
    <dgm:cxn modelId="{BDFC095C-1E06-4089-AF1C-4568133777E6}" type="presParOf" srcId="{4D9710AB-470B-4956-ACFC-5A5C3F269D6E}" destId="{E635171E-FC77-4B70-91EB-725EA76FC9F3}" srcOrd="4" destOrd="0" presId="urn:microsoft.com/office/officeart/2005/8/layout/gear1"/>
    <dgm:cxn modelId="{19F4833A-615E-4FC4-8534-0B25B426830F}" type="presParOf" srcId="{4D9710AB-470B-4956-ACFC-5A5C3F269D6E}" destId="{A7D02D5E-EE70-4490-AAB8-87959F239C4E}" srcOrd="5" destOrd="0" presId="urn:microsoft.com/office/officeart/2005/8/layout/gear1"/>
    <dgm:cxn modelId="{689EE56C-BCCD-4173-BC1C-5D66F21D7591}" type="presParOf" srcId="{4D9710AB-470B-4956-ACFC-5A5C3F269D6E}" destId="{FD35931A-1285-4AED-B274-FF21EC3566FE}" srcOrd="6" destOrd="0" presId="urn:microsoft.com/office/officeart/2005/8/layout/gear1"/>
    <dgm:cxn modelId="{B696108B-ADE0-432D-B41B-051F75723305}" type="presParOf" srcId="{4D9710AB-470B-4956-ACFC-5A5C3F269D6E}" destId="{B488C006-5266-41B3-B91E-D61DFA3AD4B7}" srcOrd="7" destOrd="0" presId="urn:microsoft.com/office/officeart/2005/8/layout/gear1"/>
    <dgm:cxn modelId="{997772DB-0556-45FD-BA10-8B7E2BCD0161}" type="presParOf" srcId="{4D9710AB-470B-4956-ACFC-5A5C3F269D6E}" destId="{39164C59-F628-4545-B437-CB27FE2484AD}" srcOrd="8" destOrd="0" presId="urn:microsoft.com/office/officeart/2005/8/layout/gear1"/>
    <dgm:cxn modelId="{D9968A87-EBDF-4EAD-8D58-45E45107D24E}" type="presParOf" srcId="{4D9710AB-470B-4956-ACFC-5A5C3F269D6E}" destId="{518AF2B0-D6BD-491C-8AEF-9479384725CF}" srcOrd="9" destOrd="0" presId="urn:microsoft.com/office/officeart/2005/8/layout/gear1"/>
    <dgm:cxn modelId="{495D7DC2-2FEC-4D9E-81FD-D111587031A3}" type="presParOf" srcId="{4D9710AB-470B-4956-ACFC-5A5C3F269D6E}" destId="{C3258D35-6D67-4FF2-9E2B-A030F1DC13DC}" srcOrd="10" destOrd="0" presId="urn:microsoft.com/office/officeart/2005/8/layout/gear1"/>
    <dgm:cxn modelId="{AE4A28A1-5F95-4397-A1FC-786DA4F56EFC}" type="presParOf" srcId="{4D9710AB-470B-4956-ACFC-5A5C3F269D6E}" destId="{244E7D23-B318-47A4-8BC6-058426209ADF}" srcOrd="11" destOrd="0" presId="urn:microsoft.com/office/officeart/2005/8/layout/gear1"/>
    <dgm:cxn modelId="{902209F1-8BB2-4645-A1BE-9F75B54CD62A}" type="presParOf" srcId="{4D9710AB-470B-4956-ACFC-5A5C3F269D6E}" destId="{961772A1-62F0-49FD-9E2C-606F5844D749}"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26CA33-3907-4653-B39B-8F37ADFAB94D}" type="doc">
      <dgm:prSet loTypeId="urn:microsoft.com/office/officeart/2005/8/layout/gear1" loCatId="cycle" qsTypeId="urn:microsoft.com/office/officeart/2005/8/quickstyle/simple1#3" qsCatId="simple" csTypeId="urn:microsoft.com/office/officeart/2005/8/colors/accent1_2#3" csCatId="accent1" phldr="1"/>
      <dgm:spPr/>
    </dgm:pt>
    <dgm:pt modelId="{812C0130-CC4C-4395-843C-9A04C53AC281}">
      <dgm:prSet phldrT="[Text]" custT="1"/>
      <dgm:spPr/>
      <dgm:t>
        <a:bodyPr/>
        <a:lstStyle/>
        <a:p>
          <a:r>
            <a:rPr lang="de-CH" sz="1800" dirty="0" smtClean="0">
              <a:solidFill>
                <a:schemeClr val="tx1"/>
              </a:solidFill>
            </a:rPr>
            <a:t>Entwicklungs-</a:t>
          </a:r>
          <a:br>
            <a:rPr lang="de-CH" sz="1800" dirty="0" smtClean="0">
              <a:solidFill>
                <a:schemeClr val="tx1"/>
              </a:solidFill>
            </a:rPr>
          </a:br>
          <a:r>
            <a:rPr lang="de-CH" sz="1800" dirty="0" err="1" smtClean="0">
              <a:solidFill>
                <a:schemeClr val="tx1"/>
              </a:solidFill>
            </a:rPr>
            <a:t>strategien</a:t>
          </a:r>
          <a:endParaRPr lang="de-CH" sz="1800" dirty="0">
            <a:solidFill>
              <a:schemeClr val="tx1"/>
            </a:solidFill>
          </a:endParaRPr>
        </a:p>
      </dgm:t>
    </dgm:pt>
    <dgm:pt modelId="{D98F298F-8A0C-4BC8-915C-4B00087F2659}" type="parTrans" cxnId="{D7208829-F402-4771-B992-AF476484E647}">
      <dgm:prSet/>
      <dgm:spPr/>
      <dgm:t>
        <a:bodyPr/>
        <a:lstStyle/>
        <a:p>
          <a:endParaRPr lang="de-CH">
            <a:solidFill>
              <a:schemeClr val="tx1"/>
            </a:solidFill>
          </a:endParaRPr>
        </a:p>
      </dgm:t>
    </dgm:pt>
    <dgm:pt modelId="{89ED7D1D-E185-488E-96CD-9812C499CC60}" type="sibTrans" cxnId="{D7208829-F402-4771-B992-AF476484E647}">
      <dgm:prSet/>
      <dgm:spPr/>
      <dgm:t>
        <a:bodyPr/>
        <a:lstStyle/>
        <a:p>
          <a:endParaRPr lang="de-CH">
            <a:solidFill>
              <a:schemeClr val="tx1"/>
            </a:solidFill>
          </a:endParaRPr>
        </a:p>
      </dgm:t>
    </dgm:pt>
    <dgm:pt modelId="{C97FEEB0-F897-4226-9905-7D08BFD50EA3}">
      <dgm:prSet phldrT="[Text]" custT="1"/>
      <dgm:spPr/>
      <dgm:t>
        <a:bodyPr/>
        <a:lstStyle/>
        <a:p>
          <a:r>
            <a:rPr lang="de-CH" sz="1300" dirty="0" smtClean="0">
              <a:solidFill>
                <a:schemeClr val="tx1"/>
              </a:solidFill>
            </a:rPr>
            <a:t>Vernetzung</a:t>
          </a:r>
          <a:endParaRPr lang="de-CH" sz="1300" dirty="0">
            <a:solidFill>
              <a:schemeClr val="tx1"/>
            </a:solidFill>
          </a:endParaRPr>
        </a:p>
      </dgm:t>
    </dgm:pt>
    <dgm:pt modelId="{647DE8EB-E3E9-47AA-A00B-6FDE72329AEB}" type="parTrans" cxnId="{2AFF2553-0307-4967-882A-C3043FE997E7}">
      <dgm:prSet/>
      <dgm:spPr/>
      <dgm:t>
        <a:bodyPr/>
        <a:lstStyle/>
        <a:p>
          <a:endParaRPr lang="de-CH">
            <a:solidFill>
              <a:schemeClr val="tx1"/>
            </a:solidFill>
          </a:endParaRPr>
        </a:p>
      </dgm:t>
    </dgm:pt>
    <dgm:pt modelId="{AFEFB1BA-948D-46EF-80A1-423D6697D879}" type="sibTrans" cxnId="{2AFF2553-0307-4967-882A-C3043FE997E7}">
      <dgm:prSet/>
      <dgm:spPr/>
      <dgm:t>
        <a:bodyPr/>
        <a:lstStyle/>
        <a:p>
          <a:endParaRPr lang="de-CH">
            <a:solidFill>
              <a:schemeClr val="tx1"/>
            </a:solidFill>
          </a:endParaRPr>
        </a:p>
      </dgm:t>
    </dgm:pt>
    <dgm:pt modelId="{ED87D067-EBFA-4AFF-BF09-BCD36D273B31}">
      <dgm:prSet phldrT="[Text]" custT="1"/>
      <dgm:spPr/>
      <dgm:t>
        <a:bodyPr/>
        <a:lstStyle/>
        <a:p>
          <a:r>
            <a:rPr lang="de-CH" sz="1300" dirty="0" smtClean="0">
              <a:solidFill>
                <a:schemeClr val="tx1"/>
              </a:solidFill>
            </a:rPr>
            <a:t>Kommunikation</a:t>
          </a:r>
          <a:endParaRPr lang="de-CH" sz="1300" dirty="0">
            <a:solidFill>
              <a:schemeClr val="tx1"/>
            </a:solidFill>
          </a:endParaRPr>
        </a:p>
      </dgm:t>
    </dgm:pt>
    <dgm:pt modelId="{F19FB681-CCC5-402F-B426-73BF130B2ECF}" type="parTrans" cxnId="{85530A43-05F5-47BC-A77B-37786BDF7F13}">
      <dgm:prSet/>
      <dgm:spPr/>
      <dgm:t>
        <a:bodyPr/>
        <a:lstStyle/>
        <a:p>
          <a:endParaRPr lang="de-CH">
            <a:solidFill>
              <a:schemeClr val="tx1"/>
            </a:solidFill>
          </a:endParaRPr>
        </a:p>
      </dgm:t>
    </dgm:pt>
    <dgm:pt modelId="{3C8BF32F-8917-40DF-985F-68024D7EE684}" type="sibTrans" cxnId="{85530A43-05F5-47BC-A77B-37786BDF7F13}">
      <dgm:prSet/>
      <dgm:spPr/>
      <dgm:t>
        <a:bodyPr/>
        <a:lstStyle/>
        <a:p>
          <a:endParaRPr lang="de-CH">
            <a:solidFill>
              <a:schemeClr val="tx1"/>
            </a:solidFill>
          </a:endParaRPr>
        </a:p>
      </dgm:t>
    </dgm:pt>
    <dgm:pt modelId="{2628A239-E9F9-402B-B49A-88453BFBB95A}" type="pres">
      <dgm:prSet presAssocID="{DC26CA33-3907-4653-B39B-8F37ADFAB94D}" presName="composite" presStyleCnt="0">
        <dgm:presLayoutVars>
          <dgm:chMax val="3"/>
          <dgm:animLvl val="lvl"/>
          <dgm:resizeHandles val="exact"/>
        </dgm:presLayoutVars>
      </dgm:prSet>
      <dgm:spPr/>
    </dgm:pt>
    <dgm:pt modelId="{A263DD14-B5FF-452F-B2A4-B8DA89B9DAB9}" type="pres">
      <dgm:prSet presAssocID="{812C0130-CC4C-4395-843C-9A04C53AC281}" presName="gear1" presStyleLbl="node1" presStyleIdx="0" presStyleCnt="3" custLinFactNeighborX="-4627" custLinFactNeighborY="765">
        <dgm:presLayoutVars>
          <dgm:chMax val="1"/>
          <dgm:bulletEnabled val="1"/>
        </dgm:presLayoutVars>
      </dgm:prSet>
      <dgm:spPr/>
      <dgm:t>
        <a:bodyPr/>
        <a:lstStyle/>
        <a:p>
          <a:endParaRPr lang="de-CH"/>
        </a:p>
      </dgm:t>
    </dgm:pt>
    <dgm:pt modelId="{F758C563-589A-4165-BA60-5696B32CD2A0}" type="pres">
      <dgm:prSet presAssocID="{812C0130-CC4C-4395-843C-9A04C53AC281}" presName="gear1srcNode" presStyleLbl="node1" presStyleIdx="0" presStyleCnt="3"/>
      <dgm:spPr/>
      <dgm:t>
        <a:bodyPr/>
        <a:lstStyle/>
        <a:p>
          <a:endParaRPr lang="de-CH"/>
        </a:p>
      </dgm:t>
    </dgm:pt>
    <dgm:pt modelId="{80A50CA8-C21D-4CA3-9B69-2A72A30A45F0}" type="pres">
      <dgm:prSet presAssocID="{812C0130-CC4C-4395-843C-9A04C53AC281}" presName="gear1dstNode" presStyleLbl="node1" presStyleIdx="0" presStyleCnt="3"/>
      <dgm:spPr/>
      <dgm:t>
        <a:bodyPr/>
        <a:lstStyle/>
        <a:p>
          <a:endParaRPr lang="de-CH"/>
        </a:p>
      </dgm:t>
    </dgm:pt>
    <dgm:pt modelId="{CE0214E8-BE25-42A2-A578-2BF08EA8997F}" type="pres">
      <dgm:prSet presAssocID="{C97FEEB0-F897-4226-9905-7D08BFD50EA3}" presName="gear2" presStyleLbl="node1" presStyleIdx="1" presStyleCnt="3" custLinFactNeighborX="-581" custLinFactNeighborY="619">
        <dgm:presLayoutVars>
          <dgm:chMax val="1"/>
          <dgm:bulletEnabled val="1"/>
        </dgm:presLayoutVars>
      </dgm:prSet>
      <dgm:spPr/>
      <dgm:t>
        <a:bodyPr/>
        <a:lstStyle/>
        <a:p>
          <a:endParaRPr lang="de-CH"/>
        </a:p>
      </dgm:t>
    </dgm:pt>
    <dgm:pt modelId="{F0C357FD-A79E-4434-AEBE-176F26C33862}" type="pres">
      <dgm:prSet presAssocID="{C97FEEB0-F897-4226-9905-7D08BFD50EA3}" presName="gear2srcNode" presStyleLbl="node1" presStyleIdx="1" presStyleCnt="3"/>
      <dgm:spPr/>
      <dgm:t>
        <a:bodyPr/>
        <a:lstStyle/>
        <a:p>
          <a:endParaRPr lang="de-CH"/>
        </a:p>
      </dgm:t>
    </dgm:pt>
    <dgm:pt modelId="{1DF0DE60-487E-4799-A8E4-F92A150BB724}" type="pres">
      <dgm:prSet presAssocID="{C97FEEB0-F897-4226-9905-7D08BFD50EA3}" presName="gear2dstNode" presStyleLbl="node1" presStyleIdx="1" presStyleCnt="3"/>
      <dgm:spPr/>
      <dgm:t>
        <a:bodyPr/>
        <a:lstStyle/>
        <a:p>
          <a:endParaRPr lang="de-CH"/>
        </a:p>
      </dgm:t>
    </dgm:pt>
    <dgm:pt modelId="{CD04343C-9073-41AA-BB9B-6FA121C1AD00}" type="pres">
      <dgm:prSet presAssocID="{ED87D067-EBFA-4AFF-BF09-BCD36D273B31}" presName="gear3" presStyleLbl="node1" presStyleIdx="2" presStyleCnt="3" custScaleX="124004" custScaleY="122536" custLinFactNeighborX="6264" custLinFactNeighborY="-876"/>
      <dgm:spPr/>
      <dgm:t>
        <a:bodyPr/>
        <a:lstStyle/>
        <a:p>
          <a:endParaRPr lang="de-CH"/>
        </a:p>
      </dgm:t>
    </dgm:pt>
    <dgm:pt modelId="{A546C03C-DAA8-4B0F-96FD-998DA5D1F579}" type="pres">
      <dgm:prSet presAssocID="{ED87D067-EBFA-4AFF-BF09-BCD36D273B31}" presName="gear3tx" presStyleLbl="node1" presStyleIdx="2" presStyleCnt="3">
        <dgm:presLayoutVars>
          <dgm:chMax val="1"/>
          <dgm:bulletEnabled val="1"/>
        </dgm:presLayoutVars>
      </dgm:prSet>
      <dgm:spPr/>
      <dgm:t>
        <a:bodyPr/>
        <a:lstStyle/>
        <a:p>
          <a:endParaRPr lang="de-CH"/>
        </a:p>
      </dgm:t>
    </dgm:pt>
    <dgm:pt modelId="{58B05EE4-0D88-4FE9-8208-4A8FB10E812C}" type="pres">
      <dgm:prSet presAssocID="{ED87D067-EBFA-4AFF-BF09-BCD36D273B31}" presName="gear3srcNode" presStyleLbl="node1" presStyleIdx="2" presStyleCnt="3"/>
      <dgm:spPr/>
      <dgm:t>
        <a:bodyPr/>
        <a:lstStyle/>
        <a:p>
          <a:endParaRPr lang="de-CH"/>
        </a:p>
      </dgm:t>
    </dgm:pt>
    <dgm:pt modelId="{F07BBD4C-7DF3-4A94-BF2F-02963A9D7D96}" type="pres">
      <dgm:prSet presAssocID="{ED87D067-EBFA-4AFF-BF09-BCD36D273B31}" presName="gear3dstNode" presStyleLbl="node1" presStyleIdx="2" presStyleCnt="3"/>
      <dgm:spPr/>
      <dgm:t>
        <a:bodyPr/>
        <a:lstStyle/>
        <a:p>
          <a:endParaRPr lang="de-CH"/>
        </a:p>
      </dgm:t>
    </dgm:pt>
    <dgm:pt modelId="{6E1DFC8C-1731-4335-B020-7F8997EE51D6}" type="pres">
      <dgm:prSet presAssocID="{89ED7D1D-E185-488E-96CD-9812C499CC60}" presName="connector1" presStyleLbl="sibTrans2D1" presStyleIdx="0" presStyleCnt="3" custLinFactNeighborX="26666" custLinFactNeighborY="-1806"/>
      <dgm:spPr/>
      <dgm:t>
        <a:bodyPr/>
        <a:lstStyle/>
        <a:p>
          <a:endParaRPr lang="de-CH"/>
        </a:p>
      </dgm:t>
    </dgm:pt>
    <dgm:pt modelId="{4FBB7203-69F8-465F-A519-683C4C90D8C8}" type="pres">
      <dgm:prSet presAssocID="{AFEFB1BA-948D-46EF-80A1-423D6697D879}" presName="connector2" presStyleLbl="sibTrans2D1" presStyleIdx="1" presStyleCnt="3" custAng="1042731"/>
      <dgm:spPr/>
      <dgm:t>
        <a:bodyPr/>
        <a:lstStyle/>
        <a:p>
          <a:endParaRPr lang="de-CH"/>
        </a:p>
      </dgm:t>
    </dgm:pt>
    <dgm:pt modelId="{3AFA9DD0-33E3-4816-900E-26AC9F012416}" type="pres">
      <dgm:prSet presAssocID="{3C8BF32F-8917-40DF-985F-68024D7EE684}" presName="connector3" presStyleLbl="sibTrans2D1" presStyleIdx="2" presStyleCnt="3" custAng="460655"/>
      <dgm:spPr/>
      <dgm:t>
        <a:bodyPr/>
        <a:lstStyle/>
        <a:p>
          <a:endParaRPr lang="de-CH"/>
        </a:p>
      </dgm:t>
    </dgm:pt>
  </dgm:ptLst>
  <dgm:cxnLst>
    <dgm:cxn modelId="{E12B4051-C191-46E4-8C62-7DE276E0A175}" type="presOf" srcId="{89ED7D1D-E185-488E-96CD-9812C499CC60}" destId="{6E1DFC8C-1731-4335-B020-7F8997EE51D6}" srcOrd="0" destOrd="0" presId="urn:microsoft.com/office/officeart/2005/8/layout/gear1"/>
    <dgm:cxn modelId="{85530A43-05F5-47BC-A77B-37786BDF7F13}" srcId="{DC26CA33-3907-4653-B39B-8F37ADFAB94D}" destId="{ED87D067-EBFA-4AFF-BF09-BCD36D273B31}" srcOrd="2" destOrd="0" parTransId="{F19FB681-CCC5-402F-B426-73BF130B2ECF}" sibTransId="{3C8BF32F-8917-40DF-985F-68024D7EE684}"/>
    <dgm:cxn modelId="{2AFF2553-0307-4967-882A-C3043FE997E7}" srcId="{DC26CA33-3907-4653-B39B-8F37ADFAB94D}" destId="{C97FEEB0-F897-4226-9905-7D08BFD50EA3}" srcOrd="1" destOrd="0" parTransId="{647DE8EB-E3E9-47AA-A00B-6FDE72329AEB}" sibTransId="{AFEFB1BA-948D-46EF-80A1-423D6697D879}"/>
    <dgm:cxn modelId="{D829BC0D-27C6-461B-89C3-7C103CC106FF}" type="presOf" srcId="{812C0130-CC4C-4395-843C-9A04C53AC281}" destId="{F758C563-589A-4165-BA60-5696B32CD2A0}" srcOrd="1" destOrd="0" presId="urn:microsoft.com/office/officeart/2005/8/layout/gear1"/>
    <dgm:cxn modelId="{4035D052-3237-4053-B81E-9656CA94CDE4}" type="presOf" srcId="{DC26CA33-3907-4653-B39B-8F37ADFAB94D}" destId="{2628A239-E9F9-402B-B49A-88453BFBB95A}" srcOrd="0" destOrd="0" presId="urn:microsoft.com/office/officeart/2005/8/layout/gear1"/>
    <dgm:cxn modelId="{AE91463E-8CDD-44B8-A557-890B3EB2C406}" type="presOf" srcId="{ED87D067-EBFA-4AFF-BF09-BCD36D273B31}" destId="{58B05EE4-0D88-4FE9-8208-4A8FB10E812C}" srcOrd="2" destOrd="0" presId="urn:microsoft.com/office/officeart/2005/8/layout/gear1"/>
    <dgm:cxn modelId="{5CA7A5CF-E739-44D7-A34F-428E58AC827F}" type="presOf" srcId="{812C0130-CC4C-4395-843C-9A04C53AC281}" destId="{80A50CA8-C21D-4CA3-9B69-2A72A30A45F0}" srcOrd="2" destOrd="0" presId="urn:microsoft.com/office/officeart/2005/8/layout/gear1"/>
    <dgm:cxn modelId="{FCB7EBBB-8CE4-468A-A1F2-C782175E24B2}" type="presOf" srcId="{C97FEEB0-F897-4226-9905-7D08BFD50EA3}" destId="{F0C357FD-A79E-4434-AEBE-176F26C33862}" srcOrd="1" destOrd="0" presId="urn:microsoft.com/office/officeart/2005/8/layout/gear1"/>
    <dgm:cxn modelId="{695E560F-8F67-4FED-9F9F-1031E73A3F64}" type="presOf" srcId="{ED87D067-EBFA-4AFF-BF09-BCD36D273B31}" destId="{F07BBD4C-7DF3-4A94-BF2F-02963A9D7D96}" srcOrd="3" destOrd="0" presId="urn:microsoft.com/office/officeart/2005/8/layout/gear1"/>
    <dgm:cxn modelId="{D7208829-F402-4771-B992-AF476484E647}" srcId="{DC26CA33-3907-4653-B39B-8F37ADFAB94D}" destId="{812C0130-CC4C-4395-843C-9A04C53AC281}" srcOrd="0" destOrd="0" parTransId="{D98F298F-8A0C-4BC8-915C-4B00087F2659}" sibTransId="{89ED7D1D-E185-488E-96CD-9812C499CC60}"/>
    <dgm:cxn modelId="{7E65C9D8-C943-4FFC-BF75-A28F797048DF}" type="presOf" srcId="{C97FEEB0-F897-4226-9905-7D08BFD50EA3}" destId="{CE0214E8-BE25-42A2-A578-2BF08EA8997F}" srcOrd="0" destOrd="0" presId="urn:microsoft.com/office/officeart/2005/8/layout/gear1"/>
    <dgm:cxn modelId="{36EE8A82-F6D4-43E6-BF94-66A10FE4EC4B}" type="presOf" srcId="{3C8BF32F-8917-40DF-985F-68024D7EE684}" destId="{3AFA9DD0-33E3-4816-900E-26AC9F012416}" srcOrd="0" destOrd="0" presId="urn:microsoft.com/office/officeart/2005/8/layout/gear1"/>
    <dgm:cxn modelId="{A1A36C43-BB23-4142-9F3A-B614A2CEAB93}" type="presOf" srcId="{AFEFB1BA-948D-46EF-80A1-423D6697D879}" destId="{4FBB7203-69F8-465F-A519-683C4C90D8C8}" srcOrd="0" destOrd="0" presId="urn:microsoft.com/office/officeart/2005/8/layout/gear1"/>
    <dgm:cxn modelId="{D897A875-5B5E-4CC2-AFD6-B56722A277C6}" type="presOf" srcId="{ED87D067-EBFA-4AFF-BF09-BCD36D273B31}" destId="{CD04343C-9073-41AA-BB9B-6FA121C1AD00}" srcOrd="0" destOrd="0" presId="urn:microsoft.com/office/officeart/2005/8/layout/gear1"/>
    <dgm:cxn modelId="{27E9A52D-D29D-4135-833D-FC9429486C50}" type="presOf" srcId="{ED87D067-EBFA-4AFF-BF09-BCD36D273B31}" destId="{A546C03C-DAA8-4B0F-96FD-998DA5D1F579}" srcOrd="1" destOrd="0" presId="urn:microsoft.com/office/officeart/2005/8/layout/gear1"/>
    <dgm:cxn modelId="{CBBE5E37-4ABB-4921-834D-1EC6BAE6C73F}" type="presOf" srcId="{C97FEEB0-F897-4226-9905-7D08BFD50EA3}" destId="{1DF0DE60-487E-4799-A8E4-F92A150BB724}" srcOrd="2" destOrd="0" presId="urn:microsoft.com/office/officeart/2005/8/layout/gear1"/>
    <dgm:cxn modelId="{87BEF6CD-552B-48FB-BE38-565BEBE5B23E}" type="presOf" srcId="{812C0130-CC4C-4395-843C-9A04C53AC281}" destId="{A263DD14-B5FF-452F-B2A4-B8DA89B9DAB9}" srcOrd="0" destOrd="0" presId="urn:microsoft.com/office/officeart/2005/8/layout/gear1"/>
    <dgm:cxn modelId="{3BA7097C-A714-4783-A67E-14F266EFE851}" type="presParOf" srcId="{2628A239-E9F9-402B-B49A-88453BFBB95A}" destId="{A263DD14-B5FF-452F-B2A4-B8DA89B9DAB9}" srcOrd="0" destOrd="0" presId="urn:microsoft.com/office/officeart/2005/8/layout/gear1"/>
    <dgm:cxn modelId="{69A0E98B-93EA-4E9F-A3EC-D84150C5E392}" type="presParOf" srcId="{2628A239-E9F9-402B-B49A-88453BFBB95A}" destId="{F758C563-589A-4165-BA60-5696B32CD2A0}" srcOrd="1" destOrd="0" presId="urn:microsoft.com/office/officeart/2005/8/layout/gear1"/>
    <dgm:cxn modelId="{479691A9-B109-4C82-AE8E-629E8BBC2FC4}" type="presParOf" srcId="{2628A239-E9F9-402B-B49A-88453BFBB95A}" destId="{80A50CA8-C21D-4CA3-9B69-2A72A30A45F0}" srcOrd="2" destOrd="0" presId="urn:microsoft.com/office/officeart/2005/8/layout/gear1"/>
    <dgm:cxn modelId="{3EB88713-8368-47D7-9F34-6B90251C5C4C}" type="presParOf" srcId="{2628A239-E9F9-402B-B49A-88453BFBB95A}" destId="{CE0214E8-BE25-42A2-A578-2BF08EA8997F}" srcOrd="3" destOrd="0" presId="urn:microsoft.com/office/officeart/2005/8/layout/gear1"/>
    <dgm:cxn modelId="{1DC506B6-11E1-4C3D-917F-129C6148A3D9}" type="presParOf" srcId="{2628A239-E9F9-402B-B49A-88453BFBB95A}" destId="{F0C357FD-A79E-4434-AEBE-176F26C33862}" srcOrd="4" destOrd="0" presId="urn:microsoft.com/office/officeart/2005/8/layout/gear1"/>
    <dgm:cxn modelId="{961051CB-796A-441F-AFC7-1DE1C4149023}" type="presParOf" srcId="{2628A239-E9F9-402B-B49A-88453BFBB95A}" destId="{1DF0DE60-487E-4799-A8E4-F92A150BB724}" srcOrd="5" destOrd="0" presId="urn:microsoft.com/office/officeart/2005/8/layout/gear1"/>
    <dgm:cxn modelId="{87E00CAA-7A6D-4FC4-BF8B-FA358F859153}" type="presParOf" srcId="{2628A239-E9F9-402B-B49A-88453BFBB95A}" destId="{CD04343C-9073-41AA-BB9B-6FA121C1AD00}" srcOrd="6" destOrd="0" presId="urn:microsoft.com/office/officeart/2005/8/layout/gear1"/>
    <dgm:cxn modelId="{61D8B282-B883-4376-A25F-8CB66F8621CB}" type="presParOf" srcId="{2628A239-E9F9-402B-B49A-88453BFBB95A}" destId="{A546C03C-DAA8-4B0F-96FD-998DA5D1F579}" srcOrd="7" destOrd="0" presId="urn:microsoft.com/office/officeart/2005/8/layout/gear1"/>
    <dgm:cxn modelId="{C947C516-AC50-4BC3-9394-3CDF0E02747C}" type="presParOf" srcId="{2628A239-E9F9-402B-B49A-88453BFBB95A}" destId="{58B05EE4-0D88-4FE9-8208-4A8FB10E812C}" srcOrd="8" destOrd="0" presId="urn:microsoft.com/office/officeart/2005/8/layout/gear1"/>
    <dgm:cxn modelId="{8211D9B9-1729-4808-97D7-673A5617A9E4}" type="presParOf" srcId="{2628A239-E9F9-402B-B49A-88453BFBB95A}" destId="{F07BBD4C-7DF3-4A94-BF2F-02963A9D7D96}" srcOrd="9" destOrd="0" presId="urn:microsoft.com/office/officeart/2005/8/layout/gear1"/>
    <dgm:cxn modelId="{BDE28D24-7100-415E-827D-B3C7D54777CE}" type="presParOf" srcId="{2628A239-E9F9-402B-B49A-88453BFBB95A}" destId="{6E1DFC8C-1731-4335-B020-7F8997EE51D6}" srcOrd="10" destOrd="0" presId="urn:microsoft.com/office/officeart/2005/8/layout/gear1"/>
    <dgm:cxn modelId="{1F745FC3-2DA8-46D9-AE63-FE281EED0FF3}" type="presParOf" srcId="{2628A239-E9F9-402B-B49A-88453BFBB95A}" destId="{4FBB7203-69F8-465F-A519-683C4C90D8C8}" srcOrd="11" destOrd="0" presId="urn:microsoft.com/office/officeart/2005/8/layout/gear1"/>
    <dgm:cxn modelId="{C98BAE95-0D8D-4BAB-ACE1-2CDE90D40488}" type="presParOf" srcId="{2628A239-E9F9-402B-B49A-88453BFBB95A}" destId="{3AFA9DD0-33E3-4816-900E-26AC9F012416}" srcOrd="12" destOrd="0" presId="urn:microsoft.com/office/officeart/2005/8/layout/gear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46340-7E57-47D8-97E3-AB39AB4B0579}">
      <dsp:nvSpPr>
        <dsp:cNvPr id="0" name=""/>
        <dsp:cNvSpPr/>
      </dsp:nvSpPr>
      <dsp:spPr>
        <a:xfrm rot="5400000">
          <a:off x="-64436" y="870967"/>
          <a:ext cx="1256185" cy="15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1229C4-0F1B-4E16-9B9B-0CAEAFCA3880}">
      <dsp:nvSpPr>
        <dsp:cNvPr id="0" name=""/>
        <dsp:cNvSpPr/>
      </dsp:nvSpPr>
      <dsp:spPr>
        <a:xfrm>
          <a:off x="3916" y="66199"/>
          <a:ext cx="2122808" cy="101143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CH" sz="1400" b="1" kern="1200" dirty="0" err="1"/>
            <a:t>Umzonung</a:t>
          </a:r>
          <a:endParaRPr lang="de-CH" sz="1400" b="1" kern="1200" dirty="0"/>
        </a:p>
      </dsp:txBody>
      <dsp:txXfrm>
        <a:off x="33540" y="95823"/>
        <a:ext cx="2063560" cy="952183"/>
      </dsp:txXfrm>
    </dsp:sp>
    <dsp:sp modelId="{051BAB7B-07C6-4B6F-BE2D-783C7FA1B61A}">
      <dsp:nvSpPr>
        <dsp:cNvPr id="0" name=""/>
        <dsp:cNvSpPr/>
      </dsp:nvSpPr>
      <dsp:spPr>
        <a:xfrm rot="5400000">
          <a:off x="-64436" y="2135256"/>
          <a:ext cx="1256185" cy="15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466D61-B634-4459-897E-96B8E763B003}">
      <dsp:nvSpPr>
        <dsp:cNvPr id="0" name=""/>
        <dsp:cNvSpPr/>
      </dsp:nvSpPr>
      <dsp:spPr>
        <a:xfrm>
          <a:off x="3916" y="1330488"/>
          <a:ext cx="2122808" cy="101143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CH" sz="1400" b="1" kern="1200" dirty="0"/>
            <a:t>Kreditantrag an Gemeinde-versammlung (knappe Zustimmung Ende 2011)</a:t>
          </a:r>
        </a:p>
      </dsp:txBody>
      <dsp:txXfrm>
        <a:off x="33540" y="1360112"/>
        <a:ext cx="2063560" cy="952183"/>
      </dsp:txXfrm>
    </dsp:sp>
    <dsp:sp modelId="{B7517D91-3068-4EC5-9723-A93CE1A5DA65}">
      <dsp:nvSpPr>
        <dsp:cNvPr id="0" name=""/>
        <dsp:cNvSpPr/>
      </dsp:nvSpPr>
      <dsp:spPr>
        <a:xfrm>
          <a:off x="568758" y="2767400"/>
          <a:ext cx="2668890" cy="15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B2F42D-27AC-4BB0-B358-477F4FAEC14B}">
      <dsp:nvSpPr>
        <dsp:cNvPr id="0" name=""/>
        <dsp:cNvSpPr/>
      </dsp:nvSpPr>
      <dsp:spPr>
        <a:xfrm>
          <a:off x="3916" y="2594777"/>
          <a:ext cx="2122808" cy="101143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CH" sz="1400" b="1" kern="1200" dirty="0"/>
            <a:t>Widerstände überwinden</a:t>
          </a:r>
        </a:p>
      </dsp:txBody>
      <dsp:txXfrm>
        <a:off x="33540" y="2624401"/>
        <a:ext cx="2063560" cy="952183"/>
      </dsp:txXfrm>
    </dsp:sp>
    <dsp:sp modelId="{15493370-86C5-4692-866C-6931FB83819D}">
      <dsp:nvSpPr>
        <dsp:cNvPr id="0" name=""/>
        <dsp:cNvSpPr/>
      </dsp:nvSpPr>
      <dsp:spPr>
        <a:xfrm rot="16200000">
          <a:off x="2614659" y="2135256"/>
          <a:ext cx="1256185" cy="15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654F63-3659-4BE3-8D81-1A2EAD81DB2E}">
      <dsp:nvSpPr>
        <dsp:cNvPr id="0" name=""/>
        <dsp:cNvSpPr/>
      </dsp:nvSpPr>
      <dsp:spPr>
        <a:xfrm>
          <a:off x="2683011" y="2594777"/>
          <a:ext cx="2122808" cy="101143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CH" sz="1400" b="1" kern="1200" dirty="0"/>
            <a:t>Bewilligungen</a:t>
          </a:r>
        </a:p>
      </dsp:txBody>
      <dsp:txXfrm>
        <a:off x="2712635" y="2624401"/>
        <a:ext cx="2063560" cy="952183"/>
      </dsp:txXfrm>
    </dsp:sp>
    <dsp:sp modelId="{4082F184-AA7D-4088-B8AB-FE5514DA4145}">
      <dsp:nvSpPr>
        <dsp:cNvPr id="0" name=""/>
        <dsp:cNvSpPr/>
      </dsp:nvSpPr>
      <dsp:spPr>
        <a:xfrm rot="16200000">
          <a:off x="2614659" y="870967"/>
          <a:ext cx="1256185" cy="15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8AA9F8-688A-4017-B9D1-AC33E57CF69C}">
      <dsp:nvSpPr>
        <dsp:cNvPr id="0" name=""/>
        <dsp:cNvSpPr/>
      </dsp:nvSpPr>
      <dsp:spPr>
        <a:xfrm>
          <a:off x="2683011" y="1330488"/>
          <a:ext cx="2122808" cy="101143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CH" sz="1400" b="1" kern="1200" dirty="0"/>
            <a:t>Finanzierung sichern</a:t>
          </a:r>
        </a:p>
      </dsp:txBody>
      <dsp:txXfrm>
        <a:off x="2712635" y="1360112"/>
        <a:ext cx="2063560" cy="952183"/>
      </dsp:txXfrm>
    </dsp:sp>
    <dsp:sp modelId="{428B6EC5-699F-4D45-93B5-BDFF2FA65902}">
      <dsp:nvSpPr>
        <dsp:cNvPr id="0" name=""/>
        <dsp:cNvSpPr/>
      </dsp:nvSpPr>
      <dsp:spPr>
        <a:xfrm>
          <a:off x="3247854" y="238823"/>
          <a:ext cx="2668890" cy="15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6F661B-E42F-473C-A6FF-4A4DE3742EF3}">
      <dsp:nvSpPr>
        <dsp:cNvPr id="0" name=""/>
        <dsp:cNvSpPr/>
      </dsp:nvSpPr>
      <dsp:spPr>
        <a:xfrm>
          <a:off x="2683011" y="66199"/>
          <a:ext cx="2122808" cy="101143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CH" sz="1400" b="1" kern="1200" dirty="0"/>
            <a:t>Details ausarbeiten, betriebs-wirtschaftliche Konzepte und Bauprojekt</a:t>
          </a:r>
        </a:p>
      </dsp:txBody>
      <dsp:txXfrm>
        <a:off x="2712635" y="95823"/>
        <a:ext cx="2063560" cy="952183"/>
      </dsp:txXfrm>
    </dsp:sp>
    <dsp:sp modelId="{DC63A7AE-5025-4213-8228-870AA04156EF}">
      <dsp:nvSpPr>
        <dsp:cNvPr id="0" name=""/>
        <dsp:cNvSpPr/>
      </dsp:nvSpPr>
      <dsp:spPr>
        <a:xfrm rot="5400000">
          <a:off x="5293755" y="870967"/>
          <a:ext cx="1256185" cy="15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7BDA7B-7C71-4D4A-A40C-A3EA44FDDC4E}">
      <dsp:nvSpPr>
        <dsp:cNvPr id="0" name=""/>
        <dsp:cNvSpPr/>
      </dsp:nvSpPr>
      <dsp:spPr>
        <a:xfrm>
          <a:off x="5362107" y="66199"/>
          <a:ext cx="2122808" cy="101143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CH" sz="1400" b="1" kern="1200" dirty="0"/>
            <a:t>Bau</a:t>
          </a:r>
        </a:p>
      </dsp:txBody>
      <dsp:txXfrm>
        <a:off x="5391731" y="95823"/>
        <a:ext cx="2063560" cy="952183"/>
      </dsp:txXfrm>
    </dsp:sp>
    <dsp:sp modelId="{B7B1F99D-C9FC-43E4-A3BA-3185DEF06F52}">
      <dsp:nvSpPr>
        <dsp:cNvPr id="0" name=""/>
        <dsp:cNvSpPr/>
      </dsp:nvSpPr>
      <dsp:spPr>
        <a:xfrm>
          <a:off x="5362107" y="1330488"/>
          <a:ext cx="2122808" cy="101143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CH" sz="1400" b="1" kern="1200" dirty="0"/>
            <a:t>Inbetriebnahme 2015 und Bewirtschaftung</a:t>
          </a:r>
        </a:p>
      </dsp:txBody>
      <dsp:txXfrm>
        <a:off x="5391731" y="1360112"/>
        <a:ext cx="2063560" cy="952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EB961-4D26-43BA-8A4E-9059D6E6AF28}">
      <dsp:nvSpPr>
        <dsp:cNvPr id="0" name=""/>
        <dsp:cNvSpPr/>
      </dsp:nvSpPr>
      <dsp:spPr>
        <a:xfrm>
          <a:off x="3168352" y="1872198"/>
          <a:ext cx="2354013" cy="2354013"/>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CH" sz="1800" kern="1200" dirty="0" smtClean="0">
              <a:solidFill>
                <a:schemeClr val="tx1"/>
              </a:solidFill>
            </a:rPr>
            <a:t>Vermittlung zwischen Interessen-gruppen</a:t>
          </a:r>
          <a:endParaRPr lang="de-CH" sz="1800" kern="1200" dirty="0">
            <a:solidFill>
              <a:schemeClr val="tx1"/>
            </a:solidFill>
          </a:endParaRPr>
        </a:p>
      </dsp:txBody>
      <dsp:txXfrm>
        <a:off x="3641613" y="2423614"/>
        <a:ext cx="1407491" cy="1210012"/>
      </dsp:txXfrm>
    </dsp:sp>
    <dsp:sp modelId="{C3A272DF-0140-4FA3-8438-00CB01F92BCB}">
      <dsp:nvSpPr>
        <dsp:cNvPr id="0" name=""/>
        <dsp:cNvSpPr/>
      </dsp:nvSpPr>
      <dsp:spPr>
        <a:xfrm>
          <a:off x="1656179" y="1368152"/>
          <a:ext cx="1712009" cy="171200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de-CH" sz="1500" kern="1200" dirty="0" smtClean="0">
              <a:solidFill>
                <a:schemeClr val="tx1"/>
              </a:solidFill>
            </a:rPr>
            <a:t>Beratung</a:t>
          </a:r>
          <a:endParaRPr lang="de-CH" sz="1500" kern="1200" dirty="0">
            <a:solidFill>
              <a:schemeClr val="tx1"/>
            </a:solidFill>
          </a:endParaRPr>
        </a:p>
      </dsp:txBody>
      <dsp:txXfrm>
        <a:off x="2087182" y="1801760"/>
        <a:ext cx="850003" cy="844793"/>
      </dsp:txXfrm>
    </dsp:sp>
    <dsp:sp modelId="{0B7621EC-1FFD-4D99-B80A-D1C45F10BF10}">
      <dsp:nvSpPr>
        <dsp:cNvPr id="0" name=""/>
        <dsp:cNvSpPr/>
      </dsp:nvSpPr>
      <dsp:spPr>
        <a:xfrm rot="20700000">
          <a:off x="2561391" y="188495"/>
          <a:ext cx="1677419" cy="167741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de-CH" sz="1500" kern="1200" dirty="0" smtClean="0">
              <a:solidFill>
                <a:schemeClr val="tx1"/>
              </a:solidFill>
            </a:rPr>
            <a:t>Regionale Identität</a:t>
          </a:r>
          <a:endParaRPr lang="de-CH" sz="1500" kern="1200" dirty="0">
            <a:solidFill>
              <a:schemeClr val="tx1"/>
            </a:solidFill>
          </a:endParaRPr>
        </a:p>
      </dsp:txBody>
      <dsp:txXfrm rot="-20700000">
        <a:off x="2929298" y="556403"/>
        <a:ext cx="941605" cy="941605"/>
      </dsp:txXfrm>
    </dsp:sp>
    <dsp:sp modelId="{7A4BCB3F-E629-487A-A4C1-4387C0A1905E}">
      <dsp:nvSpPr>
        <dsp:cNvPr id="0" name=""/>
        <dsp:cNvSpPr/>
      </dsp:nvSpPr>
      <dsp:spPr>
        <a:xfrm rot="18806075">
          <a:off x="2925603" y="1485440"/>
          <a:ext cx="3013136" cy="3013136"/>
        </a:xfrm>
        <a:prstGeom prst="circularArrow">
          <a:avLst>
            <a:gd name="adj1" fmla="val 4688"/>
            <a:gd name="adj2" fmla="val 299029"/>
            <a:gd name="adj3" fmla="val 2518234"/>
            <a:gd name="adj4" fmla="val 1585682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94129E-F147-4590-B144-FF8AAC58539D}">
      <dsp:nvSpPr>
        <dsp:cNvPr id="0" name=""/>
        <dsp:cNvSpPr/>
      </dsp:nvSpPr>
      <dsp:spPr>
        <a:xfrm>
          <a:off x="1368148" y="3185407"/>
          <a:ext cx="2189232" cy="218923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B7A39C-3EFB-40E8-BE73-4E90EF030843}">
      <dsp:nvSpPr>
        <dsp:cNvPr id="0" name=""/>
        <dsp:cNvSpPr/>
      </dsp:nvSpPr>
      <dsp:spPr>
        <a:xfrm>
          <a:off x="2173386" y="-179290"/>
          <a:ext cx="2360433" cy="236043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88413-7AC4-407C-B01D-C5361801303D}">
      <dsp:nvSpPr>
        <dsp:cNvPr id="0" name=""/>
        <dsp:cNvSpPr/>
      </dsp:nvSpPr>
      <dsp:spPr>
        <a:xfrm>
          <a:off x="4060711" y="1893871"/>
          <a:ext cx="2511672" cy="250366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CH" sz="1800" kern="1200" dirty="0" smtClean="0">
              <a:solidFill>
                <a:schemeClr val="tx1"/>
              </a:solidFill>
            </a:rPr>
            <a:t>Unterstützung Projekt-</a:t>
          </a:r>
          <a:r>
            <a:rPr lang="de-CH" sz="1800" kern="1200" dirty="0" err="1" smtClean="0">
              <a:solidFill>
                <a:schemeClr val="tx1"/>
              </a:solidFill>
            </a:rPr>
            <a:t>management</a:t>
          </a:r>
          <a:endParaRPr lang="de-CH" sz="1800" kern="1200" dirty="0">
            <a:solidFill>
              <a:schemeClr val="tx1"/>
            </a:solidFill>
          </a:endParaRPr>
        </a:p>
      </dsp:txBody>
      <dsp:txXfrm>
        <a:off x="4565070" y="2480341"/>
        <a:ext cx="1502954" cy="1286933"/>
      </dsp:txXfrm>
    </dsp:sp>
    <dsp:sp modelId="{418ED7D7-1847-48D4-AB9C-6D21F9F2EFB2}">
      <dsp:nvSpPr>
        <dsp:cNvPr id="0" name=""/>
        <dsp:cNvSpPr/>
      </dsp:nvSpPr>
      <dsp:spPr>
        <a:xfrm>
          <a:off x="2592288" y="1584170"/>
          <a:ext cx="1674385" cy="167438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e-CH" sz="1300" kern="1200" dirty="0" smtClean="0">
              <a:solidFill>
                <a:schemeClr val="tx1"/>
              </a:solidFill>
            </a:rPr>
            <a:t>Evaluation Projekte</a:t>
          </a:r>
          <a:endParaRPr lang="de-CH" sz="1300" kern="1200" dirty="0">
            <a:solidFill>
              <a:schemeClr val="tx1"/>
            </a:solidFill>
          </a:endParaRPr>
        </a:p>
      </dsp:txBody>
      <dsp:txXfrm>
        <a:off x="3013819" y="2008249"/>
        <a:ext cx="831323" cy="826227"/>
      </dsp:txXfrm>
    </dsp:sp>
    <dsp:sp modelId="{FD35931A-1285-4AED-B274-FF21EC3566FE}">
      <dsp:nvSpPr>
        <dsp:cNvPr id="0" name=""/>
        <dsp:cNvSpPr/>
      </dsp:nvSpPr>
      <dsp:spPr>
        <a:xfrm rot="20700000">
          <a:off x="3594853" y="39662"/>
          <a:ext cx="2224636" cy="215169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CH" sz="1800" kern="1200" dirty="0" smtClean="0">
              <a:solidFill>
                <a:schemeClr val="tx1"/>
              </a:solidFill>
            </a:rPr>
            <a:t>Wissens-</a:t>
          </a:r>
          <a:r>
            <a:rPr lang="de-CH" sz="1800" kern="1200" dirty="0" err="1" smtClean="0">
              <a:solidFill>
                <a:schemeClr val="tx1"/>
              </a:solidFill>
            </a:rPr>
            <a:t>vermittlung</a:t>
          </a:r>
          <a:endParaRPr lang="de-CH" sz="1800" kern="1200" dirty="0">
            <a:solidFill>
              <a:schemeClr val="tx1"/>
            </a:solidFill>
          </a:endParaRPr>
        </a:p>
      </dsp:txBody>
      <dsp:txXfrm rot="-20700000">
        <a:off x="4087107" y="507265"/>
        <a:ext cx="1240127" cy="1216488"/>
      </dsp:txXfrm>
    </dsp:sp>
    <dsp:sp modelId="{C3258D35-6D67-4FF2-9E2B-A030F1DC13DC}">
      <dsp:nvSpPr>
        <dsp:cNvPr id="0" name=""/>
        <dsp:cNvSpPr/>
      </dsp:nvSpPr>
      <dsp:spPr>
        <a:xfrm>
          <a:off x="-534143" y="1944224"/>
          <a:ext cx="2946918" cy="2946918"/>
        </a:xfrm>
        <a:prstGeom prst="circularArrow">
          <a:avLst>
            <a:gd name="adj1" fmla="val 4688"/>
            <a:gd name="adj2" fmla="val 299029"/>
            <a:gd name="adj3" fmla="val 2516048"/>
            <a:gd name="adj4" fmla="val 1586152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4E7D23-B318-47A4-8BC6-058426209ADF}">
      <dsp:nvSpPr>
        <dsp:cNvPr id="0" name=""/>
        <dsp:cNvSpPr/>
      </dsp:nvSpPr>
      <dsp:spPr>
        <a:xfrm>
          <a:off x="-19249" y="1080115"/>
          <a:ext cx="2141120" cy="214112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1772A1-62F0-49FD-9E2C-606F5844D749}">
      <dsp:nvSpPr>
        <dsp:cNvPr id="0" name=""/>
        <dsp:cNvSpPr/>
      </dsp:nvSpPr>
      <dsp:spPr>
        <a:xfrm rot="921421">
          <a:off x="3144804" y="-23561"/>
          <a:ext cx="2308559" cy="23085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3DD14-B5FF-452F-B2A4-B8DA89B9DAB9}">
      <dsp:nvSpPr>
        <dsp:cNvPr id="0" name=""/>
        <dsp:cNvSpPr/>
      </dsp:nvSpPr>
      <dsp:spPr>
        <a:xfrm>
          <a:off x="3168346" y="2198459"/>
          <a:ext cx="2534681" cy="25346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CH" sz="1800" kern="1200" dirty="0" smtClean="0">
              <a:solidFill>
                <a:schemeClr val="tx1"/>
              </a:solidFill>
            </a:rPr>
            <a:t>Entwicklungs-</a:t>
          </a:r>
          <a:br>
            <a:rPr lang="de-CH" sz="1800" kern="1200" dirty="0" smtClean="0">
              <a:solidFill>
                <a:schemeClr val="tx1"/>
              </a:solidFill>
            </a:rPr>
          </a:br>
          <a:r>
            <a:rPr lang="de-CH" sz="1800" kern="1200" dirty="0" err="1" smtClean="0">
              <a:solidFill>
                <a:schemeClr val="tx1"/>
              </a:solidFill>
            </a:rPr>
            <a:t>strategien</a:t>
          </a:r>
          <a:endParaRPr lang="de-CH" sz="1800" kern="1200" dirty="0">
            <a:solidFill>
              <a:schemeClr val="tx1"/>
            </a:solidFill>
          </a:endParaRPr>
        </a:p>
      </dsp:txBody>
      <dsp:txXfrm>
        <a:off x="3677930" y="2792196"/>
        <a:ext cx="1515513" cy="1302878"/>
      </dsp:txXfrm>
    </dsp:sp>
    <dsp:sp modelId="{CE0214E8-BE25-42A2-A578-2BF08EA8997F}">
      <dsp:nvSpPr>
        <dsp:cNvPr id="0" name=""/>
        <dsp:cNvSpPr/>
      </dsp:nvSpPr>
      <dsp:spPr>
        <a:xfrm>
          <a:off x="1800192" y="1610763"/>
          <a:ext cx="1843404" cy="184340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e-CH" sz="1300" kern="1200" dirty="0" smtClean="0">
              <a:solidFill>
                <a:schemeClr val="tx1"/>
              </a:solidFill>
            </a:rPr>
            <a:t>Vernetzung</a:t>
          </a:r>
          <a:endParaRPr lang="de-CH" sz="1300" kern="1200" dirty="0">
            <a:solidFill>
              <a:schemeClr val="tx1"/>
            </a:solidFill>
          </a:endParaRPr>
        </a:p>
      </dsp:txBody>
      <dsp:txXfrm>
        <a:off x="2264275" y="2077650"/>
        <a:ext cx="915238" cy="909630"/>
      </dsp:txXfrm>
    </dsp:sp>
    <dsp:sp modelId="{CD04343C-9073-41AA-BB9B-6FA121C1AD00}">
      <dsp:nvSpPr>
        <dsp:cNvPr id="0" name=""/>
        <dsp:cNvSpPr/>
      </dsp:nvSpPr>
      <dsp:spPr>
        <a:xfrm rot="20700000">
          <a:off x="2760334" y="128925"/>
          <a:ext cx="2249416" cy="2203491"/>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e-CH" sz="1300" kern="1200" dirty="0" smtClean="0">
              <a:solidFill>
                <a:schemeClr val="tx1"/>
              </a:solidFill>
            </a:rPr>
            <a:t>Kommunikation</a:t>
          </a:r>
          <a:endParaRPr lang="de-CH" sz="1300" kern="1200" dirty="0">
            <a:solidFill>
              <a:schemeClr val="tx1"/>
            </a:solidFill>
          </a:endParaRPr>
        </a:p>
      </dsp:txBody>
      <dsp:txXfrm rot="-20700000">
        <a:off x="3256421" y="609492"/>
        <a:ext cx="1257242" cy="1242358"/>
      </dsp:txXfrm>
    </dsp:sp>
    <dsp:sp modelId="{6E1DFC8C-1731-4335-B020-7F8997EE51D6}">
      <dsp:nvSpPr>
        <dsp:cNvPr id="0" name=""/>
        <dsp:cNvSpPr/>
      </dsp:nvSpPr>
      <dsp:spPr>
        <a:xfrm>
          <a:off x="3960446" y="1754783"/>
          <a:ext cx="3244392" cy="3244392"/>
        </a:xfrm>
        <a:prstGeom prst="circularArrow">
          <a:avLst>
            <a:gd name="adj1" fmla="val 4688"/>
            <a:gd name="adj2" fmla="val 299029"/>
            <a:gd name="adj3" fmla="val 2525252"/>
            <a:gd name="adj4" fmla="val 1584184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BB7203-69F8-465F-A519-683C4C90D8C8}">
      <dsp:nvSpPr>
        <dsp:cNvPr id="0" name=""/>
        <dsp:cNvSpPr/>
      </dsp:nvSpPr>
      <dsp:spPr>
        <a:xfrm rot="1042731">
          <a:off x="1484439" y="1189699"/>
          <a:ext cx="2357253" cy="235725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FA9DD0-33E3-4816-900E-26AC9F012416}">
      <dsp:nvSpPr>
        <dsp:cNvPr id="0" name=""/>
        <dsp:cNvSpPr/>
      </dsp:nvSpPr>
      <dsp:spPr>
        <a:xfrm rot="460655">
          <a:off x="2425613" y="-69803"/>
          <a:ext cx="2541594" cy="25415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hdr" sz="quarter"/>
          </p:nvPr>
        </p:nvSpPr>
        <p:spPr bwMode="auto">
          <a:xfrm>
            <a:off x="0"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523267" name="Rectangle 3"/>
          <p:cNvSpPr>
            <a:spLocks noGrp="1" noChangeArrowheads="1"/>
          </p:cNvSpPr>
          <p:nvPr>
            <p:ph type="dt" sz="quarter" idx="1"/>
          </p:nvPr>
        </p:nvSpPr>
        <p:spPr bwMode="auto">
          <a:xfrm>
            <a:off x="3849688"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523268" name="Rectangle 4"/>
          <p:cNvSpPr>
            <a:spLocks noGrp="1" noChangeArrowheads="1"/>
          </p:cNvSpPr>
          <p:nvPr>
            <p:ph type="ftr" sz="quarter" idx="2"/>
          </p:nvPr>
        </p:nvSpPr>
        <p:spPr bwMode="auto">
          <a:xfrm>
            <a:off x="0"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523269" name="Rectangle 5"/>
          <p:cNvSpPr>
            <a:spLocks noGrp="1" noChangeArrowheads="1"/>
          </p:cNvSpPr>
          <p:nvPr>
            <p:ph type="sldNum" sz="quarter" idx="3"/>
          </p:nvPr>
        </p:nvSpPr>
        <p:spPr bwMode="auto">
          <a:xfrm>
            <a:off x="3849688"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endParaRPr lang="de-DE" altLang="de-DE" dirty="0"/>
          </a:p>
        </p:txBody>
      </p:sp>
    </p:spTree>
    <p:extLst>
      <p:ext uri="{BB962C8B-B14F-4D97-AF65-F5344CB8AC3E}">
        <p14:creationId xmlns:p14="http://schemas.microsoft.com/office/powerpoint/2010/main" val="1612942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190467" name="Rectangle 3"/>
          <p:cNvSpPr>
            <a:spLocks noGrp="1" noChangeArrowheads="1"/>
          </p:cNvSpPr>
          <p:nvPr>
            <p:ph type="dt" idx="1"/>
          </p:nvPr>
        </p:nvSpPr>
        <p:spPr bwMode="auto">
          <a:xfrm>
            <a:off x="3849688" y="0"/>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19046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0469" name="Rectangle 5"/>
          <p:cNvSpPr>
            <a:spLocks noGrp="1" noChangeArrowheads="1"/>
          </p:cNvSpPr>
          <p:nvPr>
            <p:ph type="body" sz="quarter" idx="3"/>
          </p:nvPr>
        </p:nvSpPr>
        <p:spPr bwMode="auto">
          <a:xfrm>
            <a:off x="679450" y="4715710"/>
            <a:ext cx="5438775" cy="44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90470" name="Rectangle 6"/>
          <p:cNvSpPr>
            <a:spLocks noGrp="1" noChangeArrowheads="1"/>
          </p:cNvSpPr>
          <p:nvPr>
            <p:ph type="ftr" sz="quarter" idx="4"/>
          </p:nvPr>
        </p:nvSpPr>
        <p:spPr bwMode="auto">
          <a:xfrm>
            <a:off x="0"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190471" name="Rectangle 7"/>
          <p:cNvSpPr>
            <a:spLocks noGrp="1" noChangeArrowheads="1"/>
          </p:cNvSpPr>
          <p:nvPr>
            <p:ph type="sldNum" sz="quarter" idx="5"/>
          </p:nvPr>
        </p:nvSpPr>
        <p:spPr bwMode="auto">
          <a:xfrm>
            <a:off x="3849688"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3D4CB31-ABBD-4CEC-9316-6672DDF13A1B}" type="slidenum">
              <a:rPr lang="de-DE" altLang="de-DE"/>
              <a:pPr/>
              <a:t>‹Nr.›</a:t>
            </a:fld>
            <a:endParaRPr lang="de-DE" altLang="de-DE"/>
          </a:p>
        </p:txBody>
      </p:sp>
    </p:spTree>
    <p:extLst>
      <p:ext uri="{BB962C8B-B14F-4D97-AF65-F5344CB8AC3E}">
        <p14:creationId xmlns:p14="http://schemas.microsoft.com/office/powerpoint/2010/main" val="6748920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regiosuisse.ch/telechargement/themes-speciaux/promotion-economiqu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regiosuisse.sswm.info/sites/default/files/bieger.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parlament.ch/d/suche/seiten/geschaefte.aspx?gesch_id=2011371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CH" dirty="0">
              <a:latin typeface="Arial" pitchFamily="34" charset="0"/>
            </a:endParaRPr>
          </a:p>
        </p:txBody>
      </p:sp>
      <p:sp>
        <p:nvSpPr>
          <p:cNvPr id="2" name="Datumsplatzhalter 1"/>
          <p:cNvSpPr>
            <a:spLocks noGrp="1"/>
          </p:cNvSpPr>
          <p:nvPr>
            <p:ph type="dt" idx="10"/>
          </p:nvPr>
        </p:nvSpPr>
        <p:spPr/>
        <p:txBody>
          <a:bodyPr/>
          <a:lstStyle/>
          <a:p>
            <a:pPr>
              <a:defRPr/>
            </a:pPr>
            <a:fld id="{85991E33-EDF9-4186-BE8D-35E265A7EC7D}" type="datetime1">
              <a:rPr lang="de-CH" smtClean="0"/>
              <a:t>14.11.2016</a:t>
            </a:fld>
            <a:endParaRPr lang="de-CH"/>
          </a:p>
        </p:txBody>
      </p:sp>
    </p:spTree>
    <p:extLst>
      <p:ext uri="{BB962C8B-B14F-4D97-AF65-F5344CB8AC3E}">
        <p14:creationId xmlns:p14="http://schemas.microsoft.com/office/powerpoint/2010/main" val="192096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1200" y="744538"/>
            <a:ext cx="5375275" cy="3722687"/>
          </a:xfrm>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040401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98362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Folienbildplatzhalter 1"/>
          <p:cNvSpPr>
            <a:spLocks noGrp="1" noRot="1" noChangeAspec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CH">
                <a:solidFill>
                  <a:srgbClr val="FF0000"/>
                </a:solidFill>
              </a:rPr>
              <a:t>Präsentation regiosuisse Bellwald ZHAW 020312</a:t>
            </a:r>
            <a:endParaRPr lang="de-CH"/>
          </a:p>
        </p:txBody>
      </p:sp>
      <p:sp>
        <p:nvSpPr>
          <p:cNvPr id="2" name="Datumsplatzhalter 1"/>
          <p:cNvSpPr>
            <a:spLocks noGrp="1"/>
          </p:cNvSpPr>
          <p:nvPr>
            <p:ph type="dt" idx="10"/>
          </p:nvPr>
        </p:nvSpPr>
        <p:spPr/>
        <p:txBody>
          <a:bodyPr/>
          <a:lstStyle/>
          <a:p>
            <a:pPr>
              <a:defRPr/>
            </a:pPr>
            <a:fld id="{775A4073-8423-4B21-982C-7D7C92F341F6}" type="datetime1">
              <a:rPr lang="de-CH" smtClean="0"/>
              <a:t>14.11.2016</a:t>
            </a:fld>
            <a:endParaRPr lang="de-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nSpc>
                <a:spcPts val="2123"/>
              </a:lnSpc>
              <a:defRPr/>
            </a:pPr>
            <a:r>
              <a:rPr lang="de-CH" b="1" kern="0" dirty="0"/>
              <a:t>Instrumente zur </a:t>
            </a:r>
            <a:r>
              <a:rPr lang="de-CH" kern="0" dirty="0"/>
              <a:t>Wissensgenerierung, Vernetzung, Wissensverbreitung und -aneignung</a:t>
            </a:r>
          </a:p>
          <a:p>
            <a:pPr>
              <a:lnSpc>
                <a:spcPts val="2123"/>
              </a:lnSpc>
              <a:defRPr/>
            </a:pPr>
            <a:r>
              <a:rPr lang="fr-FR" b="1" kern="0" dirty="0" err="1"/>
              <a:t>Ausgerichtet</a:t>
            </a:r>
            <a:r>
              <a:rPr lang="fr-FR" b="1" kern="0" dirty="0"/>
              <a:t> </a:t>
            </a:r>
            <a:r>
              <a:rPr lang="fr-FR" b="1" kern="0" dirty="0" err="1"/>
              <a:t>auf</a:t>
            </a:r>
            <a:r>
              <a:rPr lang="fr-FR" b="1" kern="0" dirty="0"/>
              <a:t> </a:t>
            </a:r>
            <a:r>
              <a:rPr lang="fr-FR" b="1" kern="0" dirty="0" err="1"/>
              <a:t>verschiedene</a:t>
            </a:r>
            <a:r>
              <a:rPr lang="fr-FR" b="1" kern="0" dirty="0"/>
              <a:t> </a:t>
            </a:r>
            <a:r>
              <a:rPr lang="fr-FR" b="1" kern="0" dirty="0" err="1"/>
              <a:t>Lerntypen</a:t>
            </a:r>
            <a:r>
              <a:rPr lang="fr-FR" b="1" kern="0" dirty="0"/>
              <a:t>:</a:t>
            </a:r>
            <a:endParaRPr lang="de-CH" b="1" kern="0" dirty="0"/>
          </a:p>
          <a:p>
            <a:pPr marL="275720" indent="-275720">
              <a:lnSpc>
                <a:spcPts val="2123"/>
              </a:lnSpc>
              <a:buFont typeface="Arial" panose="020B0604020202020204" pitchFamily="34" charset="0"/>
              <a:buChar char="•"/>
              <a:defRPr/>
            </a:pPr>
            <a:r>
              <a:rPr lang="de-CH" kern="0" dirty="0"/>
              <a:t>Selbststudium</a:t>
            </a:r>
          </a:p>
          <a:p>
            <a:pPr marL="275720" indent="-275720">
              <a:lnSpc>
                <a:spcPts val="2123"/>
              </a:lnSpc>
              <a:buFont typeface="Arial" panose="020B0604020202020204" pitchFamily="34" charset="0"/>
              <a:buChar char="•"/>
              <a:defRPr/>
            </a:pPr>
            <a:r>
              <a:rPr lang="de-CH" kern="0" dirty="0"/>
              <a:t>Expertenreferate</a:t>
            </a:r>
          </a:p>
          <a:p>
            <a:pPr marL="275720" indent="-275720">
              <a:lnSpc>
                <a:spcPts val="2123"/>
              </a:lnSpc>
              <a:buFont typeface="Arial" panose="020B0604020202020204" pitchFamily="34" charset="0"/>
              <a:buChar char="•"/>
              <a:defRPr/>
            </a:pPr>
            <a:r>
              <a:rPr lang="de-CH" kern="0" dirty="0"/>
              <a:t>Aktives Arbeiten und Mitreden </a:t>
            </a:r>
            <a:br>
              <a:rPr lang="de-CH" kern="0" dirty="0"/>
            </a:br>
            <a:r>
              <a:rPr lang="de-CH" kern="0" dirty="0"/>
              <a:t>in Kleingruppen </a:t>
            </a:r>
          </a:p>
          <a:p>
            <a:pPr marL="275720" indent="-275720">
              <a:lnSpc>
                <a:spcPts val="2123"/>
              </a:lnSpc>
              <a:buFont typeface="Arial" panose="020B0604020202020204" pitchFamily="34" charset="0"/>
              <a:buChar char="•"/>
              <a:defRPr/>
            </a:pPr>
            <a:r>
              <a:rPr lang="de-CH" kern="0" dirty="0"/>
              <a:t>Mischformen…</a:t>
            </a:r>
          </a:p>
          <a:p>
            <a:pPr defTabSz="723916">
              <a:spcBef>
                <a:spcPct val="60000"/>
              </a:spcBef>
              <a:tabLst>
                <a:tab pos="266706" algn="l"/>
              </a:tabLst>
              <a:defRPr/>
            </a:pPr>
            <a:endParaRPr lang="it-IT" dirty="0"/>
          </a:p>
        </p:txBody>
      </p:sp>
    </p:spTree>
    <p:extLst>
      <p:ext uri="{BB962C8B-B14F-4D97-AF65-F5344CB8AC3E}">
        <p14:creationId xmlns:p14="http://schemas.microsoft.com/office/powerpoint/2010/main" val="3394081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defTabSz="723916">
              <a:spcBef>
                <a:spcPct val="60000"/>
              </a:spcBef>
              <a:tabLst>
                <a:tab pos="266706" algn="l"/>
              </a:tabLst>
              <a:defRPr/>
            </a:pPr>
            <a:endParaRPr lang="it-IT" dirty="0"/>
          </a:p>
        </p:txBody>
      </p:sp>
    </p:spTree>
    <p:extLst>
      <p:ext uri="{BB962C8B-B14F-4D97-AF65-F5344CB8AC3E}">
        <p14:creationId xmlns:p14="http://schemas.microsoft.com/office/powerpoint/2010/main" val="3394081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171450" indent="-171450">
              <a:buFontTx/>
              <a:buChar char="-"/>
            </a:pPr>
            <a:r>
              <a:rPr lang="de-CH" dirty="0"/>
              <a:t>Ergänzung nach</a:t>
            </a:r>
            <a:r>
              <a:rPr lang="de-CH" baseline="0" dirty="0"/>
              <a:t> Punkt </a:t>
            </a:r>
            <a:r>
              <a:rPr lang="de-CH" b="1" baseline="0" dirty="0"/>
              <a:t>«Das zentrale Informations-, Arbeits-…»</a:t>
            </a:r>
            <a:r>
              <a:rPr lang="de-CH" baseline="0" dirty="0"/>
              <a:t>: Vor Kurzem führten wir einen grossangelegten Relaunch der Seite durch. Die Seite wird aber immer noch laufend optimiert. Wenn Sie bei Ihrem Besuch auf der Seite Verbesserungspotenzial entdecken, melden Sie sich!</a:t>
            </a:r>
          </a:p>
          <a:p>
            <a:pPr marL="171450" indent="-171450">
              <a:buFontTx/>
              <a:buChar char="-"/>
            </a:pPr>
            <a:r>
              <a:rPr lang="de-CH" baseline="0" dirty="0"/>
              <a:t>Ergänzung zu Punkt </a:t>
            </a:r>
            <a:r>
              <a:rPr lang="de-CH" b="1" baseline="0" dirty="0"/>
              <a:t>«News und Hintergrundberichte…»</a:t>
            </a:r>
            <a:r>
              <a:rPr lang="de-CH" baseline="0" dirty="0"/>
              <a:t>: Durchstöbern Sie die Website, wenn Sie mal die eine oder andere freie Minute haben – bestimmt ist auch für Sie etwas Nützliches vorhanden! Wichtig: Mit der grünen Navigationsleiste auf der rechten Seite finden Sie sich auf der Website zurecht.</a:t>
            </a:r>
          </a:p>
          <a:p>
            <a:pPr marL="171450" indent="-171450">
              <a:buFontTx/>
              <a:buChar char="-"/>
            </a:pPr>
            <a:endParaRPr lang="de-CH" dirty="0"/>
          </a:p>
        </p:txBody>
      </p:sp>
    </p:spTree>
    <p:extLst>
      <p:ext uri="{BB962C8B-B14F-4D97-AF65-F5344CB8AC3E}">
        <p14:creationId xmlns:p14="http://schemas.microsoft.com/office/powerpoint/2010/main" val="4482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CH" baseline="0" dirty="0"/>
              <a:t>Wir haben hier eine kleine Linksammlung mit Infos, die besonders für Einsteigerinnen und Einsteiger im Bereich Regionalentwicklung auf unserer Website relevant sind.</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de-CH" baseline="0" dirty="0"/>
              <a:t>Ergänzungen zu </a:t>
            </a:r>
            <a:r>
              <a:rPr lang="de-CH" b="1" baseline="0" dirty="0"/>
              <a:t>«Übersicht»</a:t>
            </a:r>
            <a:r>
              <a:rPr lang="de-CH" baseline="0" dirty="0"/>
              <a:t>: Einstiegsseite für Personen neu in der Regionalentwicklung, gibt einen kurzen Überblick mit Links zu vertiefenden Infos. Am besten besuchen Sie die Seite mal, wenn Sie es nicht schon getan haben.</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de-CH" baseline="0" dirty="0"/>
              <a:t>Ergänzungen zu </a:t>
            </a:r>
            <a:r>
              <a:rPr lang="de-CH" b="1" baseline="0" dirty="0"/>
              <a:t>«Finanzhilfen»</a:t>
            </a:r>
            <a:r>
              <a:rPr lang="de-CH" baseline="0" dirty="0"/>
              <a:t>: Neben der Neuen Regionalpolitik (NRP) und </a:t>
            </a:r>
            <a:r>
              <a:rPr lang="de-CH" baseline="0" dirty="0" err="1"/>
              <a:t>Interreg</a:t>
            </a:r>
            <a:r>
              <a:rPr lang="de-CH" baseline="0" dirty="0"/>
              <a:t> existiert eine Vielzahl weiterer Finanzierungsquellen für regionale Entwicklungsprojekte. Die Übersicht zeigt eine Auswahl möglicher Finanzhilfen von Bund sowie weiteren Institutionen, Organisationen und Privaten und enthält Links zu weiterführenden Informationen.</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de-CH" baseline="0" dirty="0"/>
              <a:t>Ergänzungen zu </a:t>
            </a:r>
            <a:r>
              <a:rPr lang="de-CH" b="1" baseline="0" dirty="0"/>
              <a:t>«Projektdatenbank»</a:t>
            </a:r>
            <a:r>
              <a:rPr lang="de-CH" baseline="0" dirty="0"/>
              <a:t>: Hier finden Sie Beispiele, die für neue Projekte inspirieren können. Es gibt auch noch eine Datenbank mit Projekten, die vom SECO und den Kantonen als «beispielhaft» im Sinne der NRP bezeichnet wurden. Wenn Sie dem Link folgen, können direkt über die Navigationsleiste auf der rechten Seite auf diese zweite Datenbank zugreifen.</a:t>
            </a:r>
            <a:endParaRPr lang="de-CH" dirty="0"/>
          </a:p>
          <a:p>
            <a:pPr marL="171450" indent="-171450">
              <a:buFontTx/>
              <a:buChar char="-"/>
            </a:pPr>
            <a:r>
              <a:rPr lang="de-CH" dirty="0"/>
              <a:t>Ergänzungen zu </a:t>
            </a:r>
            <a:r>
              <a:rPr lang="de-CH" b="1" dirty="0"/>
              <a:t>«Agenda»</a:t>
            </a:r>
            <a:r>
              <a:rPr lang="de-CH" dirty="0"/>
              <a:t>: Hier</a:t>
            </a:r>
            <a:r>
              <a:rPr lang="de-CH" baseline="0" dirty="0"/>
              <a:t> finden Sie nicht nur regiosuisse-Veranstaltungen, sondern auch Veranstaltungen Dritter. regiosuisse-Veranstaltungen und weitere Angebote von regiosuisse finden Sie in der Rubrik «Unsere Angebote und Services» auf der Website.</a:t>
            </a:r>
          </a:p>
          <a:p>
            <a:pPr marL="171450" indent="-171450">
              <a:buFontTx/>
              <a:buChar char="-"/>
            </a:pPr>
            <a:r>
              <a:rPr lang="de-CH" baseline="0" dirty="0"/>
              <a:t>Ergänzungen zu </a:t>
            </a:r>
            <a:r>
              <a:rPr lang="de-CH" b="1" baseline="0" dirty="0"/>
              <a:t>«Aus- und Weiterbildungen»</a:t>
            </a:r>
            <a:r>
              <a:rPr lang="de-CH" baseline="0" dirty="0"/>
              <a:t>: Bachelor, Master, </a:t>
            </a:r>
            <a:r>
              <a:rPr lang="de-CH" baseline="0" dirty="0" err="1"/>
              <a:t>Zertifikatiskurse</a:t>
            </a:r>
            <a:r>
              <a:rPr lang="de-CH" baseline="0" dirty="0"/>
              <a:t>, Seminare usw.</a:t>
            </a:r>
          </a:p>
          <a:p>
            <a:pPr marL="171450" indent="-171450">
              <a:buFontTx/>
              <a:buChar char="-"/>
            </a:pPr>
            <a:r>
              <a:rPr lang="de-CH" baseline="0" dirty="0"/>
              <a:t>Ergänzungen zu </a:t>
            </a:r>
            <a:r>
              <a:rPr lang="de-CH" b="1" baseline="0" dirty="0"/>
              <a:t>«Themendossiers»</a:t>
            </a:r>
            <a:r>
              <a:rPr lang="de-CH" baseline="0" dirty="0"/>
              <a:t>: Aktuell sind Informationen zu «Kommunikation» und «Wirkungsorientierung» online geschaltet. Die Rubrik wird bei Bedarf laufend ergänzt.</a:t>
            </a:r>
            <a:endParaRPr lang="de-CH" dirty="0"/>
          </a:p>
        </p:txBody>
      </p:sp>
    </p:spTree>
    <p:extLst>
      <p:ext uri="{BB962C8B-B14F-4D97-AF65-F5344CB8AC3E}">
        <p14:creationId xmlns:p14="http://schemas.microsoft.com/office/powerpoint/2010/main" val="159911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63469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Folienbildplatzhalter 1"/>
          <p:cNvSpPr>
            <a:spLocks noGrp="1" noRot="1" noChangeAspec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CH" dirty="0">
                <a:hlinkClick r:id="rId3"/>
              </a:rPr>
              <a:t>http://www.regiosuisse.ch/telechargement/themes-speciaux/promotion-economique</a:t>
            </a:r>
            <a:endParaRPr lang="de-CH" dirty="0"/>
          </a:p>
          <a:p>
            <a:pPr>
              <a:spcBef>
                <a:spcPct val="0"/>
              </a:spcBef>
            </a:pPr>
            <a:endParaRPr lang="de-CH" dirty="0"/>
          </a:p>
          <a:p>
            <a:pPr>
              <a:spcBef>
                <a:spcPct val="0"/>
              </a:spcBef>
            </a:pPr>
            <a:r>
              <a:rPr lang="de-CH" dirty="0">
                <a:hlinkClick r:id="rId4"/>
              </a:rPr>
              <a:t>http://regiosuisse.sswm.info/sites/default/files/bieger.pdf</a:t>
            </a:r>
            <a:endParaRPr lang="de-CH" dirty="0"/>
          </a:p>
        </p:txBody>
      </p:sp>
      <p:sp>
        <p:nvSpPr>
          <p:cNvPr id="2529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36801" indent="-283385">
              <a:defRPr>
                <a:solidFill>
                  <a:schemeClr val="tx1"/>
                </a:solidFill>
                <a:latin typeface="Arial" pitchFamily="34" charset="0"/>
              </a:defRPr>
            </a:lvl2pPr>
            <a:lvl3pPr marL="1133541" indent="-226708">
              <a:defRPr>
                <a:solidFill>
                  <a:schemeClr val="tx1"/>
                </a:solidFill>
                <a:latin typeface="Arial" pitchFamily="34" charset="0"/>
              </a:defRPr>
            </a:lvl3pPr>
            <a:lvl4pPr marL="1586956" indent="-226708">
              <a:defRPr>
                <a:solidFill>
                  <a:schemeClr val="tx1"/>
                </a:solidFill>
                <a:latin typeface="Arial" pitchFamily="34" charset="0"/>
              </a:defRPr>
            </a:lvl4pPr>
            <a:lvl5pPr marL="2040374" indent="-226708">
              <a:defRPr>
                <a:solidFill>
                  <a:schemeClr val="tx1"/>
                </a:solidFill>
                <a:latin typeface="Arial" pitchFamily="34" charset="0"/>
              </a:defRPr>
            </a:lvl5pPr>
            <a:lvl6pPr marL="2493790" indent="-226708" fontAlgn="base">
              <a:spcBef>
                <a:spcPct val="0"/>
              </a:spcBef>
              <a:spcAft>
                <a:spcPct val="0"/>
              </a:spcAft>
              <a:defRPr>
                <a:solidFill>
                  <a:schemeClr val="tx1"/>
                </a:solidFill>
                <a:latin typeface="Arial" pitchFamily="34" charset="0"/>
              </a:defRPr>
            </a:lvl6pPr>
            <a:lvl7pPr marL="2947205" indent="-226708" fontAlgn="base">
              <a:spcBef>
                <a:spcPct val="0"/>
              </a:spcBef>
              <a:spcAft>
                <a:spcPct val="0"/>
              </a:spcAft>
              <a:defRPr>
                <a:solidFill>
                  <a:schemeClr val="tx1"/>
                </a:solidFill>
                <a:latin typeface="Arial" pitchFamily="34" charset="0"/>
              </a:defRPr>
            </a:lvl7pPr>
            <a:lvl8pPr marL="3400622" indent="-226708" fontAlgn="base">
              <a:spcBef>
                <a:spcPct val="0"/>
              </a:spcBef>
              <a:spcAft>
                <a:spcPct val="0"/>
              </a:spcAft>
              <a:defRPr>
                <a:solidFill>
                  <a:schemeClr val="tx1"/>
                </a:solidFill>
                <a:latin typeface="Arial" pitchFamily="34" charset="0"/>
              </a:defRPr>
            </a:lvl8pPr>
            <a:lvl9pPr marL="3854039" indent="-226708" fontAlgn="base">
              <a:spcBef>
                <a:spcPct val="0"/>
              </a:spcBef>
              <a:spcAft>
                <a:spcPct val="0"/>
              </a:spcAft>
              <a:defRPr>
                <a:solidFill>
                  <a:schemeClr val="tx1"/>
                </a:solidFill>
                <a:latin typeface="Arial" pitchFamily="34" charset="0"/>
              </a:defRPr>
            </a:lvl9pPr>
          </a:lstStyle>
          <a:p>
            <a:fld id="{F34D11AE-ED6E-47ED-8AA6-31F60B63834E}" type="slidenum">
              <a:rPr lang="de-DE">
                <a:solidFill>
                  <a:srgbClr val="000000"/>
                </a:solidFill>
              </a:rPr>
              <a:pPr/>
              <a:t>8</a:t>
            </a:fld>
            <a:endParaRPr lang="de-DE">
              <a:solidFill>
                <a:srgbClr val="000000"/>
              </a:solidFill>
            </a:endParaRPr>
          </a:p>
        </p:txBody>
      </p:sp>
      <p:sp>
        <p:nvSpPr>
          <p:cNvPr id="2" name="Datumsplatzhalter 1"/>
          <p:cNvSpPr>
            <a:spLocks noGrp="1"/>
          </p:cNvSpPr>
          <p:nvPr>
            <p:ph type="dt" idx="10"/>
          </p:nvPr>
        </p:nvSpPr>
        <p:spPr/>
        <p:txBody>
          <a:bodyPr/>
          <a:lstStyle/>
          <a:p>
            <a:pPr>
              <a:defRPr/>
            </a:pPr>
            <a:fld id="{D525CC72-6AA6-4808-8E71-110916534E3F}" type="datetime1">
              <a:rPr lang="de-CH" smtClean="0"/>
              <a:t>14.11.2016</a:t>
            </a:fld>
            <a:endParaRPr lang="de-CH"/>
          </a:p>
        </p:txBody>
      </p:sp>
    </p:spTree>
    <p:extLst>
      <p:ext uri="{BB962C8B-B14F-4D97-AF65-F5344CB8AC3E}">
        <p14:creationId xmlns:p14="http://schemas.microsoft.com/office/powerpoint/2010/main" val="270588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Folienbildplatzhalter 1"/>
          <p:cNvSpPr>
            <a:spLocks noGrp="1" noRot="1" noChangeAspec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CH"/>
              <a:t>http://www.regiosuisse.ch/docs/publikationen-publications-pubblicazioni/magazin-regios/regios-1-09.pdf s15</a:t>
            </a:r>
          </a:p>
          <a:p>
            <a:pPr>
              <a:spcBef>
                <a:spcPct val="0"/>
              </a:spcBef>
            </a:pPr>
            <a:endParaRPr lang="de-CH"/>
          </a:p>
          <a:p>
            <a:pPr>
              <a:spcBef>
                <a:spcPct val="0"/>
              </a:spcBef>
            </a:pPr>
            <a:r>
              <a:rPr lang="de-CH">
                <a:hlinkClick r:id="rId3"/>
              </a:rPr>
              <a:t>http://www.parlament.ch/d/suche/seiten/geschaefte.aspx?gesch_id=20113718</a:t>
            </a:r>
            <a:endParaRPr lang="de-CH"/>
          </a:p>
          <a:p>
            <a:pPr>
              <a:spcBef>
                <a:spcPct val="0"/>
              </a:spcBef>
            </a:pPr>
            <a:endParaRPr lang="de-CH"/>
          </a:p>
          <a:p>
            <a:pPr>
              <a:spcBef>
                <a:spcPct val="0"/>
              </a:spcBef>
            </a:pPr>
            <a:r>
              <a:rPr lang="de-CH"/>
              <a:t>Grenzen nicht fix, Empfehlungen der OECD: Ausdehnung der NRP auf Agglo</a:t>
            </a:r>
          </a:p>
          <a:p>
            <a:pPr>
              <a:spcBef>
                <a:spcPct val="0"/>
              </a:spcBef>
            </a:pPr>
            <a:r>
              <a:rPr lang="de-CH"/>
              <a:t>Regionalpolitik ist in hohem Masse von politischen Entscheidungen abhängig</a:t>
            </a:r>
          </a:p>
          <a:p>
            <a:pPr>
              <a:spcBef>
                <a:spcPct val="0"/>
              </a:spcBef>
            </a:pPr>
            <a:endParaRPr lang="de-CH"/>
          </a:p>
        </p:txBody>
      </p:sp>
      <p:sp>
        <p:nvSpPr>
          <p:cNvPr id="26726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36801" indent="-283385">
              <a:defRPr>
                <a:solidFill>
                  <a:schemeClr val="tx1"/>
                </a:solidFill>
                <a:latin typeface="Arial" pitchFamily="34" charset="0"/>
              </a:defRPr>
            </a:lvl2pPr>
            <a:lvl3pPr marL="1133541" indent="-226708">
              <a:defRPr>
                <a:solidFill>
                  <a:schemeClr val="tx1"/>
                </a:solidFill>
                <a:latin typeface="Arial" pitchFamily="34" charset="0"/>
              </a:defRPr>
            </a:lvl3pPr>
            <a:lvl4pPr marL="1586956" indent="-226708">
              <a:defRPr>
                <a:solidFill>
                  <a:schemeClr val="tx1"/>
                </a:solidFill>
                <a:latin typeface="Arial" pitchFamily="34" charset="0"/>
              </a:defRPr>
            </a:lvl4pPr>
            <a:lvl5pPr marL="2040374" indent="-226708">
              <a:defRPr>
                <a:solidFill>
                  <a:schemeClr val="tx1"/>
                </a:solidFill>
                <a:latin typeface="Arial" pitchFamily="34" charset="0"/>
              </a:defRPr>
            </a:lvl5pPr>
            <a:lvl6pPr marL="2493790" indent="-226708" fontAlgn="base">
              <a:spcBef>
                <a:spcPct val="0"/>
              </a:spcBef>
              <a:spcAft>
                <a:spcPct val="0"/>
              </a:spcAft>
              <a:defRPr>
                <a:solidFill>
                  <a:schemeClr val="tx1"/>
                </a:solidFill>
                <a:latin typeface="Arial" pitchFamily="34" charset="0"/>
              </a:defRPr>
            </a:lvl6pPr>
            <a:lvl7pPr marL="2947205" indent="-226708" fontAlgn="base">
              <a:spcBef>
                <a:spcPct val="0"/>
              </a:spcBef>
              <a:spcAft>
                <a:spcPct val="0"/>
              </a:spcAft>
              <a:defRPr>
                <a:solidFill>
                  <a:schemeClr val="tx1"/>
                </a:solidFill>
                <a:latin typeface="Arial" pitchFamily="34" charset="0"/>
              </a:defRPr>
            </a:lvl7pPr>
            <a:lvl8pPr marL="3400622" indent="-226708" fontAlgn="base">
              <a:spcBef>
                <a:spcPct val="0"/>
              </a:spcBef>
              <a:spcAft>
                <a:spcPct val="0"/>
              </a:spcAft>
              <a:defRPr>
                <a:solidFill>
                  <a:schemeClr val="tx1"/>
                </a:solidFill>
                <a:latin typeface="Arial" pitchFamily="34" charset="0"/>
              </a:defRPr>
            </a:lvl8pPr>
            <a:lvl9pPr marL="3854039" indent="-226708" fontAlgn="base">
              <a:spcBef>
                <a:spcPct val="0"/>
              </a:spcBef>
              <a:spcAft>
                <a:spcPct val="0"/>
              </a:spcAft>
              <a:defRPr>
                <a:solidFill>
                  <a:schemeClr val="tx1"/>
                </a:solidFill>
                <a:latin typeface="Arial" pitchFamily="34" charset="0"/>
              </a:defRPr>
            </a:lvl9pPr>
          </a:lstStyle>
          <a:p>
            <a:fld id="{AA3FE27E-5333-4CDC-887D-ADDCE698267E}" type="slidenum">
              <a:rPr lang="de-DE">
                <a:solidFill>
                  <a:srgbClr val="000000"/>
                </a:solidFill>
              </a:rPr>
              <a:pPr/>
              <a:t>9</a:t>
            </a:fld>
            <a:endParaRPr lang="de-DE">
              <a:solidFill>
                <a:srgbClr val="000000"/>
              </a:solidFill>
            </a:endParaRPr>
          </a:p>
        </p:txBody>
      </p:sp>
      <p:sp>
        <p:nvSpPr>
          <p:cNvPr id="2" name="Datumsplatzhalter 1"/>
          <p:cNvSpPr>
            <a:spLocks noGrp="1"/>
          </p:cNvSpPr>
          <p:nvPr>
            <p:ph type="dt" idx="10"/>
          </p:nvPr>
        </p:nvSpPr>
        <p:spPr/>
        <p:txBody>
          <a:bodyPr/>
          <a:lstStyle/>
          <a:p>
            <a:pPr>
              <a:defRPr/>
            </a:pPr>
            <a:fld id="{3F455455-61B1-4E04-8836-961917893EE0}" type="datetime1">
              <a:rPr lang="de-CH" smtClean="0"/>
              <a:t>14.11.2016</a:t>
            </a:fld>
            <a:endParaRPr lang="de-CH"/>
          </a:p>
        </p:txBody>
      </p:sp>
    </p:spTree>
    <p:extLst>
      <p:ext uri="{BB962C8B-B14F-4D97-AF65-F5344CB8AC3E}">
        <p14:creationId xmlns:p14="http://schemas.microsoft.com/office/powerpoint/2010/main" val="2114908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3D4CB31-ABBD-4CEC-9316-6672DDF13A1B}" type="slidenum">
              <a:rPr lang="de-DE" altLang="de-DE" smtClean="0"/>
              <a:pPr/>
              <a:t>10</a:t>
            </a:fld>
            <a:endParaRPr lang="de-DE" altLang="de-DE"/>
          </a:p>
        </p:txBody>
      </p:sp>
    </p:spTree>
    <p:extLst>
      <p:ext uri="{BB962C8B-B14F-4D97-AF65-F5344CB8AC3E}">
        <p14:creationId xmlns:p14="http://schemas.microsoft.com/office/powerpoint/2010/main" val="1619131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CH" dirty="0"/>
              <a:t>Infomaterial</a:t>
            </a:r>
          </a:p>
          <a:p>
            <a:r>
              <a:rPr lang="de-CH" dirty="0"/>
              <a:t>Neue</a:t>
            </a:r>
            <a:r>
              <a:rPr lang="de-CH" baseline="0" dirty="0"/>
              <a:t> Broschüre </a:t>
            </a:r>
            <a:r>
              <a:rPr lang="de-CH" baseline="0" dirty="0" err="1"/>
              <a:t>Interreg</a:t>
            </a:r>
            <a:r>
              <a:rPr lang="de-CH" baseline="0" dirty="0"/>
              <a:t> B</a:t>
            </a:r>
            <a:endParaRPr lang="de-CH" dirty="0"/>
          </a:p>
        </p:txBody>
      </p:sp>
      <p:sp>
        <p:nvSpPr>
          <p:cNvPr id="4" name="Foliennummernplatzhalter 3"/>
          <p:cNvSpPr>
            <a:spLocks noGrp="1"/>
          </p:cNvSpPr>
          <p:nvPr>
            <p:ph type="sldNum" sz="quarter" idx="10"/>
          </p:nvPr>
        </p:nvSpPr>
        <p:spPr/>
        <p:txBody>
          <a:bodyPr/>
          <a:lstStyle/>
          <a:p>
            <a:fld id="{8719CD4C-45DC-44BB-A9A2-EDC8BDD0B854}" type="slidenum">
              <a:rPr lang="it-IT" smtClean="0"/>
              <a:t>14</a:t>
            </a:fld>
            <a:endParaRPr lang="it-IT"/>
          </a:p>
        </p:txBody>
      </p:sp>
    </p:spTree>
    <p:extLst>
      <p:ext uri="{BB962C8B-B14F-4D97-AF65-F5344CB8AC3E}">
        <p14:creationId xmlns:p14="http://schemas.microsoft.com/office/powerpoint/2010/main" val="2120114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CH" dirty="0"/>
              <a:t>Im Vergleich zur ersten Programmperiode 2008–2015 fokussiert die NRP ab 2016 noch vermehrt auf zwei Förderschwerpunkte. Den einen Schwerpunkt bildet der Bereich Industrie und hier im speziellen die Förderung Regionaler Innovationssysteme (RIS). Zum andern steht in den kommenden Jahren der Tourismus im Zentrum, 2016–2019 zusätzlich unterstützt mittels eines spezifischen Impulsprogramms. </a:t>
            </a:r>
          </a:p>
          <a:p>
            <a:endParaRPr lang="de-CH" dirty="0"/>
          </a:p>
          <a:p>
            <a:endParaRPr lang="de-CH" dirty="0"/>
          </a:p>
        </p:txBody>
      </p:sp>
      <p:sp>
        <p:nvSpPr>
          <p:cNvPr id="4" name="Foliennummernplatzhalter 3"/>
          <p:cNvSpPr>
            <a:spLocks noGrp="1"/>
          </p:cNvSpPr>
          <p:nvPr>
            <p:ph type="sldNum" sz="quarter" idx="10"/>
          </p:nvPr>
        </p:nvSpPr>
        <p:spPr/>
        <p:txBody>
          <a:bodyPr/>
          <a:lstStyle/>
          <a:p>
            <a:fld id="{1181E17A-57DF-48ED-A15C-A11182693834}" type="slidenum">
              <a:rPr lang="it-IT" smtClean="0"/>
              <a:t>16</a:t>
            </a:fld>
            <a:endParaRPr lang="it-IT"/>
          </a:p>
        </p:txBody>
      </p:sp>
    </p:spTree>
    <p:extLst>
      <p:ext uri="{BB962C8B-B14F-4D97-AF65-F5344CB8AC3E}">
        <p14:creationId xmlns:p14="http://schemas.microsoft.com/office/powerpoint/2010/main" val="109791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0275" y="739775"/>
            <a:ext cx="4937125" cy="370363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181E17A-57DF-48ED-A15C-A11182693834}" type="slidenum">
              <a:rPr lang="it-IT" smtClean="0"/>
              <a:t>22</a:t>
            </a:fld>
            <a:endParaRPr lang="it-IT"/>
          </a:p>
        </p:txBody>
      </p:sp>
    </p:spTree>
    <p:extLst>
      <p:ext uri="{BB962C8B-B14F-4D97-AF65-F5344CB8AC3E}">
        <p14:creationId xmlns:p14="http://schemas.microsoft.com/office/powerpoint/2010/main" val="24660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0275" y="739775"/>
            <a:ext cx="4937125" cy="370363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181E17A-57DF-48ED-A15C-A11182693834}" type="slidenum">
              <a:rPr lang="it-IT" smtClean="0"/>
              <a:t>23</a:t>
            </a:fld>
            <a:endParaRPr lang="it-IT"/>
          </a:p>
        </p:txBody>
      </p:sp>
    </p:spTree>
    <p:extLst>
      <p:ext uri="{BB962C8B-B14F-4D97-AF65-F5344CB8AC3E}">
        <p14:creationId xmlns:p14="http://schemas.microsoft.com/office/powerpoint/2010/main" val="303584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Rot="1" noChangeAspect="1" noChangeArrowheads="1" noTextEdit="1"/>
          </p:cNvSpPr>
          <p:nvPr>
            <p:ph type="sldImg"/>
          </p:nvPr>
        </p:nvSpPr>
        <p:spPr>
          <a:xfrm>
            <a:off x="711200" y="744538"/>
            <a:ext cx="5375275" cy="3722687"/>
          </a:xfrm>
          <a:ln/>
        </p:spPr>
      </p:sp>
      <p:sp>
        <p:nvSpPr>
          <p:cNvPr id="7172" name="Rectangle 3"/>
          <p:cNvSpPr>
            <a:spLocks noGrp="1" noChangeArrowheads="1"/>
          </p:cNvSpPr>
          <p:nvPr>
            <p:ph type="body" idx="1"/>
          </p:nvPr>
        </p:nvSpPr>
        <p:spPr>
          <a:noFill/>
          <a:ln/>
        </p:spPr>
        <p:txBody>
          <a:bodyPr/>
          <a:lstStyle/>
          <a:p>
            <a:pPr eaLnBrk="1" hangingPunct="1"/>
            <a:endParaRPr lang="de-DE" smtClean="0"/>
          </a:p>
        </p:txBody>
      </p:sp>
    </p:spTree>
    <p:extLst>
      <p:ext uri="{BB962C8B-B14F-4D97-AF65-F5344CB8AC3E}">
        <p14:creationId xmlns:p14="http://schemas.microsoft.com/office/powerpoint/2010/main" val="204209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834833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42281C-BFA9-4A4A-AB58-9ABF647A5A1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918371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8AB83C-C27E-4622-8236-2F3DE81B656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73768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4D70CB-D3DC-4CC6-8B94-629E1E3A518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569870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3132138" y="2349500"/>
            <a:ext cx="2592387" cy="370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5876925" y="2349500"/>
            <a:ext cx="2592388" cy="370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CC61D7-2C7E-433E-BBCD-87991C7A6EB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260450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290A01-1E6D-4F80-8DB7-253769AED60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186011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225C55-38DD-429C-8478-C4D11CF752C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7930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74598C-C956-4FD2-BD2A-DB9DCEC2020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260125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CC5CC5-2E24-4089-95A2-B3C0F9385B62}"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152370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879002-BB6B-4A56-ACE5-6E9E63CC0E2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042675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36E9D-EE89-4FF8-8FB2-F6B9A982F92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17758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2016000"/>
            <a:ext cx="3810000" cy="3598862"/>
          </a:xfrm>
        </p:spPr>
        <p:txBody>
          <a:bodyPr/>
          <a:lstStyle>
            <a:lvl1pPr>
              <a:defRPr sz="2000"/>
            </a:lvl1pPr>
            <a:lvl2pPr>
              <a:defRPr sz="18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Inhaltsplatzhalter 3"/>
          <p:cNvSpPr>
            <a:spLocks noGrp="1"/>
          </p:cNvSpPr>
          <p:nvPr>
            <p:ph sz="half" idx="2"/>
          </p:nvPr>
        </p:nvSpPr>
        <p:spPr>
          <a:xfrm>
            <a:off x="4502150" y="2016000"/>
            <a:ext cx="3811588" cy="3598862"/>
          </a:xfrm>
        </p:spPr>
        <p:txBody>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3379905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242175" y="1520825"/>
            <a:ext cx="1370013" cy="453390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3130550" y="1520825"/>
            <a:ext cx="3959225" cy="45339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573BFA-A41E-4715-B58D-741D41995D0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186772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0B33ACF0-601D-4E9A-B7CF-049D4B837955}" type="slidenum">
              <a:rPr lang="de-DE"/>
              <a:pPr/>
              <a:t>‹Nr.›</a:t>
            </a:fld>
            <a:endParaRPr lang="de-DE"/>
          </a:p>
        </p:txBody>
      </p:sp>
    </p:spTree>
    <p:extLst>
      <p:ext uri="{BB962C8B-B14F-4D97-AF65-F5344CB8AC3E}">
        <p14:creationId xmlns:p14="http://schemas.microsoft.com/office/powerpoint/2010/main" val="4222666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9FC9A30F-E903-46BF-A6DB-AD2E193C96BD}" type="slidenum">
              <a:rPr lang="de-DE"/>
              <a:pPr/>
              <a:t>‹Nr.›</a:t>
            </a:fld>
            <a:endParaRPr lang="de-DE"/>
          </a:p>
        </p:txBody>
      </p:sp>
    </p:spTree>
    <p:extLst>
      <p:ext uri="{BB962C8B-B14F-4D97-AF65-F5344CB8AC3E}">
        <p14:creationId xmlns:p14="http://schemas.microsoft.com/office/powerpoint/2010/main" val="1952149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9C2606B6-3559-4E86-A2D9-7506B6E63331}" type="slidenum">
              <a:rPr lang="de-DE"/>
              <a:pPr/>
              <a:t>‹Nr.›</a:t>
            </a:fld>
            <a:endParaRPr lang="de-DE"/>
          </a:p>
        </p:txBody>
      </p:sp>
    </p:spTree>
    <p:extLst>
      <p:ext uri="{BB962C8B-B14F-4D97-AF65-F5344CB8AC3E}">
        <p14:creationId xmlns:p14="http://schemas.microsoft.com/office/powerpoint/2010/main" val="1111109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3130550" y="3716338"/>
            <a:ext cx="2371725"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5654675" y="3716338"/>
            <a:ext cx="2373313"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2C91C51D-0C05-42C3-8317-AC40CA2B0DE2}" type="slidenum">
              <a:rPr lang="de-DE"/>
              <a:pPr/>
              <a:t>‹Nr.›</a:t>
            </a:fld>
            <a:endParaRPr lang="de-DE"/>
          </a:p>
        </p:txBody>
      </p:sp>
    </p:spTree>
    <p:extLst>
      <p:ext uri="{BB962C8B-B14F-4D97-AF65-F5344CB8AC3E}">
        <p14:creationId xmlns:p14="http://schemas.microsoft.com/office/powerpoint/2010/main" val="3648181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p>
        </p:txBody>
      </p:sp>
      <p:sp>
        <p:nvSpPr>
          <p:cNvPr id="8" name="Fußzeilenplatzhalter 7"/>
          <p:cNvSpPr>
            <a:spLocks noGrp="1"/>
          </p:cNvSpPr>
          <p:nvPr>
            <p:ph type="ftr" sz="quarter" idx="11"/>
          </p:nvPr>
        </p:nvSpPr>
        <p:spPr/>
        <p:txBody>
          <a:bodyPr/>
          <a:lstStyle>
            <a:lvl1pPr>
              <a:defRPr/>
            </a:lvl1pPr>
          </a:lstStyle>
          <a:p>
            <a:endParaRPr lang="de-DE"/>
          </a:p>
        </p:txBody>
      </p:sp>
      <p:sp>
        <p:nvSpPr>
          <p:cNvPr id="9" name="Foliennummernplatzhalter 8"/>
          <p:cNvSpPr>
            <a:spLocks noGrp="1"/>
          </p:cNvSpPr>
          <p:nvPr>
            <p:ph type="sldNum" sz="quarter" idx="12"/>
          </p:nvPr>
        </p:nvSpPr>
        <p:spPr/>
        <p:txBody>
          <a:bodyPr/>
          <a:lstStyle>
            <a:lvl1pPr>
              <a:defRPr/>
            </a:lvl1pPr>
          </a:lstStyle>
          <a:p>
            <a:fld id="{DD398376-0B8D-43F9-A7B3-1CED349E36DA}" type="slidenum">
              <a:rPr lang="de-DE"/>
              <a:pPr/>
              <a:t>‹Nr.›</a:t>
            </a:fld>
            <a:endParaRPr lang="de-DE"/>
          </a:p>
        </p:txBody>
      </p:sp>
    </p:spTree>
    <p:extLst>
      <p:ext uri="{BB962C8B-B14F-4D97-AF65-F5344CB8AC3E}">
        <p14:creationId xmlns:p14="http://schemas.microsoft.com/office/powerpoint/2010/main" val="3686628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p>
        </p:txBody>
      </p:sp>
      <p:sp>
        <p:nvSpPr>
          <p:cNvPr id="4" name="Fußzeilenplatzhalter 3"/>
          <p:cNvSpPr>
            <a:spLocks noGrp="1"/>
          </p:cNvSpPr>
          <p:nvPr>
            <p:ph type="ftr" sz="quarter" idx="11"/>
          </p:nvPr>
        </p:nvSpPr>
        <p:spPr/>
        <p:txBody>
          <a:bodyPr/>
          <a:lstStyle>
            <a:lvl1pPr>
              <a:defRPr/>
            </a:lvl1pPr>
          </a:lstStyle>
          <a:p>
            <a:endParaRPr lang="de-DE"/>
          </a:p>
        </p:txBody>
      </p:sp>
      <p:sp>
        <p:nvSpPr>
          <p:cNvPr id="5" name="Foliennummernplatzhalter 4"/>
          <p:cNvSpPr>
            <a:spLocks noGrp="1"/>
          </p:cNvSpPr>
          <p:nvPr>
            <p:ph type="sldNum" sz="quarter" idx="12"/>
          </p:nvPr>
        </p:nvSpPr>
        <p:spPr/>
        <p:txBody>
          <a:bodyPr/>
          <a:lstStyle>
            <a:lvl1pPr>
              <a:defRPr/>
            </a:lvl1pPr>
          </a:lstStyle>
          <a:p>
            <a:fld id="{48FA3551-5C6F-477E-9FA5-C5EACDD5935B}" type="slidenum">
              <a:rPr lang="de-DE"/>
              <a:pPr/>
              <a:t>‹Nr.›</a:t>
            </a:fld>
            <a:endParaRPr lang="de-DE"/>
          </a:p>
        </p:txBody>
      </p:sp>
    </p:spTree>
    <p:extLst>
      <p:ext uri="{BB962C8B-B14F-4D97-AF65-F5344CB8AC3E}">
        <p14:creationId xmlns:p14="http://schemas.microsoft.com/office/powerpoint/2010/main" val="26052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3067B120-55EC-4014-A799-08C51E12A8CB}" type="slidenum">
              <a:rPr lang="de-DE"/>
              <a:pPr/>
              <a:t>‹Nr.›</a:t>
            </a:fld>
            <a:endParaRPr lang="de-DE"/>
          </a:p>
        </p:txBody>
      </p:sp>
    </p:spTree>
    <p:extLst>
      <p:ext uri="{BB962C8B-B14F-4D97-AF65-F5344CB8AC3E}">
        <p14:creationId xmlns:p14="http://schemas.microsoft.com/office/powerpoint/2010/main" val="465670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9D8754AD-0239-45D0-A34F-2BAD89D98CF1}" type="slidenum">
              <a:rPr lang="de-DE"/>
              <a:pPr/>
              <a:t>‹Nr.›</a:t>
            </a:fld>
            <a:endParaRPr lang="de-DE"/>
          </a:p>
        </p:txBody>
      </p:sp>
    </p:spTree>
    <p:extLst>
      <p:ext uri="{BB962C8B-B14F-4D97-AF65-F5344CB8AC3E}">
        <p14:creationId xmlns:p14="http://schemas.microsoft.com/office/powerpoint/2010/main" val="3466158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3389E487-92C4-4E38-8F3C-CFABF45B632E}" type="slidenum">
              <a:rPr lang="de-DE"/>
              <a:pPr/>
              <a:t>‹Nr.›</a:t>
            </a:fld>
            <a:endParaRPr lang="de-DE"/>
          </a:p>
        </p:txBody>
      </p:sp>
    </p:spTree>
    <p:extLst>
      <p:ext uri="{BB962C8B-B14F-4D97-AF65-F5344CB8AC3E}">
        <p14:creationId xmlns:p14="http://schemas.microsoft.com/office/powerpoint/2010/main" val="345636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3EC4C69E-328E-4233-AA9E-8423C7860F01}" type="slidenum">
              <a:rPr lang="de-DE"/>
              <a:pPr/>
              <a:t>‹Nr.›</a:t>
            </a:fld>
            <a:endParaRPr lang="de-DE"/>
          </a:p>
        </p:txBody>
      </p:sp>
    </p:spTree>
    <p:extLst>
      <p:ext uri="{BB962C8B-B14F-4D97-AF65-F5344CB8AC3E}">
        <p14:creationId xmlns:p14="http://schemas.microsoft.com/office/powerpoint/2010/main" val="74503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416641B3-FC9F-4B69-A412-A96531D0088F}" type="slidenum">
              <a:rPr lang="de-DE"/>
              <a:pPr/>
              <a:t>‹Nr.›</a:t>
            </a:fld>
            <a:endParaRPr lang="de-DE"/>
          </a:p>
        </p:txBody>
      </p:sp>
    </p:spTree>
    <p:extLst>
      <p:ext uri="{BB962C8B-B14F-4D97-AF65-F5344CB8AC3E}">
        <p14:creationId xmlns:p14="http://schemas.microsoft.com/office/powerpoint/2010/main" val="2266014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04025" y="1773238"/>
            <a:ext cx="1223963" cy="2662237"/>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3130550" y="1773238"/>
            <a:ext cx="3521075" cy="2662237"/>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100400AE-2BEB-4661-B981-EE029DF73575}" type="slidenum">
              <a:rPr lang="de-DE"/>
              <a:pPr/>
              <a:t>‹Nr.›</a:t>
            </a:fld>
            <a:endParaRPr lang="de-DE"/>
          </a:p>
        </p:txBody>
      </p:sp>
    </p:spTree>
    <p:extLst>
      <p:ext uri="{BB962C8B-B14F-4D97-AF65-F5344CB8AC3E}">
        <p14:creationId xmlns:p14="http://schemas.microsoft.com/office/powerpoint/2010/main" val="3581063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39944C9D-F736-4CF2-BC26-3F09F8C5EE96}" type="slidenum">
              <a:rPr lang="de-DE"/>
              <a:pPr/>
              <a:t>‹Nr.›</a:t>
            </a:fld>
            <a:endParaRPr lang="de-DE"/>
          </a:p>
        </p:txBody>
      </p:sp>
    </p:spTree>
    <p:extLst>
      <p:ext uri="{BB962C8B-B14F-4D97-AF65-F5344CB8AC3E}">
        <p14:creationId xmlns:p14="http://schemas.microsoft.com/office/powerpoint/2010/main" val="3919282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FF42D3EF-7E7D-48A6-BD32-C5858F7EA2F9}" type="slidenum">
              <a:rPr lang="de-DE"/>
              <a:pPr/>
              <a:t>‹Nr.›</a:t>
            </a:fld>
            <a:endParaRPr lang="de-DE"/>
          </a:p>
        </p:txBody>
      </p:sp>
    </p:spTree>
    <p:extLst>
      <p:ext uri="{BB962C8B-B14F-4D97-AF65-F5344CB8AC3E}">
        <p14:creationId xmlns:p14="http://schemas.microsoft.com/office/powerpoint/2010/main" val="3989524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0003BD9D-0B7B-4F7A-AC53-A5F4005B2DE7}" type="slidenum">
              <a:rPr lang="de-DE"/>
              <a:pPr/>
              <a:t>‹Nr.›</a:t>
            </a:fld>
            <a:endParaRPr lang="de-DE"/>
          </a:p>
        </p:txBody>
      </p:sp>
    </p:spTree>
    <p:extLst>
      <p:ext uri="{BB962C8B-B14F-4D97-AF65-F5344CB8AC3E}">
        <p14:creationId xmlns:p14="http://schemas.microsoft.com/office/powerpoint/2010/main" val="2190290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2205038"/>
            <a:ext cx="3810000"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02150" y="2205038"/>
            <a:ext cx="3811588"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31F570D3-6776-4562-91C0-6F600A0DA5FB}" type="slidenum">
              <a:rPr lang="de-DE"/>
              <a:pPr/>
              <a:t>‹Nr.›</a:t>
            </a:fld>
            <a:endParaRPr lang="de-DE"/>
          </a:p>
        </p:txBody>
      </p:sp>
    </p:spTree>
    <p:extLst>
      <p:ext uri="{BB962C8B-B14F-4D97-AF65-F5344CB8AC3E}">
        <p14:creationId xmlns:p14="http://schemas.microsoft.com/office/powerpoint/2010/main" val="1538001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p>
        </p:txBody>
      </p:sp>
      <p:sp>
        <p:nvSpPr>
          <p:cNvPr id="8" name="Fußzeilenplatzhalter 7"/>
          <p:cNvSpPr>
            <a:spLocks noGrp="1"/>
          </p:cNvSpPr>
          <p:nvPr>
            <p:ph type="ftr" sz="quarter" idx="11"/>
          </p:nvPr>
        </p:nvSpPr>
        <p:spPr/>
        <p:txBody>
          <a:bodyPr/>
          <a:lstStyle>
            <a:lvl1pPr>
              <a:defRPr/>
            </a:lvl1pPr>
          </a:lstStyle>
          <a:p>
            <a:endParaRPr lang="de-DE"/>
          </a:p>
        </p:txBody>
      </p:sp>
      <p:sp>
        <p:nvSpPr>
          <p:cNvPr id="9" name="Foliennummernplatzhalter 8"/>
          <p:cNvSpPr>
            <a:spLocks noGrp="1"/>
          </p:cNvSpPr>
          <p:nvPr>
            <p:ph type="sldNum" sz="quarter" idx="12"/>
          </p:nvPr>
        </p:nvSpPr>
        <p:spPr/>
        <p:txBody>
          <a:bodyPr/>
          <a:lstStyle>
            <a:lvl1pPr>
              <a:defRPr/>
            </a:lvl1pPr>
          </a:lstStyle>
          <a:p>
            <a:fld id="{03586098-997E-4A3E-8699-6E49D84B6625}" type="slidenum">
              <a:rPr lang="de-DE"/>
              <a:pPr/>
              <a:t>‹Nr.›</a:t>
            </a:fld>
            <a:endParaRPr lang="de-DE"/>
          </a:p>
        </p:txBody>
      </p:sp>
    </p:spTree>
    <p:extLst>
      <p:ext uri="{BB962C8B-B14F-4D97-AF65-F5344CB8AC3E}">
        <p14:creationId xmlns:p14="http://schemas.microsoft.com/office/powerpoint/2010/main" val="1502631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p>
        </p:txBody>
      </p:sp>
      <p:sp>
        <p:nvSpPr>
          <p:cNvPr id="4" name="Fußzeilenplatzhalter 3"/>
          <p:cNvSpPr>
            <a:spLocks noGrp="1"/>
          </p:cNvSpPr>
          <p:nvPr>
            <p:ph type="ftr" sz="quarter" idx="11"/>
          </p:nvPr>
        </p:nvSpPr>
        <p:spPr/>
        <p:txBody>
          <a:bodyPr/>
          <a:lstStyle>
            <a:lvl1pPr>
              <a:defRPr/>
            </a:lvl1pPr>
          </a:lstStyle>
          <a:p>
            <a:endParaRPr lang="de-DE"/>
          </a:p>
        </p:txBody>
      </p:sp>
      <p:sp>
        <p:nvSpPr>
          <p:cNvPr id="5" name="Foliennummernplatzhalter 4"/>
          <p:cNvSpPr>
            <a:spLocks noGrp="1"/>
          </p:cNvSpPr>
          <p:nvPr>
            <p:ph type="sldNum" sz="quarter" idx="12"/>
          </p:nvPr>
        </p:nvSpPr>
        <p:spPr/>
        <p:txBody>
          <a:bodyPr/>
          <a:lstStyle>
            <a:lvl1pPr>
              <a:defRPr/>
            </a:lvl1pPr>
          </a:lstStyle>
          <a:p>
            <a:fld id="{0ECB99D1-AF49-4075-B193-79409382AA12}" type="slidenum">
              <a:rPr lang="de-DE"/>
              <a:pPr/>
              <a:t>‹Nr.›</a:t>
            </a:fld>
            <a:endParaRPr lang="de-DE"/>
          </a:p>
        </p:txBody>
      </p:sp>
    </p:spTree>
    <p:extLst>
      <p:ext uri="{BB962C8B-B14F-4D97-AF65-F5344CB8AC3E}">
        <p14:creationId xmlns:p14="http://schemas.microsoft.com/office/powerpoint/2010/main" val="1604064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3EC4C69E-328E-4233-AA9E-8423C7860F01}" type="slidenum">
              <a:rPr lang="de-DE"/>
              <a:pPr/>
              <a:t>‹Nr.›</a:t>
            </a:fld>
            <a:endParaRPr lang="de-DE"/>
          </a:p>
        </p:txBody>
      </p:sp>
    </p:spTree>
    <p:extLst>
      <p:ext uri="{BB962C8B-B14F-4D97-AF65-F5344CB8AC3E}">
        <p14:creationId xmlns:p14="http://schemas.microsoft.com/office/powerpoint/2010/main" val="3507325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7AACBA2A-1237-4CFB-9805-937BFFAED297}" type="slidenum">
              <a:rPr lang="de-DE"/>
              <a:pPr/>
              <a:t>‹Nr.›</a:t>
            </a:fld>
            <a:endParaRPr lang="de-DE"/>
          </a:p>
        </p:txBody>
      </p:sp>
    </p:spTree>
    <p:extLst>
      <p:ext uri="{BB962C8B-B14F-4D97-AF65-F5344CB8AC3E}">
        <p14:creationId xmlns:p14="http://schemas.microsoft.com/office/powerpoint/2010/main" val="381436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84213" y="692150"/>
            <a:ext cx="7775575" cy="936625"/>
          </a:xfrm>
          <a:prstGeom prst="rect">
            <a:avLst/>
          </a:prstGeom>
        </p:spPr>
        <p:txBody>
          <a:bodyPr/>
          <a:lstStyle/>
          <a:p>
            <a:r>
              <a:rPr lang="de-DE"/>
              <a:t>Titelmasterformat durch Klicken bearbeiten</a:t>
            </a:r>
            <a:endParaRPr lang="de-CH"/>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96694459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22B6C344-6A32-4488-B78F-0D8F77BBF837}" type="slidenum">
              <a:rPr lang="de-DE"/>
              <a:pPr/>
              <a:t>‹Nr.›</a:t>
            </a:fld>
            <a:endParaRPr lang="de-DE"/>
          </a:p>
        </p:txBody>
      </p:sp>
    </p:spTree>
    <p:extLst>
      <p:ext uri="{BB962C8B-B14F-4D97-AF65-F5344CB8AC3E}">
        <p14:creationId xmlns:p14="http://schemas.microsoft.com/office/powerpoint/2010/main" val="2175084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7602C75B-3E2D-4E7E-B4CD-EE04F1AA8623}" type="slidenum">
              <a:rPr lang="de-DE"/>
              <a:pPr/>
              <a:t>‹Nr.›</a:t>
            </a:fld>
            <a:endParaRPr lang="de-DE"/>
          </a:p>
        </p:txBody>
      </p:sp>
    </p:spTree>
    <p:extLst>
      <p:ext uri="{BB962C8B-B14F-4D97-AF65-F5344CB8AC3E}">
        <p14:creationId xmlns:p14="http://schemas.microsoft.com/office/powerpoint/2010/main" val="2621256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53175" y="1482725"/>
            <a:ext cx="1960563" cy="35401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66725" y="1482725"/>
            <a:ext cx="5734050" cy="35401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EB4136D5-7ABB-4B35-9C72-991ABBB9F48D}" type="slidenum">
              <a:rPr lang="de-DE"/>
              <a:pPr/>
              <a:t>‹Nr.›</a:t>
            </a:fld>
            <a:endParaRPr lang="de-DE"/>
          </a:p>
        </p:txBody>
      </p:sp>
    </p:spTree>
    <p:extLst>
      <p:ext uri="{BB962C8B-B14F-4D97-AF65-F5344CB8AC3E}">
        <p14:creationId xmlns:p14="http://schemas.microsoft.com/office/powerpoint/2010/main" val="1250235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6725" y="1482725"/>
            <a:ext cx="7773988" cy="576263"/>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539750" y="2205038"/>
            <a:ext cx="3810000" cy="35988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02150" y="2205038"/>
            <a:ext cx="3811588" cy="35988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710630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4489938" y="322263"/>
            <a:ext cx="2006556" cy="332580"/>
          </a:xfrm>
          <a:prstGeom prst="rect">
            <a:avLst/>
          </a:prstGeom>
          <a:noFill/>
          <a:ln w="9525">
            <a:noFill/>
            <a:miter lim="800000"/>
            <a:headEnd/>
            <a:tailEnd/>
          </a:ln>
          <a:effectLst/>
        </p:spPr>
        <p:txBody>
          <a:bodyPr wrap="none" lIns="85525" tIns="42762" rIns="85525" bIns="42762">
            <a:spAutoFit/>
          </a:bodyPr>
          <a:lstStyle/>
          <a:p>
            <a:pPr defTabSz="855663" eaLnBrk="0" hangingPunct="0">
              <a:defRPr/>
            </a:pPr>
            <a:r>
              <a:rPr lang="de-CH" sz="800" dirty="0" smtClean="0">
                <a:solidFill>
                  <a:srgbClr val="000000"/>
                </a:solidFill>
              </a:rPr>
              <a:t>Eidgenössisches Departement für</a:t>
            </a:r>
            <a:br>
              <a:rPr lang="de-CH" sz="800" dirty="0" smtClean="0">
                <a:solidFill>
                  <a:srgbClr val="000000"/>
                </a:solidFill>
              </a:rPr>
            </a:br>
            <a:r>
              <a:rPr lang="de-CH" sz="800" dirty="0" smtClean="0">
                <a:solidFill>
                  <a:srgbClr val="000000"/>
                </a:solidFill>
              </a:rPr>
              <a:t>Wirtschaft, Bildung und Forschung WBF</a:t>
            </a:r>
            <a:endParaRPr lang="de-CH" sz="800" dirty="0">
              <a:solidFill>
                <a:srgbClr val="000000"/>
              </a:solidFill>
            </a:endParaRPr>
          </a:p>
        </p:txBody>
      </p:sp>
      <p:sp>
        <p:nvSpPr>
          <p:cNvPr id="5" name="Rectangle 11"/>
          <p:cNvSpPr>
            <a:spLocks noChangeArrowheads="1"/>
          </p:cNvSpPr>
          <p:nvPr userDrawn="1"/>
        </p:nvSpPr>
        <p:spPr bwMode="auto">
          <a:xfrm>
            <a:off x="4487008" y="592137"/>
            <a:ext cx="2020983" cy="209470"/>
          </a:xfrm>
          <a:prstGeom prst="rect">
            <a:avLst/>
          </a:prstGeom>
          <a:noFill/>
          <a:ln w="9525">
            <a:noFill/>
            <a:miter lim="800000"/>
            <a:headEnd/>
            <a:tailEnd/>
          </a:ln>
          <a:effectLst/>
        </p:spPr>
        <p:txBody>
          <a:bodyPr wrap="none" lIns="85525" tIns="42762" rIns="85525" bIns="42762">
            <a:spAutoFit/>
          </a:bodyPr>
          <a:lstStyle/>
          <a:p>
            <a:pPr defTabSz="855663" eaLnBrk="0" hangingPunct="0">
              <a:defRPr/>
            </a:pPr>
            <a:r>
              <a:rPr lang="de-CH" sz="800" b="1" dirty="0" smtClean="0">
                <a:solidFill>
                  <a:srgbClr val="000000"/>
                </a:solidFill>
              </a:rPr>
              <a:t>Staatssekretariat für Wirtschaft SECO</a:t>
            </a:r>
            <a:endParaRPr lang="de-CH" sz="800" b="1" dirty="0">
              <a:solidFill>
                <a:srgbClr val="000000"/>
              </a:solidFill>
            </a:endParaRPr>
          </a:p>
        </p:txBody>
      </p:sp>
      <p:sp>
        <p:nvSpPr>
          <p:cNvPr id="10242" name="Rectangle 2"/>
          <p:cNvSpPr>
            <a:spLocks noGrp="1" noChangeArrowheads="1"/>
          </p:cNvSpPr>
          <p:nvPr>
            <p:ph type="ctrTitle"/>
          </p:nvPr>
        </p:nvSpPr>
        <p:spPr>
          <a:xfrm>
            <a:off x="1351085" y="2324100"/>
            <a:ext cx="7428035" cy="2393950"/>
          </a:xfrm>
        </p:spPr>
        <p:txBody>
          <a:bodyPr lIns="91426" tIns="45714" rIns="91426" bIns="45714"/>
          <a:lstStyle>
            <a:lvl1pPr>
              <a:defRPr sz="5200"/>
            </a:lvl1pPr>
          </a:lstStyle>
          <a:p>
            <a:r>
              <a:rPr lang="de-CH" noProof="0" dirty="0" smtClean="0"/>
              <a:t>Titelmasterformat durch Klicken bearbeiten</a:t>
            </a:r>
            <a:endParaRPr lang="de-CH" noProof="0" dirty="0"/>
          </a:p>
        </p:txBody>
      </p:sp>
      <p:sp>
        <p:nvSpPr>
          <p:cNvPr id="10243" name="Rectangle 3"/>
          <p:cNvSpPr>
            <a:spLocks noGrp="1" noChangeArrowheads="1"/>
          </p:cNvSpPr>
          <p:nvPr>
            <p:ph type="subTitle" idx="1"/>
          </p:nvPr>
        </p:nvSpPr>
        <p:spPr>
          <a:xfrm>
            <a:off x="1343758" y="5146675"/>
            <a:ext cx="7435362" cy="1449388"/>
          </a:xfrm>
        </p:spPr>
        <p:txBody>
          <a:bodyPr/>
          <a:lstStyle>
            <a:lvl1pPr marL="0" indent="0">
              <a:buFontTx/>
              <a:buNone/>
              <a:defRPr sz="3200"/>
            </a:lvl1pPr>
          </a:lstStyle>
          <a:p>
            <a:r>
              <a:rPr lang="de-CH" noProof="0" dirty="0" smtClean="0"/>
              <a:t>Formatvorlage des Untertitelmasters durch Klicken bearbeiten</a:t>
            </a:r>
            <a:endParaRPr lang="de-CH" noProof="0" dirty="0"/>
          </a:p>
        </p:txBody>
      </p:sp>
      <p:grpSp>
        <p:nvGrpSpPr>
          <p:cNvPr id="6" name="LogoCol"/>
          <p:cNvGrpSpPr>
            <a:grpSpLocks noChangeAspect="1"/>
          </p:cNvGrpSpPr>
          <p:nvPr userDrawn="1"/>
        </p:nvGrpSpPr>
        <p:grpSpPr bwMode="auto">
          <a:xfrm>
            <a:off x="1125415" y="346076"/>
            <a:ext cx="1827336" cy="492125"/>
            <a:chOff x="1411" y="9286"/>
            <a:chExt cx="9056" cy="2250"/>
          </a:xfrm>
        </p:grpSpPr>
        <p:pic>
          <p:nvPicPr>
            <p:cNvPr id="7" name="Picture 21" descr="Bundeslogo_sw_pos_600"/>
            <p:cNvPicPr>
              <a:picLocks noChangeAspect="1" noChangeArrowheads="1"/>
            </p:cNvPicPr>
            <p:nvPr userDrawn="1"/>
          </p:nvPicPr>
          <p:blipFill>
            <a:blip r:embed="rId2" cstate="print"/>
            <a:srcRect l="17969"/>
            <a:stretch>
              <a:fillRect/>
            </a:stretch>
          </p:blipFill>
          <p:spPr bwMode="auto">
            <a:xfrm>
              <a:off x="3027" y="9286"/>
              <a:ext cx="7440" cy="2250"/>
            </a:xfrm>
            <a:prstGeom prst="rect">
              <a:avLst/>
            </a:prstGeom>
            <a:noFill/>
            <a:ln w="9525">
              <a:noFill/>
              <a:miter lim="800000"/>
              <a:headEnd/>
              <a:tailEnd/>
            </a:ln>
          </p:spPr>
        </p:pic>
        <p:pic>
          <p:nvPicPr>
            <p:cNvPr id="8" name="Picture 22" descr="Bundeslogo_RGB_pos_600 neu"/>
            <p:cNvPicPr>
              <a:picLocks noChangeAspect="1" noChangeArrowheads="1"/>
            </p:cNvPicPr>
            <p:nvPr userDrawn="1"/>
          </p:nvPicPr>
          <p:blipFill>
            <a:blip r:embed="rId3" cstate="print"/>
            <a:srcRect r="82034"/>
            <a:stretch>
              <a:fillRect/>
            </a:stretch>
          </p:blipFill>
          <p:spPr bwMode="auto">
            <a:xfrm>
              <a:off x="1411" y="9286"/>
              <a:ext cx="1620" cy="2250"/>
            </a:xfrm>
            <a:prstGeom prst="rect">
              <a:avLst/>
            </a:prstGeom>
            <a:noFill/>
            <a:ln w="9525">
              <a:noFill/>
              <a:miter lim="800000"/>
              <a:headEnd/>
              <a:tailEnd/>
            </a:ln>
          </p:spPr>
        </p:pic>
      </p:grpSp>
      <p:pic>
        <p:nvPicPr>
          <p:cNvPr id="2" name="Grafik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359" y="6308952"/>
            <a:ext cx="1287256" cy="288489"/>
          </a:xfrm>
          <a:prstGeom prst="rect">
            <a:avLst/>
          </a:prstGeom>
        </p:spPr>
      </p:pic>
    </p:spTree>
    <p:extLst>
      <p:ext uri="{BB962C8B-B14F-4D97-AF65-F5344CB8AC3E}">
        <p14:creationId xmlns:p14="http://schemas.microsoft.com/office/powerpoint/2010/main" val="348497669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noProof="0" smtClean="0"/>
              <a:t>Titelmasterformat durch Klicken bearbeiten</a:t>
            </a:r>
            <a:endParaRPr lang="de-CH" noProof="0"/>
          </a:p>
        </p:txBody>
      </p:sp>
      <p:sp>
        <p:nvSpPr>
          <p:cNvPr id="3" name="Inhaltsplatzhalter 2"/>
          <p:cNvSpPr>
            <a:spLocks noGrp="1"/>
          </p:cNvSpPr>
          <p:nvPr>
            <p:ph idx="1"/>
          </p:nvPr>
        </p:nvSpPr>
        <p:spPr/>
        <p:txBody>
          <a:bodyPr/>
          <a:lstStyle/>
          <a:p>
            <a:pPr lvl="0"/>
            <a:r>
              <a:rPr lang="de-CH" noProof="0" dirty="0" smtClean="0"/>
              <a:t>Textmasterformate durch Klicken bearbeiten</a:t>
            </a:r>
          </a:p>
          <a:p>
            <a:pPr lvl="1"/>
            <a:r>
              <a:rPr lang="de-CH" noProof="0" dirty="0" smtClean="0"/>
              <a:t>Zweite Ebene</a:t>
            </a:r>
          </a:p>
          <a:p>
            <a:pPr lvl="2"/>
            <a:r>
              <a:rPr lang="de-CH" noProof="0" dirty="0" smtClean="0"/>
              <a:t>Dritte Ebene</a:t>
            </a:r>
          </a:p>
          <a:p>
            <a:pPr lvl="3"/>
            <a:r>
              <a:rPr lang="de-CH" noProof="0" dirty="0" smtClean="0"/>
              <a:t>Vierte Ebene</a:t>
            </a:r>
          </a:p>
          <a:p>
            <a:pPr lvl="4"/>
            <a:r>
              <a:rPr lang="de-CH" noProof="0" dirty="0" smtClean="0"/>
              <a:t>Fünfte Ebene</a:t>
            </a:r>
            <a:endParaRPr lang="de-CH" noProof="0" dirty="0"/>
          </a:p>
        </p:txBody>
      </p:sp>
      <p:sp>
        <p:nvSpPr>
          <p:cNvPr id="4" name="Rectangle 14"/>
          <p:cNvSpPr>
            <a:spLocks noGrp="1" noChangeArrowheads="1"/>
          </p:cNvSpPr>
          <p:nvPr>
            <p:ph type="sldNum" sz="quarter" idx="10"/>
          </p:nvPr>
        </p:nvSpPr>
        <p:spPr>
          <a:ln/>
        </p:spPr>
        <p:txBody>
          <a:bodyPr/>
          <a:lstStyle>
            <a:lvl1pPr>
              <a:defRPr/>
            </a:lvl1pPr>
          </a:lstStyle>
          <a:p>
            <a:pPr>
              <a:defRPr/>
            </a:pPr>
            <a:fld id="{5FBCA139-8C96-4C08-93CB-7B68E48FCAA5}" type="slidenum">
              <a:rPr lang="de-CH">
                <a:solidFill>
                  <a:srgbClr val="000000"/>
                </a:solidFill>
              </a:rPr>
              <a:pPr>
                <a:defRPr/>
              </a:pPr>
              <a:t>‹Nr.›</a:t>
            </a:fld>
            <a:r>
              <a:rPr lang="de-CH" sz="800">
                <a:solidFill>
                  <a:srgbClr val="000000"/>
                </a:solidFill>
              </a:rPr>
              <a:t> </a:t>
            </a:r>
          </a:p>
        </p:txBody>
      </p:sp>
    </p:spTree>
    <p:extLst>
      <p:ext uri="{BB962C8B-B14F-4D97-AF65-F5344CB8AC3E}">
        <p14:creationId xmlns:p14="http://schemas.microsoft.com/office/powerpoint/2010/main" val="3295047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182085" y="4406901"/>
            <a:ext cx="7577457" cy="1362075"/>
          </a:xfrm>
        </p:spPr>
        <p:txBody>
          <a:bodyPr/>
          <a:lstStyle>
            <a:lvl1pPr algn="l">
              <a:defRPr sz="4000" b="1" cap="all"/>
            </a:lvl1pPr>
          </a:lstStyle>
          <a:p>
            <a:r>
              <a:rPr lang="de-CH" noProof="0" dirty="0" smtClean="0"/>
              <a:t>Titelmasterformat durch Klicken bearbeiten</a:t>
            </a:r>
            <a:endParaRPr lang="de-CH" noProof="0" dirty="0"/>
          </a:p>
        </p:txBody>
      </p:sp>
      <p:sp>
        <p:nvSpPr>
          <p:cNvPr id="3" name="Textplatzhalter 2"/>
          <p:cNvSpPr>
            <a:spLocks noGrp="1"/>
          </p:cNvSpPr>
          <p:nvPr>
            <p:ph type="body" idx="1"/>
          </p:nvPr>
        </p:nvSpPr>
        <p:spPr>
          <a:xfrm>
            <a:off x="1182085" y="2906713"/>
            <a:ext cx="757745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noProof="0" smtClean="0"/>
              <a:t>Textmasterformate durch Klicken bearbeiten</a:t>
            </a:r>
          </a:p>
        </p:txBody>
      </p:sp>
      <p:sp>
        <p:nvSpPr>
          <p:cNvPr id="4" name="Rectangle 14"/>
          <p:cNvSpPr>
            <a:spLocks noGrp="1" noChangeArrowheads="1"/>
          </p:cNvSpPr>
          <p:nvPr>
            <p:ph type="sldNum" sz="quarter" idx="10"/>
          </p:nvPr>
        </p:nvSpPr>
        <p:spPr>
          <a:xfrm>
            <a:off x="6592766" y="6454775"/>
            <a:ext cx="2271346" cy="317500"/>
          </a:xfrm>
        </p:spPr>
        <p:txBody>
          <a:bodyPr/>
          <a:lstStyle>
            <a:lvl1pPr>
              <a:defRPr/>
            </a:lvl1pPr>
          </a:lstStyle>
          <a:p>
            <a:pPr>
              <a:defRPr/>
            </a:pPr>
            <a:fld id="{CCC6D577-A8C3-4390-9AFE-E359B148457B}" type="slidenum">
              <a:rPr lang="de-CH">
                <a:solidFill>
                  <a:srgbClr val="000000"/>
                </a:solidFill>
              </a:rPr>
              <a:pPr>
                <a:defRPr/>
              </a:pPr>
              <a:t>‹Nr.›</a:t>
            </a:fld>
            <a:r>
              <a:rPr lang="de-CH" sz="800">
                <a:solidFill>
                  <a:srgbClr val="000000"/>
                </a:solidFill>
              </a:rPr>
              <a:t> </a:t>
            </a:r>
          </a:p>
        </p:txBody>
      </p:sp>
    </p:spTree>
    <p:extLst>
      <p:ext uri="{BB962C8B-B14F-4D97-AF65-F5344CB8AC3E}">
        <p14:creationId xmlns:p14="http://schemas.microsoft.com/office/powerpoint/2010/main" val="7565682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noProof="0" dirty="0" smtClean="0"/>
              <a:t>Titelmasterformat durch Klicken bearbeiten</a:t>
            </a:r>
            <a:endParaRPr lang="de-CH" noProof="0" dirty="0"/>
          </a:p>
        </p:txBody>
      </p:sp>
      <p:sp>
        <p:nvSpPr>
          <p:cNvPr id="3" name="Inhaltsplatzhalter 2"/>
          <p:cNvSpPr>
            <a:spLocks noGrp="1"/>
          </p:cNvSpPr>
          <p:nvPr>
            <p:ph sz="half" idx="1"/>
          </p:nvPr>
        </p:nvSpPr>
        <p:spPr>
          <a:xfrm>
            <a:off x="1181100" y="1174751"/>
            <a:ext cx="3727938"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noProof="0" dirty="0" smtClean="0"/>
              <a:t>Textmasterformate durch Klicken bearbeiten</a:t>
            </a:r>
          </a:p>
          <a:p>
            <a:pPr lvl="1"/>
            <a:r>
              <a:rPr lang="de-CH" noProof="0" dirty="0" smtClean="0"/>
              <a:t>Zweite Ebene</a:t>
            </a:r>
          </a:p>
          <a:p>
            <a:pPr lvl="2"/>
            <a:r>
              <a:rPr lang="de-CH" noProof="0" dirty="0" smtClean="0"/>
              <a:t>Dritte Ebene</a:t>
            </a:r>
          </a:p>
          <a:p>
            <a:pPr lvl="3"/>
            <a:r>
              <a:rPr lang="de-CH" noProof="0" dirty="0" smtClean="0"/>
              <a:t>Vierte Ebene</a:t>
            </a:r>
          </a:p>
          <a:p>
            <a:pPr lvl="4"/>
            <a:r>
              <a:rPr lang="de-CH" noProof="0" dirty="0" smtClean="0"/>
              <a:t>Fünfte Ebene</a:t>
            </a:r>
            <a:endParaRPr lang="de-CH" noProof="0" dirty="0"/>
          </a:p>
        </p:txBody>
      </p:sp>
      <p:sp>
        <p:nvSpPr>
          <p:cNvPr id="4" name="Inhaltsplatzhalter 3"/>
          <p:cNvSpPr>
            <a:spLocks noGrp="1"/>
          </p:cNvSpPr>
          <p:nvPr>
            <p:ph sz="half" idx="2"/>
          </p:nvPr>
        </p:nvSpPr>
        <p:spPr>
          <a:xfrm>
            <a:off x="5049716" y="1174751"/>
            <a:ext cx="3729404" cy="4932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noProof="0" smtClean="0"/>
              <a:t>Textmasterformate durch Klicken bearbeiten</a:t>
            </a:r>
          </a:p>
          <a:p>
            <a:pPr lvl="1"/>
            <a:r>
              <a:rPr lang="de-CH" noProof="0" smtClean="0"/>
              <a:t>Zweite Ebene</a:t>
            </a:r>
          </a:p>
          <a:p>
            <a:pPr lvl="2"/>
            <a:r>
              <a:rPr lang="de-CH" noProof="0" smtClean="0"/>
              <a:t>Dritte Ebene</a:t>
            </a:r>
          </a:p>
          <a:p>
            <a:pPr lvl="3"/>
            <a:r>
              <a:rPr lang="de-CH" noProof="0" smtClean="0"/>
              <a:t>Vierte Ebene</a:t>
            </a:r>
          </a:p>
          <a:p>
            <a:pPr lvl="4"/>
            <a:r>
              <a:rPr lang="de-CH" noProof="0" smtClean="0"/>
              <a:t>Fünfte Ebene</a:t>
            </a:r>
            <a:endParaRPr lang="de-CH" noProof="0"/>
          </a:p>
        </p:txBody>
      </p:sp>
      <p:sp>
        <p:nvSpPr>
          <p:cNvPr id="5" name="Rectangle 14"/>
          <p:cNvSpPr>
            <a:spLocks noGrp="1" noChangeArrowheads="1"/>
          </p:cNvSpPr>
          <p:nvPr>
            <p:ph type="sldNum" sz="quarter" idx="10"/>
          </p:nvPr>
        </p:nvSpPr>
        <p:spPr>
          <a:ln/>
        </p:spPr>
        <p:txBody>
          <a:bodyPr/>
          <a:lstStyle>
            <a:lvl1pPr>
              <a:defRPr/>
            </a:lvl1pPr>
          </a:lstStyle>
          <a:p>
            <a:pPr>
              <a:defRPr/>
            </a:pPr>
            <a:fld id="{E1578F52-AB36-4E57-A2D5-6C1A02FEBE52}" type="slidenum">
              <a:rPr lang="de-CH">
                <a:solidFill>
                  <a:srgbClr val="000000"/>
                </a:solidFill>
              </a:rPr>
              <a:pPr>
                <a:defRPr/>
              </a:pPr>
              <a:t>‹Nr.›</a:t>
            </a:fld>
            <a:r>
              <a:rPr lang="de-CH" sz="800">
                <a:solidFill>
                  <a:srgbClr val="000000"/>
                </a:solidFill>
              </a:rPr>
              <a:t> </a:t>
            </a:r>
          </a:p>
        </p:txBody>
      </p:sp>
    </p:spTree>
    <p:extLst>
      <p:ext uri="{BB962C8B-B14F-4D97-AF65-F5344CB8AC3E}">
        <p14:creationId xmlns:p14="http://schemas.microsoft.com/office/powerpoint/2010/main" val="1467950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noProof="0" dirty="0" smtClean="0"/>
              <a:t>Titelmasterformat durch Klicken bearbeiten</a:t>
            </a:r>
            <a:endParaRPr lang="de-CH" noProof="0" dirty="0"/>
          </a:p>
        </p:txBody>
      </p:sp>
      <p:sp>
        <p:nvSpPr>
          <p:cNvPr id="3" name="Rectangle 14"/>
          <p:cNvSpPr>
            <a:spLocks noGrp="1" noChangeArrowheads="1"/>
          </p:cNvSpPr>
          <p:nvPr>
            <p:ph type="sldNum" sz="quarter" idx="10"/>
          </p:nvPr>
        </p:nvSpPr>
        <p:spPr>
          <a:ln/>
        </p:spPr>
        <p:txBody>
          <a:bodyPr/>
          <a:lstStyle>
            <a:lvl1pPr>
              <a:defRPr/>
            </a:lvl1pPr>
          </a:lstStyle>
          <a:p>
            <a:pPr>
              <a:defRPr/>
            </a:pPr>
            <a:fld id="{71BB4CB1-1E13-454B-AA01-54BC9D409229}" type="slidenum">
              <a:rPr lang="de-CH">
                <a:solidFill>
                  <a:srgbClr val="000000"/>
                </a:solidFill>
              </a:rPr>
              <a:pPr>
                <a:defRPr/>
              </a:pPr>
              <a:t>‹Nr.›</a:t>
            </a:fld>
            <a:r>
              <a:rPr lang="de-CH" sz="800">
                <a:solidFill>
                  <a:srgbClr val="000000"/>
                </a:solidFill>
              </a:rPr>
              <a:t> </a:t>
            </a:r>
          </a:p>
        </p:txBody>
      </p:sp>
    </p:spTree>
    <p:extLst>
      <p:ext uri="{BB962C8B-B14F-4D97-AF65-F5344CB8AC3E}">
        <p14:creationId xmlns:p14="http://schemas.microsoft.com/office/powerpoint/2010/main" val="240930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357A9B0D-646D-4D54-BB85-B142AC407C88}" type="slidenum">
              <a:rPr lang="de-CH">
                <a:solidFill>
                  <a:srgbClr val="000000"/>
                </a:solidFill>
              </a:rPr>
              <a:pPr>
                <a:defRPr/>
              </a:pPr>
              <a:t>‹Nr.›</a:t>
            </a:fld>
            <a:r>
              <a:rPr lang="de-CH" sz="800">
                <a:solidFill>
                  <a:srgbClr val="000000"/>
                </a:solidFill>
              </a:rPr>
              <a:t> </a:t>
            </a:r>
          </a:p>
        </p:txBody>
      </p:sp>
    </p:spTree>
    <p:extLst>
      <p:ext uri="{BB962C8B-B14F-4D97-AF65-F5344CB8AC3E}">
        <p14:creationId xmlns:p14="http://schemas.microsoft.com/office/powerpoint/2010/main" val="149596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153575921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4800600"/>
            <a:ext cx="5486400" cy="566738"/>
          </a:xfrm>
        </p:spPr>
        <p:txBody>
          <a:bodyPr anchor="b"/>
          <a:lstStyle>
            <a:lvl1pPr algn="l">
              <a:defRPr sz="2000" b="1"/>
            </a:lvl1pPr>
          </a:lstStyle>
          <a:p>
            <a:r>
              <a:rPr lang="de-CH" noProof="0" dirty="0" smtClean="0"/>
              <a:t>Titelmasterformat durch Klicken bearbeiten</a:t>
            </a:r>
            <a:endParaRPr lang="de-CH" noProof="0" dirty="0"/>
          </a:p>
        </p:txBody>
      </p:sp>
      <p:sp>
        <p:nvSpPr>
          <p:cNvPr id="3" name="Bildplatzhalt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noProof="0" smtClean="0"/>
              <a:t>Textmasterformate durch Klicken bearbeiten</a:t>
            </a:r>
          </a:p>
        </p:txBody>
      </p:sp>
      <p:sp>
        <p:nvSpPr>
          <p:cNvPr id="5" name="Rectangle 14"/>
          <p:cNvSpPr>
            <a:spLocks noGrp="1" noChangeArrowheads="1"/>
          </p:cNvSpPr>
          <p:nvPr>
            <p:ph type="sldNum" sz="quarter" idx="10"/>
          </p:nvPr>
        </p:nvSpPr>
        <p:spPr>
          <a:ln/>
        </p:spPr>
        <p:txBody>
          <a:bodyPr/>
          <a:lstStyle>
            <a:lvl1pPr>
              <a:defRPr/>
            </a:lvl1pPr>
          </a:lstStyle>
          <a:p>
            <a:pPr>
              <a:defRPr/>
            </a:pPr>
            <a:fld id="{9DFB957F-36D9-4DE1-9342-4C3AD2479185}" type="slidenum">
              <a:rPr lang="de-CH">
                <a:solidFill>
                  <a:srgbClr val="000000"/>
                </a:solidFill>
              </a:rPr>
              <a:pPr>
                <a:defRPr/>
              </a:pPr>
              <a:t>‹Nr.›</a:t>
            </a:fld>
            <a:r>
              <a:rPr lang="de-CH" sz="800">
                <a:solidFill>
                  <a:srgbClr val="000000"/>
                </a:solidFill>
              </a:rPr>
              <a:t> </a:t>
            </a:r>
          </a:p>
        </p:txBody>
      </p:sp>
    </p:spTree>
    <p:extLst>
      <p:ext uri="{BB962C8B-B14F-4D97-AF65-F5344CB8AC3E}">
        <p14:creationId xmlns:p14="http://schemas.microsoft.com/office/powerpoint/2010/main" val="3221868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noProof="0" dirty="0" smtClean="0"/>
              <a:t>Titelmasterformat durch Klicken bearbeiten</a:t>
            </a:r>
            <a:endParaRPr lang="de-CH" noProof="0" dirty="0"/>
          </a:p>
        </p:txBody>
      </p:sp>
      <p:sp>
        <p:nvSpPr>
          <p:cNvPr id="3" name="Vertikaler Textplatzhalter 2"/>
          <p:cNvSpPr>
            <a:spLocks noGrp="1"/>
          </p:cNvSpPr>
          <p:nvPr>
            <p:ph type="body" orient="vert" idx="1"/>
          </p:nvPr>
        </p:nvSpPr>
        <p:spPr/>
        <p:txBody>
          <a:bodyPr vert="eaVert"/>
          <a:lstStyle/>
          <a:p>
            <a:pPr lvl="0"/>
            <a:r>
              <a:rPr lang="de-CH" noProof="0" smtClean="0"/>
              <a:t>Textmasterformate durch Klicken bearbeiten</a:t>
            </a:r>
          </a:p>
          <a:p>
            <a:pPr lvl="1"/>
            <a:r>
              <a:rPr lang="de-CH" noProof="0" smtClean="0"/>
              <a:t>Zweite Ebene</a:t>
            </a:r>
          </a:p>
          <a:p>
            <a:pPr lvl="2"/>
            <a:r>
              <a:rPr lang="de-CH" noProof="0" smtClean="0"/>
              <a:t>Dritte Ebene</a:t>
            </a:r>
          </a:p>
          <a:p>
            <a:pPr lvl="3"/>
            <a:r>
              <a:rPr lang="de-CH" noProof="0" smtClean="0"/>
              <a:t>Vierte Ebene</a:t>
            </a:r>
          </a:p>
          <a:p>
            <a:pPr lvl="4"/>
            <a:r>
              <a:rPr lang="de-CH" noProof="0" smtClean="0"/>
              <a:t>Fünfte Ebene</a:t>
            </a:r>
            <a:endParaRPr lang="de-CH" noProof="0"/>
          </a:p>
        </p:txBody>
      </p:sp>
      <p:sp>
        <p:nvSpPr>
          <p:cNvPr id="4" name="Rectangle 14"/>
          <p:cNvSpPr>
            <a:spLocks noGrp="1" noChangeArrowheads="1"/>
          </p:cNvSpPr>
          <p:nvPr>
            <p:ph type="sldNum" sz="quarter" idx="10"/>
          </p:nvPr>
        </p:nvSpPr>
        <p:spPr>
          <a:ln/>
        </p:spPr>
        <p:txBody>
          <a:bodyPr/>
          <a:lstStyle>
            <a:lvl1pPr>
              <a:defRPr/>
            </a:lvl1pPr>
          </a:lstStyle>
          <a:p>
            <a:pPr>
              <a:defRPr/>
            </a:pPr>
            <a:fld id="{8CF64BD3-4542-4036-AD8E-443EB3EB00DB}" type="slidenum">
              <a:rPr lang="de-CH">
                <a:solidFill>
                  <a:srgbClr val="000000"/>
                </a:solidFill>
              </a:rPr>
              <a:pPr>
                <a:defRPr/>
              </a:pPr>
              <a:t>‹Nr.›</a:t>
            </a:fld>
            <a:r>
              <a:rPr lang="de-CH" sz="800">
                <a:solidFill>
                  <a:srgbClr val="000000"/>
                </a:solidFill>
              </a:rPr>
              <a:t> </a:t>
            </a:r>
          </a:p>
        </p:txBody>
      </p:sp>
    </p:spTree>
    <p:extLst>
      <p:ext uri="{BB962C8B-B14F-4D97-AF65-F5344CB8AC3E}">
        <p14:creationId xmlns:p14="http://schemas.microsoft.com/office/powerpoint/2010/main" val="1008995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79981" y="242889"/>
            <a:ext cx="1899138" cy="5864225"/>
          </a:xfrm>
        </p:spPr>
        <p:txBody>
          <a:bodyPr vert="eaVert"/>
          <a:lstStyle/>
          <a:p>
            <a:r>
              <a:rPr lang="de-CH" noProof="0" dirty="0" smtClean="0"/>
              <a:t>Titelmasterformat durch Klicken bearbeiten</a:t>
            </a:r>
            <a:endParaRPr lang="de-CH" noProof="0" dirty="0"/>
          </a:p>
        </p:txBody>
      </p:sp>
      <p:sp>
        <p:nvSpPr>
          <p:cNvPr id="3" name="Vertikaler Textplatzhalter 2"/>
          <p:cNvSpPr>
            <a:spLocks noGrp="1"/>
          </p:cNvSpPr>
          <p:nvPr>
            <p:ph type="body" orient="vert" idx="1"/>
          </p:nvPr>
        </p:nvSpPr>
        <p:spPr>
          <a:xfrm>
            <a:off x="1181100" y="242889"/>
            <a:ext cx="5558204" cy="5864225"/>
          </a:xfrm>
        </p:spPr>
        <p:txBody>
          <a:bodyPr vert="eaVert"/>
          <a:lstStyle/>
          <a:p>
            <a:pPr lvl="0"/>
            <a:r>
              <a:rPr lang="de-CH" noProof="0" dirty="0" smtClean="0"/>
              <a:t>Textmasterformate durch Klicken bearbeiten</a:t>
            </a:r>
          </a:p>
          <a:p>
            <a:pPr lvl="1"/>
            <a:r>
              <a:rPr lang="de-CH" noProof="0" dirty="0" smtClean="0"/>
              <a:t>Zweite Ebene</a:t>
            </a:r>
          </a:p>
          <a:p>
            <a:pPr lvl="2"/>
            <a:r>
              <a:rPr lang="de-CH" noProof="0" dirty="0" smtClean="0"/>
              <a:t>Dritte Ebene</a:t>
            </a:r>
          </a:p>
          <a:p>
            <a:pPr lvl="3"/>
            <a:r>
              <a:rPr lang="de-CH" noProof="0" dirty="0" smtClean="0"/>
              <a:t>Vierte Ebene</a:t>
            </a:r>
          </a:p>
          <a:p>
            <a:pPr lvl="4"/>
            <a:r>
              <a:rPr lang="de-CH" noProof="0" dirty="0" smtClean="0"/>
              <a:t>Fünfte Ebene</a:t>
            </a:r>
            <a:endParaRPr lang="de-CH" noProof="0" dirty="0"/>
          </a:p>
        </p:txBody>
      </p:sp>
      <p:sp>
        <p:nvSpPr>
          <p:cNvPr id="4" name="Rectangle 14"/>
          <p:cNvSpPr>
            <a:spLocks noGrp="1" noChangeArrowheads="1"/>
          </p:cNvSpPr>
          <p:nvPr>
            <p:ph type="sldNum" sz="quarter" idx="10"/>
          </p:nvPr>
        </p:nvSpPr>
        <p:spPr>
          <a:ln/>
        </p:spPr>
        <p:txBody>
          <a:bodyPr/>
          <a:lstStyle>
            <a:lvl1pPr>
              <a:defRPr/>
            </a:lvl1pPr>
          </a:lstStyle>
          <a:p>
            <a:pPr>
              <a:defRPr/>
            </a:pPr>
            <a:fld id="{6F7B3376-72E5-4B16-82F9-19BF9AF74980}" type="slidenum">
              <a:rPr lang="de-CH">
                <a:solidFill>
                  <a:srgbClr val="000000"/>
                </a:solidFill>
              </a:rPr>
              <a:pPr>
                <a:defRPr/>
              </a:pPr>
              <a:t>‹Nr.›</a:t>
            </a:fld>
            <a:r>
              <a:rPr lang="de-CH" sz="800">
                <a:solidFill>
                  <a:srgbClr val="000000"/>
                </a:solidFill>
              </a:rPr>
              <a:t> </a:t>
            </a:r>
          </a:p>
        </p:txBody>
      </p:sp>
    </p:spTree>
    <p:extLst>
      <p:ext uri="{BB962C8B-B14F-4D97-AF65-F5344CB8AC3E}">
        <p14:creationId xmlns:p14="http://schemas.microsoft.com/office/powerpoint/2010/main" val="700447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242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5" name="Fußzeilenplatzhalter 4"/>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6" name="Foliennummernplatzhalter 5"/>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30409138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2" y="365128"/>
            <a:ext cx="7886700" cy="1325563"/>
          </a:xfrm>
          <a:prstGeom prst="rect">
            <a:avLst/>
          </a:prstGeom>
        </p:spPr>
        <p:txBody>
          <a:bodyPr/>
          <a:lstStyle/>
          <a:p>
            <a:r>
              <a:rPr lang="de-DE" smtClean="0"/>
              <a:t>Titelmasterformat durch Klicken bearbeiten</a:t>
            </a:r>
            <a:endParaRPr lang="de-CH"/>
          </a:p>
        </p:txBody>
      </p:sp>
      <p:sp>
        <p:nvSpPr>
          <p:cNvPr id="3" name="Inhaltsplatzhalter 2"/>
          <p:cNvSpPr>
            <a:spLocks noGrp="1"/>
          </p:cNvSpPr>
          <p:nvPr>
            <p:ph idx="1"/>
          </p:nvPr>
        </p:nvSpPr>
        <p:spPr>
          <a:xfrm>
            <a:off x="628652" y="1825625"/>
            <a:ext cx="78867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5" name="Fußzeilenplatzhalter 4"/>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6" name="Foliennummernplatzhalter 5"/>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895811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4254" y="1709741"/>
            <a:ext cx="7886700" cy="2852737"/>
          </a:xfrm>
          <a:prstGeom prst="rect">
            <a:avLst/>
          </a:prstGeom>
        </p:spPr>
        <p:txBody>
          <a:bodyPr anchor="b"/>
          <a:lstStyle>
            <a:lvl1pPr>
              <a:defRPr sz="6000"/>
            </a:lvl1pPr>
          </a:lstStyle>
          <a:p>
            <a:r>
              <a:rPr lang="de-DE" smtClean="0"/>
              <a:t>Titelmasterformat durch Klicken bearbeiten</a:t>
            </a:r>
            <a:endParaRPr lang="de-CH"/>
          </a:p>
        </p:txBody>
      </p:sp>
      <p:sp>
        <p:nvSpPr>
          <p:cNvPr id="3" name="Textplatzhalter 2"/>
          <p:cNvSpPr>
            <a:spLocks noGrp="1"/>
          </p:cNvSpPr>
          <p:nvPr>
            <p:ph type="body" idx="1"/>
          </p:nvPr>
        </p:nvSpPr>
        <p:spPr>
          <a:xfrm>
            <a:off x="624254" y="4589466"/>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5" name="Fußzeilenplatzhalter 4"/>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6" name="Foliennummernplatzhalter 5"/>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2607332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2" y="365128"/>
            <a:ext cx="7886700" cy="1325563"/>
          </a:xfrm>
          <a:prstGeom prst="rect">
            <a:avLst/>
          </a:prstGeo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28651" y="1825625"/>
            <a:ext cx="3873011"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2340" y="1825625"/>
            <a:ext cx="3873012"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6" name="Fußzeilenplatzhalter 5"/>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7" name="Foliennummernplatzhalter 6"/>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1379282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117" y="365128"/>
            <a:ext cx="7886700" cy="1325563"/>
          </a:xfrm>
          <a:prstGeom prst="rect">
            <a:avLst/>
          </a:prstGeom>
        </p:spPr>
        <p:txBody>
          <a:bodyPr/>
          <a:lstStyle/>
          <a:p>
            <a:r>
              <a:rPr lang="de-DE" smtClean="0"/>
              <a:t>Titelmasterformat durch Klicken bearbeiten</a:t>
            </a:r>
            <a:endParaRPr lang="de-CH"/>
          </a:p>
        </p:txBody>
      </p:sp>
      <p:sp>
        <p:nvSpPr>
          <p:cNvPr id="3" name="Textplatzhalter 2"/>
          <p:cNvSpPr>
            <a:spLocks noGrp="1"/>
          </p:cNvSpPr>
          <p:nvPr>
            <p:ph type="body" idx="1"/>
          </p:nvPr>
        </p:nvSpPr>
        <p:spPr>
          <a:xfrm>
            <a:off x="630117" y="1681163"/>
            <a:ext cx="386861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30117" y="2505075"/>
            <a:ext cx="3868615" cy="36845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29152" y="1681163"/>
            <a:ext cx="388766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29152" y="2505075"/>
            <a:ext cx="3887665" cy="36845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8" name="Fußzeilenplatzhalter 7"/>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9" name="Foliennummernplatzhalter 8"/>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1124215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28652" y="365128"/>
            <a:ext cx="7886700" cy="1325563"/>
          </a:xfrm>
          <a:prstGeom prst="rect">
            <a:avLst/>
          </a:prstGeom>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4" name="Fußzeilenplatzhalter 3"/>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5" name="Foliennummernplatzhalter 4"/>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371220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4213" y="692150"/>
            <a:ext cx="7775575" cy="936625"/>
          </a:xfrm>
          <a:prstGeom prst="rect">
            <a:avLst/>
          </a:prstGeom>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37572413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3" name="Fußzeilenplatzhalter 2"/>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4" name="Foliennummernplatzhalter 3"/>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468485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115" y="457200"/>
            <a:ext cx="2948354" cy="1600200"/>
          </a:xfrm>
          <a:prstGeom prst="rect">
            <a:avLst/>
          </a:prstGeom>
        </p:spPr>
        <p:txBody>
          <a:bodyPr anchor="b"/>
          <a:lstStyle>
            <a:lvl1pPr>
              <a:defRPr sz="3200"/>
            </a:lvl1pPr>
          </a:lstStyle>
          <a:p>
            <a:r>
              <a:rPr lang="de-DE" smtClean="0"/>
              <a:t>Titelmasterformat durch Klicken bearbeiten</a:t>
            </a:r>
            <a:endParaRPr lang="de-CH"/>
          </a:p>
        </p:txBody>
      </p:sp>
      <p:sp>
        <p:nvSpPr>
          <p:cNvPr id="3" name="Inhaltsplatzhalter 2"/>
          <p:cNvSpPr>
            <a:spLocks noGrp="1"/>
          </p:cNvSpPr>
          <p:nvPr>
            <p:ph idx="1"/>
          </p:nvPr>
        </p:nvSpPr>
        <p:spPr>
          <a:xfrm>
            <a:off x="3887667" y="987428"/>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30115" y="2057400"/>
            <a:ext cx="2948354"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6" name="Fußzeilenplatzhalter 5"/>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7" name="Foliennummernplatzhalter 6"/>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1789465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115" y="457200"/>
            <a:ext cx="2948354" cy="1600200"/>
          </a:xfrm>
          <a:prstGeom prst="rect">
            <a:avLst/>
          </a:prstGeom>
        </p:spPr>
        <p:txBody>
          <a:bodyPr anchor="b"/>
          <a:lstStyle>
            <a:lvl1pPr>
              <a:defRPr sz="3200"/>
            </a:lvl1pPr>
          </a:lstStyle>
          <a:p>
            <a:r>
              <a:rPr lang="de-DE" smtClean="0"/>
              <a:t>Titelmasterformat durch Klicken bearbeiten</a:t>
            </a:r>
            <a:endParaRPr lang="de-CH"/>
          </a:p>
        </p:txBody>
      </p:sp>
      <p:sp>
        <p:nvSpPr>
          <p:cNvPr id="3" name="Bildplatzhalter 2"/>
          <p:cNvSpPr>
            <a:spLocks noGrp="1"/>
          </p:cNvSpPr>
          <p:nvPr>
            <p:ph type="pic" idx="1"/>
          </p:nvPr>
        </p:nvSpPr>
        <p:spPr>
          <a:xfrm>
            <a:off x="3887667" y="987428"/>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630115" y="2057400"/>
            <a:ext cx="2948354"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6" name="Fußzeilenplatzhalter 5"/>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7" name="Foliennummernplatzhalter 6"/>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1876678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28652" y="365128"/>
            <a:ext cx="7886700" cy="1325563"/>
          </a:xfrm>
          <a:prstGeom prst="rect">
            <a:avLst/>
          </a:prstGeom>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28652" y="1825625"/>
            <a:ext cx="7886700" cy="4351338"/>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5" name="Fußzeilenplatzhalter 4"/>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6" name="Foliennummernplatzhalter 5"/>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1141955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4409" y="365125"/>
            <a:ext cx="1970943" cy="5811838"/>
          </a:xfrm>
          <a:prstGeom prst="rect">
            <a:avLst/>
          </a:prstGeo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28651" y="365125"/>
            <a:ext cx="5775080" cy="5811838"/>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628650" y="6356353"/>
            <a:ext cx="2057400" cy="365125"/>
          </a:xfrm>
          <a:prstGeom prst="rect">
            <a:avLst/>
          </a:prstGeom>
        </p:spPr>
        <p:txBody>
          <a:bodyPr/>
          <a:lstStyle/>
          <a:p>
            <a:endParaRPr lang="de-CH" sz="2100">
              <a:solidFill>
                <a:prstClr val="black"/>
              </a:solidFill>
            </a:endParaRPr>
          </a:p>
        </p:txBody>
      </p:sp>
      <p:sp>
        <p:nvSpPr>
          <p:cNvPr id="5" name="Fußzeilenplatzhalter 4"/>
          <p:cNvSpPr>
            <a:spLocks noGrp="1"/>
          </p:cNvSpPr>
          <p:nvPr>
            <p:ph type="ftr" sz="quarter" idx="11"/>
          </p:nvPr>
        </p:nvSpPr>
        <p:spPr>
          <a:xfrm>
            <a:off x="3028952" y="6356353"/>
            <a:ext cx="3086100" cy="365125"/>
          </a:xfrm>
          <a:prstGeom prst="rect">
            <a:avLst/>
          </a:prstGeom>
        </p:spPr>
        <p:txBody>
          <a:bodyPr/>
          <a:lstStyle/>
          <a:p>
            <a:endParaRPr lang="de-CH" sz="2100">
              <a:solidFill>
                <a:prstClr val="black"/>
              </a:solidFill>
            </a:endParaRPr>
          </a:p>
        </p:txBody>
      </p:sp>
      <p:sp>
        <p:nvSpPr>
          <p:cNvPr id="6" name="Foliennummernplatzhalter 5"/>
          <p:cNvSpPr>
            <a:spLocks noGrp="1"/>
          </p:cNvSpPr>
          <p:nvPr>
            <p:ph type="sldNum" sz="quarter" idx="12"/>
          </p:nvPr>
        </p:nvSpPr>
        <p:spPr>
          <a:xfrm>
            <a:off x="6457950" y="6356353"/>
            <a:ext cx="2057400" cy="365125"/>
          </a:xfrm>
          <a:prstGeom prst="rect">
            <a:avLst/>
          </a:prstGeom>
        </p:spPr>
        <p:txBody>
          <a:bodyPr/>
          <a:lstStyle/>
          <a:p>
            <a:fld id="{B5D1B132-61EC-463E-B71B-F9EA5946906F}" type="slidenum">
              <a:rPr lang="de-CH" sz="2100" smtClean="0">
                <a:solidFill>
                  <a:prstClr val="black"/>
                </a:solidFill>
              </a:rPr>
              <a:pPr/>
              <a:t>‹Nr.›</a:t>
            </a:fld>
            <a:endParaRPr lang="de-CH" sz="2100">
              <a:solidFill>
                <a:prstClr val="black"/>
              </a:solidFill>
            </a:endParaRPr>
          </a:p>
        </p:txBody>
      </p:sp>
    </p:spTree>
    <p:extLst>
      <p:ext uri="{BB962C8B-B14F-4D97-AF65-F5344CB8AC3E}">
        <p14:creationId xmlns:p14="http://schemas.microsoft.com/office/powerpoint/2010/main" val="1295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87022008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84213" y="692150"/>
            <a:ext cx="7775575" cy="936625"/>
          </a:xfrm>
          <a:prstGeom prst="rect">
            <a:avLst/>
          </a:prstGeom>
        </p:spPr>
        <p:txBody>
          <a:bodyPr/>
          <a:lstStyle/>
          <a:p>
            <a:r>
              <a:rPr lang="de-DE"/>
              <a:t>Titelmasterformat durch Klicken bearbeiten</a:t>
            </a:r>
            <a:endParaRPr lang="de-CH"/>
          </a:p>
        </p:txBody>
      </p:sp>
    </p:spTree>
    <p:extLst>
      <p:ext uri="{BB962C8B-B14F-4D97-AF65-F5344CB8AC3E}">
        <p14:creationId xmlns:p14="http://schemas.microsoft.com/office/powerpoint/2010/main" val="8757125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8849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4.jpeg"/><Relationship Id="rId4" Type="http://schemas.openxmlformats.org/officeDocument/2006/relationships/slideLayout" Target="../slideLayouts/slideLayout7.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6.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5.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6" Type="http://schemas.openxmlformats.org/officeDocument/2006/relationships/image" Target="../media/image9.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8.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6.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1.emf"/><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0.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6.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66725" y="1080000"/>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dirty="0"/>
              <a:t>Titelmasterformat durch Klicken bearbeiten</a:t>
            </a:r>
          </a:p>
        </p:txBody>
      </p:sp>
      <p:sp>
        <p:nvSpPr>
          <p:cNvPr id="4099" name="Rectangle 3"/>
          <p:cNvSpPr>
            <a:spLocks noGrp="1" noChangeArrowheads="1"/>
          </p:cNvSpPr>
          <p:nvPr>
            <p:ph type="body" idx="1"/>
          </p:nvPr>
        </p:nvSpPr>
        <p:spPr bwMode="auto">
          <a:xfrm>
            <a:off x="539750" y="1908000"/>
            <a:ext cx="7773988"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p:txBody>
      </p:sp>
      <p:sp>
        <p:nvSpPr>
          <p:cNvPr id="4105" name="Rectangle 9"/>
          <p:cNvSpPr>
            <a:spLocks noChangeArrowheads="1"/>
          </p:cNvSpPr>
          <p:nvPr userDrawn="1"/>
        </p:nvSpPr>
        <p:spPr bwMode="auto">
          <a:xfrm>
            <a:off x="0" y="0"/>
            <a:ext cx="304800" cy="6858000"/>
          </a:xfrm>
          <a:prstGeom prst="rect">
            <a:avLst/>
          </a:prstGeom>
          <a:solidFill>
            <a:srgbClr val="B4BE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altLang="de-DE" sz="2000">
              <a:solidFill>
                <a:srgbClr val="EF8400"/>
              </a:solidFill>
              <a:latin typeface="Lucida Grande" pitchFamily="-80" charset="0"/>
            </a:endParaRPr>
          </a:p>
        </p:txBody>
      </p:sp>
      <p:sp>
        <p:nvSpPr>
          <p:cNvPr id="4107" name="Text Box 11"/>
          <p:cNvSpPr txBox="1">
            <a:spLocks noChangeArrowheads="1"/>
          </p:cNvSpPr>
          <p:nvPr userDrawn="1"/>
        </p:nvSpPr>
        <p:spPr bwMode="auto">
          <a:xfrm>
            <a:off x="1166813" y="4968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a:p>
        </p:txBody>
      </p:sp>
      <p:sp>
        <p:nvSpPr>
          <p:cNvPr id="4110" name="Text Box 14"/>
          <p:cNvSpPr txBox="1">
            <a:spLocks noChangeArrowheads="1"/>
          </p:cNvSpPr>
          <p:nvPr userDrawn="1"/>
        </p:nvSpPr>
        <p:spPr bwMode="auto">
          <a:xfrm>
            <a:off x="1403350" y="69215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pic>
        <p:nvPicPr>
          <p:cNvPr id="8" name="Grafik 7" descr="S:\1005 regiosuisse 2012 - 2015\L5 Kommunikation\KOMM-HANDBUCH_GRUNDLAGEN\CD-CI\00 LOGOS\1 REGIOSUISSE LOGO\REGIOSUISSE LOGO MSOFFICE WEB\REGIOSUISSE GRUEN\POSITIV RGB GR\OHNE SUBLINES RGB GR\REGIOSUISSE LOGO RGB GR.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24328" y="357595"/>
            <a:ext cx="1270434" cy="207319"/>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77" r:id="rId1"/>
    <p:sldLayoutId id="2147483679" r:id="rId2"/>
    <p:sldLayoutId id="2147483718" r:id="rId3"/>
  </p:sldLayoutIdLst>
  <p:txStyles>
    <p:title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0230"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11188" y="3498850"/>
            <a:ext cx="7993062"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31" name="Picture 7" descr="SECO-4L-H-RVB"/>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55650" y="5445125"/>
            <a:ext cx="7726363" cy="784225"/>
          </a:xfrm>
          <a:prstGeom prst="rect">
            <a:avLst/>
          </a:prstGeom>
          <a:noFill/>
          <a:extLst>
            <a:ext uri="{909E8E84-426E-40DD-AFC4-6F175D3DCCD1}">
              <a14:hiddenFill xmlns:a14="http://schemas.microsoft.com/office/drawing/2010/main">
                <a:solidFill>
                  <a:srgbClr val="FFFFFF"/>
                </a:solidFill>
              </a14:hiddenFill>
            </a:ext>
          </a:extLst>
        </p:spPr>
      </p:pic>
      <p:sp>
        <p:nvSpPr>
          <p:cNvPr id="180232" name="Rectangle 8"/>
          <p:cNvSpPr>
            <a:spLocks noChangeArrowheads="1"/>
          </p:cNvSpPr>
          <p:nvPr userDrawn="1"/>
        </p:nvSpPr>
        <p:spPr bwMode="auto">
          <a:xfrm>
            <a:off x="0" y="0"/>
            <a:ext cx="304800" cy="6858000"/>
          </a:xfrm>
          <a:prstGeom prst="rect">
            <a:avLst/>
          </a:prstGeom>
          <a:solidFill>
            <a:srgbClr val="B4BE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altLang="de-DE" sz="2000">
              <a:solidFill>
                <a:srgbClr val="EF8400"/>
              </a:solidFill>
              <a:latin typeface="Lucida Grande" pitchFamily="-80" charset="0"/>
            </a:endParaRPr>
          </a:p>
        </p:txBody>
      </p:sp>
      <p:pic>
        <p:nvPicPr>
          <p:cNvPr id="180234" name="Picture 10" descr="REGIOSUISSE LOGO SUBL RGB G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27088" y="2205038"/>
            <a:ext cx="4465637" cy="12477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ransition>
    <p:fade/>
  </p:transition>
  <p:txStyles>
    <p:titleStyle>
      <a:lvl1pPr algn="l" rtl="0" fontAlgn="base">
        <a:spcBef>
          <a:spcPct val="0"/>
        </a:spcBef>
        <a:spcAft>
          <a:spcPct val="0"/>
        </a:spcAft>
        <a:defRPr sz="2400" b="1" i="1">
          <a:solidFill>
            <a:srgbClr val="73787B"/>
          </a:solidFill>
          <a:latin typeface="+mj-lt"/>
          <a:ea typeface="+mj-ea"/>
          <a:cs typeface="+mj-cs"/>
        </a:defRPr>
      </a:lvl1pPr>
      <a:lvl2pPr algn="l" rtl="0" fontAlgn="base">
        <a:spcBef>
          <a:spcPct val="0"/>
        </a:spcBef>
        <a:spcAft>
          <a:spcPct val="0"/>
        </a:spcAft>
        <a:defRPr sz="2400" b="1" i="1">
          <a:solidFill>
            <a:srgbClr val="73787B"/>
          </a:solidFill>
          <a:latin typeface="Arial" charset="0"/>
        </a:defRPr>
      </a:lvl2pPr>
      <a:lvl3pPr algn="l" rtl="0" fontAlgn="base">
        <a:spcBef>
          <a:spcPct val="0"/>
        </a:spcBef>
        <a:spcAft>
          <a:spcPct val="0"/>
        </a:spcAft>
        <a:defRPr sz="2400" b="1" i="1">
          <a:solidFill>
            <a:srgbClr val="73787B"/>
          </a:solidFill>
          <a:latin typeface="Arial" charset="0"/>
        </a:defRPr>
      </a:lvl3pPr>
      <a:lvl4pPr algn="l" rtl="0" fontAlgn="base">
        <a:spcBef>
          <a:spcPct val="0"/>
        </a:spcBef>
        <a:spcAft>
          <a:spcPct val="0"/>
        </a:spcAft>
        <a:defRPr sz="2400" b="1" i="1">
          <a:solidFill>
            <a:srgbClr val="73787B"/>
          </a:solidFill>
          <a:latin typeface="Arial" charset="0"/>
        </a:defRPr>
      </a:lvl4pPr>
      <a:lvl5pPr algn="l" rtl="0" fontAlgn="base">
        <a:spcBef>
          <a:spcPct val="0"/>
        </a:spcBef>
        <a:spcAft>
          <a:spcPct val="0"/>
        </a:spcAft>
        <a:defRPr sz="2400" b="1" i="1">
          <a:solidFill>
            <a:srgbClr val="73787B"/>
          </a:solidFill>
          <a:latin typeface="Arial" charset="0"/>
        </a:defRPr>
      </a:lvl5pPr>
      <a:lvl6pPr marL="457200" algn="l" rtl="0" fontAlgn="base">
        <a:spcBef>
          <a:spcPct val="0"/>
        </a:spcBef>
        <a:spcAft>
          <a:spcPct val="0"/>
        </a:spcAft>
        <a:defRPr sz="2400" b="1" i="1">
          <a:solidFill>
            <a:srgbClr val="73787B"/>
          </a:solidFill>
          <a:latin typeface="Arial" charset="0"/>
        </a:defRPr>
      </a:lvl6pPr>
      <a:lvl7pPr marL="914400" algn="l" rtl="0" fontAlgn="base">
        <a:spcBef>
          <a:spcPct val="0"/>
        </a:spcBef>
        <a:spcAft>
          <a:spcPct val="0"/>
        </a:spcAft>
        <a:defRPr sz="2400" b="1" i="1">
          <a:solidFill>
            <a:srgbClr val="73787B"/>
          </a:solidFill>
          <a:latin typeface="Arial" charset="0"/>
        </a:defRPr>
      </a:lvl7pPr>
      <a:lvl8pPr marL="1371600" algn="l" rtl="0" fontAlgn="base">
        <a:spcBef>
          <a:spcPct val="0"/>
        </a:spcBef>
        <a:spcAft>
          <a:spcPct val="0"/>
        </a:spcAft>
        <a:defRPr sz="2400" b="1" i="1">
          <a:solidFill>
            <a:srgbClr val="73787B"/>
          </a:solidFill>
          <a:latin typeface="Arial" charset="0"/>
        </a:defRPr>
      </a:lvl8pPr>
      <a:lvl9pPr marL="1828800" algn="l" rtl="0" fontAlgn="base">
        <a:spcBef>
          <a:spcPct val="0"/>
        </a:spcBef>
        <a:spcAft>
          <a:spcPct val="0"/>
        </a:spcAft>
        <a:defRPr sz="2400" b="1" i="1">
          <a:solidFill>
            <a:srgbClr val="73787B"/>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130550" y="1520825"/>
            <a:ext cx="5481638"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3315" name="Rectangle 3"/>
          <p:cNvSpPr>
            <a:spLocks noGrp="1" noChangeArrowheads="1"/>
          </p:cNvSpPr>
          <p:nvPr>
            <p:ph type="body" idx="1"/>
          </p:nvPr>
        </p:nvSpPr>
        <p:spPr bwMode="auto">
          <a:xfrm>
            <a:off x="3132138" y="2349500"/>
            <a:ext cx="5337175" cy="370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1546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solidFill>
                <a:srgbClr val="000000"/>
              </a:solidFill>
            </a:endParaRPr>
          </a:p>
        </p:txBody>
      </p:sp>
      <p:sp>
        <p:nvSpPr>
          <p:cNvPr id="1546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solidFill>
                <a:srgbClr val="000000"/>
              </a:solidFill>
            </a:endParaRPr>
          </a:p>
        </p:txBody>
      </p:sp>
      <p:sp>
        <p:nvSpPr>
          <p:cNvPr id="1546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7A05BFD4-20DE-45FF-8D72-1A1280BAD0D6}" type="slidenum">
              <a:rPr lang="de-DE">
                <a:solidFill>
                  <a:srgbClr val="000000"/>
                </a:solidFill>
              </a:rPr>
              <a:pPr>
                <a:defRPr/>
              </a:pPr>
              <a:t>‹Nr.›</a:t>
            </a:fld>
            <a:endParaRPr lang="de-DE">
              <a:solidFill>
                <a:srgbClr val="000000"/>
              </a:solidFill>
            </a:endParaRPr>
          </a:p>
        </p:txBody>
      </p:sp>
      <p:sp>
        <p:nvSpPr>
          <p:cNvPr id="154637" name="Rectangle 13"/>
          <p:cNvSpPr>
            <a:spLocks noChangeArrowheads="1"/>
          </p:cNvSpPr>
          <p:nvPr userDrawn="1"/>
        </p:nvSpPr>
        <p:spPr bwMode="auto">
          <a:xfrm>
            <a:off x="0" y="0"/>
            <a:ext cx="304800" cy="6858000"/>
          </a:xfrm>
          <a:prstGeom prst="rect">
            <a:avLst/>
          </a:prstGeom>
          <a:solidFill>
            <a:srgbClr val="FF7D00"/>
          </a:solidFill>
          <a:ln>
            <a:noFill/>
          </a:ln>
          <a:extLst/>
        </p:spPr>
        <p:txBody>
          <a:bodyPr wrap="none" anchor="ctr"/>
          <a:lstStyle/>
          <a:p>
            <a:pPr>
              <a:defRPr/>
            </a:pPr>
            <a:endParaRPr lang="de-CH">
              <a:solidFill>
                <a:srgbClr val="000000"/>
              </a:solidFill>
            </a:endParaRPr>
          </a:p>
        </p:txBody>
      </p:sp>
      <p:pic>
        <p:nvPicPr>
          <p:cNvPr id="13321" name="Picture 12" descr="SwissArena-PHOTOPRESS-Urs Flueeler"/>
          <p:cNvPicPr>
            <a:picLocks noChangeAspect="1" noChangeArrowheads="1"/>
          </p:cNvPicPr>
          <p:nvPr userDrawn="1"/>
        </p:nvPicPr>
        <p:blipFill>
          <a:blip r:embed="rId13"/>
          <a:srcRect/>
          <a:stretch>
            <a:fillRect/>
          </a:stretch>
        </p:blipFill>
        <p:spPr bwMode="auto">
          <a:xfrm>
            <a:off x="304800" y="0"/>
            <a:ext cx="2640013" cy="6858000"/>
          </a:xfrm>
          <a:prstGeom prst="rect">
            <a:avLst/>
          </a:prstGeom>
          <a:noFill/>
          <a:ln w="9525">
            <a:noFill/>
            <a:miter lim="800000"/>
            <a:headEnd/>
            <a:tailEnd/>
          </a:ln>
        </p:spPr>
      </p:pic>
      <p:pic>
        <p:nvPicPr>
          <p:cNvPr id="11" name="Picture 2" descr="FORM"/>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b="46268"/>
          <a:stretch/>
        </p:blipFill>
        <p:spPr bwMode="auto">
          <a:xfrm>
            <a:off x="3129587" y="296863"/>
            <a:ext cx="4570412" cy="39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32132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eaLnBrk="0" fontAlgn="base" hangingPunct="0">
        <a:spcBef>
          <a:spcPct val="6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60000"/>
        </a:spcBef>
        <a:spcAft>
          <a:spcPct val="0"/>
        </a:spcAft>
        <a:buChar char="–"/>
        <a:defRPr>
          <a:solidFill>
            <a:schemeClr val="tx1"/>
          </a:solidFill>
          <a:latin typeface="+mn-lt"/>
        </a:defRPr>
      </a:lvl2pPr>
      <a:lvl3pPr marL="1143000" indent="-228600" algn="l" rtl="0" eaLnBrk="0" fontAlgn="base" hangingPunct="0">
        <a:spcBef>
          <a:spcPct val="6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130550" y="1773238"/>
            <a:ext cx="4826000"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123" name="Rectangle 3"/>
          <p:cNvSpPr>
            <a:spLocks noGrp="1" noChangeArrowheads="1"/>
          </p:cNvSpPr>
          <p:nvPr>
            <p:ph type="body" idx="1"/>
          </p:nvPr>
        </p:nvSpPr>
        <p:spPr bwMode="auto">
          <a:xfrm>
            <a:off x="3130550" y="3716338"/>
            <a:ext cx="4897438"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0"/>
            <a:endParaRPr lang="de-DE"/>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300" b="1">
                <a:solidFill>
                  <a:srgbClr val="73787B"/>
                </a:solidFill>
              </a:defRPr>
            </a:lvl1pPr>
          </a:lstStyle>
          <a:p>
            <a:endParaRPr lang="de-DE"/>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77C0E8-7166-4346-AF90-621AD8DDA892}" type="slidenum">
              <a:rPr lang="de-DE"/>
              <a:pPr/>
              <a:t>‹Nr.›</a:t>
            </a:fld>
            <a:endParaRPr lang="de-DE"/>
          </a:p>
        </p:txBody>
      </p:sp>
      <p:sp>
        <p:nvSpPr>
          <p:cNvPr id="5131" name="Rectangle 11"/>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p>
        </p:txBody>
      </p:sp>
      <p:pic>
        <p:nvPicPr>
          <p:cNvPr id="5132" name="Picture 12" descr="SwissArena-PHOTOPRESS-Urs Flueele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304800" y="0"/>
            <a:ext cx="26400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3131840" y="304800"/>
            <a:ext cx="4570412" cy="73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descr="NEW-SECO-D"/>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3127064" y="5798632"/>
            <a:ext cx="2740295" cy="792000"/>
          </a:xfrm>
          <a:prstGeom prst="rect">
            <a:avLst/>
          </a:prstGeom>
          <a:noFill/>
        </p:spPr>
      </p:pic>
      <p:pic>
        <p:nvPicPr>
          <p:cNvPr id="14" name="Grafik 13" descr="C:\Users\kristin.PLANVALBRIG\AppData\Local\Microsoft\Windows\Temporary Internet Files\Content.Word\Logo_NRP_d_black_horizontal_print.jp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075618" y="5798632"/>
            <a:ext cx="1201653" cy="792000"/>
          </a:xfrm>
          <a:prstGeom prst="rect">
            <a:avLst/>
          </a:prstGeom>
          <a:noFill/>
          <a:ln>
            <a:noFill/>
          </a:ln>
        </p:spPr>
      </p:pic>
    </p:spTree>
    <p:extLst>
      <p:ext uri="{BB962C8B-B14F-4D97-AF65-F5344CB8AC3E}">
        <p14:creationId xmlns:p14="http://schemas.microsoft.com/office/powerpoint/2010/main" val="347807679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fontAlgn="base">
        <a:spcBef>
          <a:spcPct val="0"/>
        </a:spcBef>
        <a:spcAft>
          <a:spcPct val="0"/>
        </a:spcAft>
        <a:defRPr sz="3600" b="1">
          <a:solidFill>
            <a:srgbClr val="73787B"/>
          </a:solidFill>
          <a:latin typeface="+mj-lt"/>
          <a:ea typeface="+mj-ea"/>
          <a:cs typeface="+mj-cs"/>
        </a:defRPr>
      </a:lvl1pPr>
      <a:lvl2pPr algn="l" rtl="0" fontAlgn="base">
        <a:spcBef>
          <a:spcPct val="0"/>
        </a:spcBef>
        <a:spcAft>
          <a:spcPct val="0"/>
        </a:spcAft>
        <a:defRPr sz="3600" b="1">
          <a:solidFill>
            <a:srgbClr val="73787B"/>
          </a:solidFill>
          <a:latin typeface="Arial" charset="0"/>
        </a:defRPr>
      </a:lvl2pPr>
      <a:lvl3pPr algn="l" rtl="0" fontAlgn="base">
        <a:spcBef>
          <a:spcPct val="0"/>
        </a:spcBef>
        <a:spcAft>
          <a:spcPct val="0"/>
        </a:spcAft>
        <a:defRPr sz="3600" b="1">
          <a:solidFill>
            <a:srgbClr val="73787B"/>
          </a:solidFill>
          <a:latin typeface="Arial" charset="0"/>
        </a:defRPr>
      </a:lvl3pPr>
      <a:lvl4pPr algn="l" rtl="0" fontAlgn="base">
        <a:spcBef>
          <a:spcPct val="0"/>
        </a:spcBef>
        <a:spcAft>
          <a:spcPct val="0"/>
        </a:spcAft>
        <a:defRPr sz="3600" b="1">
          <a:solidFill>
            <a:srgbClr val="73787B"/>
          </a:solidFill>
          <a:latin typeface="Arial" charset="0"/>
        </a:defRPr>
      </a:lvl4pPr>
      <a:lvl5pPr algn="l" rtl="0" fontAlgn="base">
        <a:spcBef>
          <a:spcPct val="0"/>
        </a:spcBef>
        <a:spcAft>
          <a:spcPct val="0"/>
        </a:spcAft>
        <a:defRPr sz="3600" b="1">
          <a:solidFill>
            <a:srgbClr val="73787B"/>
          </a:solidFill>
          <a:latin typeface="Arial" charset="0"/>
        </a:defRPr>
      </a:lvl5pPr>
      <a:lvl6pPr marL="457200" algn="l" rtl="0" fontAlgn="base">
        <a:spcBef>
          <a:spcPct val="0"/>
        </a:spcBef>
        <a:spcAft>
          <a:spcPct val="0"/>
        </a:spcAft>
        <a:defRPr sz="3600" b="1">
          <a:solidFill>
            <a:srgbClr val="73787B"/>
          </a:solidFill>
          <a:latin typeface="Arial" charset="0"/>
        </a:defRPr>
      </a:lvl6pPr>
      <a:lvl7pPr marL="914400" algn="l" rtl="0" fontAlgn="base">
        <a:spcBef>
          <a:spcPct val="0"/>
        </a:spcBef>
        <a:spcAft>
          <a:spcPct val="0"/>
        </a:spcAft>
        <a:defRPr sz="3600" b="1">
          <a:solidFill>
            <a:srgbClr val="73787B"/>
          </a:solidFill>
          <a:latin typeface="Arial" charset="0"/>
        </a:defRPr>
      </a:lvl7pPr>
      <a:lvl8pPr marL="1371600" algn="l" rtl="0" fontAlgn="base">
        <a:spcBef>
          <a:spcPct val="0"/>
        </a:spcBef>
        <a:spcAft>
          <a:spcPct val="0"/>
        </a:spcAft>
        <a:defRPr sz="3600" b="1">
          <a:solidFill>
            <a:srgbClr val="73787B"/>
          </a:solidFill>
          <a:latin typeface="Arial" charset="0"/>
        </a:defRPr>
      </a:lvl8pPr>
      <a:lvl9pPr marL="1828800" algn="l" rtl="0" fontAlgn="base">
        <a:spcBef>
          <a:spcPct val="0"/>
        </a:spcBef>
        <a:spcAft>
          <a:spcPct val="0"/>
        </a:spcAft>
        <a:defRPr sz="3600" b="1">
          <a:solidFill>
            <a:srgbClr val="73787B"/>
          </a:solidFill>
          <a:latin typeface="Arial" charset="0"/>
        </a:defRPr>
      </a:lvl9pPr>
    </p:titleStyle>
    <p:bodyStyle>
      <a:lvl1pPr marL="342900" indent="-342900" algn="l" rtl="0" fontAlgn="base">
        <a:spcBef>
          <a:spcPct val="20000"/>
        </a:spcBef>
        <a:spcAft>
          <a:spcPct val="0"/>
        </a:spcAft>
        <a:defRPr sz="2000" b="1">
          <a:solidFill>
            <a:srgbClr val="73787B"/>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66725" y="1482725"/>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6147" name="Rectangle 3"/>
          <p:cNvSpPr>
            <a:spLocks noGrp="1" noChangeArrowheads="1"/>
          </p:cNvSpPr>
          <p:nvPr>
            <p:ph type="body" idx="1"/>
          </p:nvPr>
        </p:nvSpPr>
        <p:spPr bwMode="auto">
          <a:xfrm>
            <a:off x="539750" y="2205038"/>
            <a:ext cx="7773988"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920244E-180C-4D52-B066-A95069F33AC7}" type="slidenum">
              <a:rPr lang="de-DE"/>
              <a:pPr/>
              <a:t>‹Nr.›</a:t>
            </a:fld>
            <a:endParaRPr lang="de-DE"/>
          </a:p>
        </p:txBody>
      </p:sp>
      <p:sp>
        <p:nvSpPr>
          <p:cNvPr id="6153" name="Rectangle 9"/>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p>
        </p:txBody>
      </p:sp>
      <p:pic>
        <p:nvPicPr>
          <p:cNvPr id="9" name="Picture 2" descr="FORM"/>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b="46268"/>
          <a:stretch/>
        </p:blipFill>
        <p:spPr bwMode="auto">
          <a:xfrm>
            <a:off x="467544" y="188639"/>
            <a:ext cx="2376264" cy="20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63730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body" idx="1"/>
          </p:nvPr>
        </p:nvSpPr>
        <p:spPr bwMode="auto">
          <a:xfrm>
            <a:off x="1181100" y="1174751"/>
            <a:ext cx="7598020" cy="4918075"/>
          </a:xfrm>
          <a:prstGeom prst="rect">
            <a:avLst/>
          </a:prstGeom>
          <a:noFill/>
          <a:ln w="9525">
            <a:noFill/>
            <a:miter lim="800000"/>
            <a:headEnd/>
            <a:tailEnd/>
          </a:ln>
        </p:spPr>
        <p:txBody>
          <a:bodyPr vert="horz" wrap="square" lIns="91426" tIns="45714" rIns="91426" bIns="45714" numCol="1" anchor="t" anchorCtr="0" compatLnSpc="1">
            <a:prstTxWarp prst="textNoShape">
              <a:avLst/>
            </a:prstTxWarp>
          </a:bodyPr>
          <a:lstStyle/>
          <a:p>
            <a:pPr lvl="0"/>
            <a:r>
              <a:rPr lang="de-CH" noProof="0" dirty="0" smtClean="0"/>
              <a:t>Hier klicken, um Master-Textformat zu bearbeiten.</a:t>
            </a:r>
          </a:p>
          <a:p>
            <a:pPr lvl="1"/>
            <a:r>
              <a:rPr lang="de-CH" noProof="0" dirty="0" smtClean="0"/>
              <a:t>Zweite Ebene</a:t>
            </a:r>
          </a:p>
          <a:p>
            <a:pPr lvl="2"/>
            <a:r>
              <a:rPr lang="de-CH" noProof="0" dirty="0" smtClean="0"/>
              <a:t>Dritte Ebene</a:t>
            </a:r>
          </a:p>
          <a:p>
            <a:pPr lvl="3"/>
            <a:r>
              <a:rPr lang="de-CH" noProof="0" dirty="0" smtClean="0"/>
              <a:t>Vierte Ebene</a:t>
            </a:r>
          </a:p>
          <a:p>
            <a:pPr lvl="4"/>
            <a:r>
              <a:rPr lang="de-CH" noProof="0" dirty="0" smtClean="0"/>
              <a:t>Fünfte Ebene</a:t>
            </a:r>
          </a:p>
        </p:txBody>
      </p:sp>
      <p:sp>
        <p:nvSpPr>
          <p:cNvPr id="1037" name="Text Box 13"/>
          <p:cNvSpPr txBox="1">
            <a:spLocks noChangeArrowheads="1"/>
          </p:cNvSpPr>
          <p:nvPr userDrawn="1"/>
        </p:nvSpPr>
        <p:spPr bwMode="auto">
          <a:xfrm>
            <a:off x="1198685" y="6296025"/>
            <a:ext cx="4839265" cy="488008"/>
          </a:xfrm>
          <a:prstGeom prst="rect">
            <a:avLst/>
          </a:prstGeom>
          <a:noFill/>
          <a:ln w="9525">
            <a:noFill/>
            <a:miter lim="800000"/>
            <a:headEnd/>
            <a:tailEnd/>
          </a:ln>
          <a:effectLst/>
        </p:spPr>
        <p:txBody>
          <a:bodyPr wrap="square" lIns="85525" tIns="42762" rIns="85525" bIns="42762">
            <a:spAutoFit/>
          </a:bodyPr>
          <a:lstStyle/>
          <a:p>
            <a:pPr defTabSz="855663">
              <a:lnSpc>
                <a:spcPct val="80000"/>
              </a:lnSpc>
              <a:spcBef>
                <a:spcPct val="50000"/>
              </a:spcBef>
              <a:defRPr/>
            </a:pPr>
            <a:r>
              <a:rPr lang="de-CH" sz="900" b="1" dirty="0" smtClean="0">
                <a:solidFill>
                  <a:srgbClr val="000000"/>
                </a:solidFill>
              </a:rPr>
              <a:t>Innotour - Förderung von Innovation, Zusammenarbeit und Wissensaufbau im Tourismus</a:t>
            </a:r>
            <a:endParaRPr lang="de-CH" sz="900" b="1" dirty="0">
              <a:solidFill>
                <a:srgbClr val="000000"/>
              </a:solidFill>
            </a:endParaRPr>
          </a:p>
          <a:p>
            <a:pPr defTabSz="855663">
              <a:lnSpc>
                <a:spcPct val="80000"/>
              </a:lnSpc>
              <a:spcBef>
                <a:spcPct val="50000"/>
              </a:spcBef>
              <a:defRPr/>
            </a:pPr>
            <a:r>
              <a:rPr lang="de-CH" sz="900" dirty="0" smtClean="0">
                <a:solidFill>
                  <a:srgbClr val="000000"/>
                </a:solidFill>
              </a:rPr>
              <a:t>WBF/SECO/DSTO</a:t>
            </a:r>
            <a:endParaRPr lang="de-CH" sz="900" dirty="0">
              <a:solidFill>
                <a:srgbClr val="000000"/>
              </a:solidFill>
            </a:endParaRPr>
          </a:p>
        </p:txBody>
      </p:sp>
      <p:sp>
        <p:nvSpPr>
          <p:cNvPr id="1038" name="Rectangle 14"/>
          <p:cNvSpPr>
            <a:spLocks noGrp="1" noChangeArrowheads="1"/>
          </p:cNvSpPr>
          <p:nvPr>
            <p:ph type="sldNum" sz="quarter" idx="4"/>
          </p:nvPr>
        </p:nvSpPr>
        <p:spPr bwMode="auto">
          <a:xfrm>
            <a:off x="6632331" y="6454775"/>
            <a:ext cx="2231781" cy="317500"/>
          </a:xfrm>
          <a:prstGeom prst="rect">
            <a:avLst/>
          </a:prstGeom>
          <a:noFill/>
          <a:ln w="9525">
            <a:noFill/>
            <a:miter lim="800000"/>
            <a:headEnd/>
            <a:tailEnd/>
          </a:ln>
          <a:effectLst/>
        </p:spPr>
        <p:txBody>
          <a:bodyPr vert="horz" wrap="square" lIns="85525" tIns="42762" rIns="85525" bIns="42762" numCol="1" anchor="t" anchorCtr="0" compatLnSpc="1">
            <a:prstTxWarp prst="textNoShape">
              <a:avLst/>
            </a:prstTxWarp>
          </a:bodyPr>
          <a:lstStyle>
            <a:lvl1pPr algn="r">
              <a:defRPr sz="900"/>
            </a:lvl1pPr>
          </a:lstStyle>
          <a:p>
            <a:pPr>
              <a:defRPr/>
            </a:pPr>
            <a:fld id="{18A3B35A-B22E-4917-B4A3-73BB164B1604}" type="slidenum">
              <a:rPr lang="de-CH">
                <a:solidFill>
                  <a:srgbClr val="000000"/>
                </a:solidFill>
              </a:rPr>
              <a:pPr>
                <a:defRPr/>
              </a:pPr>
              <a:t>‹Nr.›</a:t>
            </a:fld>
            <a:r>
              <a:rPr lang="de-CH" sz="800" dirty="0">
                <a:solidFill>
                  <a:srgbClr val="000000"/>
                </a:solidFill>
              </a:rPr>
              <a:t> </a:t>
            </a:r>
          </a:p>
        </p:txBody>
      </p:sp>
      <p:sp>
        <p:nvSpPr>
          <p:cNvPr id="1039" name="Line 15"/>
          <p:cNvSpPr>
            <a:spLocks noChangeShapeType="1"/>
          </p:cNvSpPr>
          <p:nvPr userDrawn="1"/>
        </p:nvSpPr>
        <p:spPr bwMode="auto">
          <a:xfrm>
            <a:off x="1295400" y="6237288"/>
            <a:ext cx="7485185" cy="0"/>
          </a:xfrm>
          <a:prstGeom prst="line">
            <a:avLst/>
          </a:prstGeom>
          <a:noFill/>
          <a:ln w="9525">
            <a:solidFill>
              <a:schemeClr val="tx1"/>
            </a:solidFill>
            <a:round/>
            <a:headEnd/>
            <a:tailEnd/>
          </a:ln>
          <a:effectLst/>
        </p:spPr>
        <p:txBody>
          <a:bodyPr/>
          <a:lstStyle/>
          <a:p>
            <a:pPr>
              <a:defRPr/>
            </a:pPr>
            <a:endParaRPr lang="de-CH" sz="2100">
              <a:solidFill>
                <a:srgbClr val="000000"/>
              </a:solidFill>
            </a:endParaRPr>
          </a:p>
        </p:txBody>
      </p:sp>
      <p:pic>
        <p:nvPicPr>
          <p:cNvPr id="1030" name="LogoCOL" descr="Logo_col"/>
          <p:cNvPicPr>
            <a:picLocks noChangeAspect="1" noChangeArrowheads="1"/>
          </p:cNvPicPr>
          <p:nvPr userDrawn="1"/>
        </p:nvPicPr>
        <p:blipFill>
          <a:blip r:embed="rId12" cstate="print">
            <a:clrChange>
              <a:clrFrom>
                <a:srgbClr val="FFFFFF"/>
              </a:clrFrom>
              <a:clrTo>
                <a:srgbClr val="FFFFFF">
                  <a:alpha val="0"/>
                </a:srgbClr>
              </a:clrTo>
            </a:clrChange>
          </a:blip>
          <a:srcRect r="85231" b="40395"/>
          <a:stretch>
            <a:fillRect/>
          </a:stretch>
        </p:blipFill>
        <p:spPr bwMode="auto">
          <a:xfrm>
            <a:off x="361951" y="352425"/>
            <a:ext cx="253511" cy="361950"/>
          </a:xfrm>
          <a:prstGeom prst="rect">
            <a:avLst/>
          </a:prstGeom>
          <a:noFill/>
          <a:ln w="9525">
            <a:noFill/>
            <a:miter lim="800000"/>
            <a:headEnd/>
            <a:tailEnd/>
          </a:ln>
        </p:spPr>
      </p:pic>
      <p:sp>
        <p:nvSpPr>
          <p:cNvPr id="1031" name="Rectangle 19"/>
          <p:cNvSpPr>
            <a:spLocks noGrp="1" noChangeArrowheads="1"/>
          </p:cNvSpPr>
          <p:nvPr>
            <p:ph type="title"/>
          </p:nvPr>
        </p:nvSpPr>
        <p:spPr bwMode="auto">
          <a:xfrm>
            <a:off x="1191358" y="242888"/>
            <a:ext cx="7587762" cy="666750"/>
          </a:xfrm>
          <a:prstGeom prst="rect">
            <a:avLst/>
          </a:prstGeom>
          <a:noFill/>
          <a:ln w="9525">
            <a:noFill/>
            <a:miter lim="800000"/>
            <a:headEnd/>
            <a:tailEnd/>
          </a:ln>
        </p:spPr>
        <p:txBody>
          <a:bodyPr vert="horz" wrap="square" lIns="85525" tIns="42762" rIns="85525" bIns="42762" numCol="1" anchor="t" anchorCtr="0" compatLnSpc="1">
            <a:prstTxWarp prst="textNoShape">
              <a:avLst/>
            </a:prstTxWarp>
          </a:bodyPr>
          <a:lstStyle/>
          <a:p>
            <a:pPr lvl="0"/>
            <a:r>
              <a:rPr lang="de-CH" noProof="0" dirty="0" smtClean="0"/>
              <a:t>Titelmasterformat durch Klicken bearbeiten</a:t>
            </a:r>
          </a:p>
        </p:txBody>
      </p:sp>
      <p:pic>
        <p:nvPicPr>
          <p:cNvPr id="8" name="Grafik 7"/>
          <p:cNvPicPr>
            <a:picLocks noChangeAspect="1"/>
          </p:cNvPicPr>
          <p:nvPr userDrawn="1"/>
        </p:nvPicPr>
        <p:blipFill>
          <a:blip r:embed="rId13"/>
          <a:stretch>
            <a:fillRect/>
          </a:stretch>
        </p:blipFill>
        <p:spPr>
          <a:xfrm>
            <a:off x="7164360" y="6324086"/>
            <a:ext cx="1287256" cy="288000"/>
          </a:xfrm>
          <a:prstGeom prst="rect">
            <a:avLst/>
          </a:prstGeom>
        </p:spPr>
      </p:pic>
    </p:spTree>
    <p:extLst>
      <p:ext uri="{BB962C8B-B14F-4D97-AF65-F5344CB8AC3E}">
        <p14:creationId xmlns:p14="http://schemas.microsoft.com/office/powerpoint/2010/main" val="33654590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Lst>
  <p:hf sldNum="0"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180975" indent="-180975" algn="l" rtl="0" eaLnBrk="0" fontAlgn="base" hangingPunct="0">
        <a:spcBef>
          <a:spcPct val="20000"/>
        </a:spcBef>
        <a:spcAft>
          <a:spcPct val="0"/>
        </a:spcAft>
        <a:buChar char="•"/>
        <a:defRPr sz="2100">
          <a:solidFill>
            <a:schemeClr val="tx1"/>
          </a:solidFill>
          <a:latin typeface="+mn-lt"/>
          <a:ea typeface="+mn-ea"/>
          <a:cs typeface="+mn-cs"/>
        </a:defRPr>
      </a:lvl1pPr>
      <a:lvl2pPr marL="542925" indent="-182563" algn="l" rtl="0" eaLnBrk="0" fontAlgn="base" hangingPunct="0">
        <a:spcBef>
          <a:spcPct val="20000"/>
        </a:spcBef>
        <a:spcAft>
          <a:spcPct val="0"/>
        </a:spcAft>
        <a:buChar char="•"/>
        <a:defRPr sz="2100">
          <a:solidFill>
            <a:srgbClr val="5F5F5F"/>
          </a:solidFill>
          <a:latin typeface="+mn-lt"/>
        </a:defRPr>
      </a:lvl2pPr>
      <a:lvl3pPr marL="895350" indent="-173038" algn="l" rtl="0" eaLnBrk="0" fontAlgn="base" hangingPunct="0">
        <a:spcBef>
          <a:spcPct val="20000"/>
        </a:spcBef>
        <a:spcAft>
          <a:spcPct val="0"/>
        </a:spcAft>
        <a:buChar char="•"/>
        <a:defRPr sz="2100">
          <a:solidFill>
            <a:srgbClr val="5F5F5F"/>
          </a:solidFill>
          <a:latin typeface="+mn-lt"/>
        </a:defRPr>
      </a:lvl3pPr>
      <a:lvl4pPr marL="1257300" indent="-182563" algn="l" rtl="0" eaLnBrk="0" fontAlgn="base" hangingPunct="0">
        <a:spcBef>
          <a:spcPct val="20000"/>
        </a:spcBef>
        <a:spcAft>
          <a:spcPct val="0"/>
        </a:spcAft>
        <a:buChar char="•"/>
        <a:defRPr sz="2100">
          <a:solidFill>
            <a:srgbClr val="5F5F5F"/>
          </a:solidFill>
          <a:latin typeface="+mn-lt"/>
        </a:defRPr>
      </a:lvl4pPr>
      <a:lvl5pPr marL="1619250" indent="-180975" algn="l" rtl="0" eaLnBrk="0" fontAlgn="base" hangingPunct="0">
        <a:spcBef>
          <a:spcPct val="20000"/>
        </a:spcBef>
        <a:spcAft>
          <a:spcPct val="0"/>
        </a:spcAft>
        <a:buChar char="•"/>
        <a:defRPr sz="2100">
          <a:solidFill>
            <a:srgbClr val="5F5F5F"/>
          </a:solidFill>
          <a:latin typeface="+mn-lt"/>
        </a:defRPr>
      </a:lvl5pPr>
      <a:lvl6pPr marL="2076450" indent="-180975" algn="l" rtl="0" fontAlgn="base">
        <a:spcBef>
          <a:spcPct val="20000"/>
        </a:spcBef>
        <a:spcAft>
          <a:spcPct val="0"/>
        </a:spcAft>
        <a:buChar char="•"/>
        <a:defRPr sz="2100">
          <a:solidFill>
            <a:srgbClr val="5F5F5F"/>
          </a:solidFill>
          <a:latin typeface="+mn-lt"/>
        </a:defRPr>
      </a:lvl6pPr>
      <a:lvl7pPr marL="2533650" indent="-180975" algn="l" rtl="0" fontAlgn="base">
        <a:spcBef>
          <a:spcPct val="20000"/>
        </a:spcBef>
        <a:spcAft>
          <a:spcPct val="0"/>
        </a:spcAft>
        <a:buChar char="•"/>
        <a:defRPr sz="2100">
          <a:solidFill>
            <a:srgbClr val="5F5F5F"/>
          </a:solidFill>
          <a:latin typeface="+mn-lt"/>
        </a:defRPr>
      </a:lvl7pPr>
      <a:lvl8pPr marL="2990850" indent="-180975" algn="l" rtl="0" fontAlgn="base">
        <a:spcBef>
          <a:spcPct val="20000"/>
        </a:spcBef>
        <a:spcAft>
          <a:spcPct val="0"/>
        </a:spcAft>
        <a:buChar char="•"/>
        <a:defRPr sz="2100">
          <a:solidFill>
            <a:srgbClr val="5F5F5F"/>
          </a:solidFill>
          <a:latin typeface="+mn-lt"/>
        </a:defRPr>
      </a:lvl8pPr>
      <a:lvl9pPr marL="3448050" indent="-180975" algn="l" rtl="0" fontAlgn="base">
        <a:spcBef>
          <a:spcPct val="20000"/>
        </a:spcBef>
        <a:spcAft>
          <a:spcPct val="0"/>
        </a:spcAft>
        <a:buChar char="•"/>
        <a:defRPr sz="2100">
          <a:solidFill>
            <a:srgbClr val="5F5F5F"/>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95068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3.xml"/><Relationship Id="rId5" Type="http://schemas.openxmlformats.org/officeDocument/2006/relationships/image" Target="../media/image22.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5.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33.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3.xml"/><Relationship Id="rId5" Type="http://schemas.openxmlformats.org/officeDocument/2006/relationships/image" Target="../media/image52.jpe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hyperlink" Target="http://www.regiosuisse.ch/projekte" TargetMode="Externa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60.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image" Target="../media/image79.png"/><Relationship Id="rId5" Type="http://schemas.openxmlformats.org/officeDocument/2006/relationships/image" Target="../media/image80.png"/><Relationship Id="rId4" Type="http://schemas.openxmlformats.org/officeDocument/2006/relationships/package" Target="../embeddings/Microsoft_Word_Document1.docx"/></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png"/><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103.png"/><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3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3.xml"/><Relationship Id="rId5" Type="http://schemas.openxmlformats.org/officeDocument/2006/relationships/image" Target="../media/image124.jpeg"/><Relationship Id="rId4" Type="http://schemas.openxmlformats.org/officeDocument/2006/relationships/image" Target="../media/image123.jpeg"/></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3.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image" Target="../media/image126.png"/><Relationship Id="rId7" Type="http://schemas.openxmlformats.org/officeDocument/2006/relationships/image" Target="../media/image130.jpeg"/><Relationship Id="rId12" Type="http://schemas.openxmlformats.org/officeDocument/2006/relationships/image" Target="../media/image135.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emf"/><Relationship Id="rId9"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8" Type="http://schemas.openxmlformats.org/officeDocument/2006/relationships/hyperlink" Target="http://regiosuisse.ch/news/die-deindustrialisierung-eine-chance-die-industrie-zu-ueberdenken" TargetMode="External"/><Relationship Id="rId3" Type="http://schemas.openxmlformats.org/officeDocument/2006/relationships/hyperlink" Target="http://regiosuisse.ch/uebersicht-foerderprogramme-und-foerderpolitiken" TargetMode="External"/><Relationship Id="rId7" Type="http://schemas.openxmlformats.org/officeDocument/2006/relationships/hyperlink" Target="http://regiosuisse.ch/regiosuisse-themendossiers" TargetMode="External"/><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hyperlink" Target="http://regiosuisse.ch/uebersicht-aus-und-weiterbildungsangebote-im-bereich-regionalentwicklung" TargetMode="External"/><Relationship Id="rId5" Type="http://schemas.openxmlformats.org/officeDocument/2006/relationships/hyperlink" Target="http://regiosuisse.ch/unsere-angebote-und-services" TargetMode="External"/><Relationship Id="rId4" Type="http://schemas.openxmlformats.org/officeDocument/2006/relationships/hyperlink" Target="http://regiosuisse.ch/projects-nrp" TargetMode="External"/><Relationship Id="rId9" Type="http://schemas.openxmlformats.org/officeDocument/2006/relationships/hyperlink" Target="http://regiosuisse.ch/new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3.xml"/><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130550" y="1773238"/>
            <a:ext cx="5329238" cy="1582737"/>
          </a:xfrm>
        </p:spPr>
        <p:txBody>
          <a:bodyPr/>
          <a:lstStyle/>
          <a:p>
            <a:pPr eaLnBrk="1" hangingPunct="1"/>
            <a:r>
              <a:rPr lang="de-DE" sz="3400" dirty="0" smtClean="0"/>
              <a:t>Einführung zur NRP, Interreg und Schnittstellen</a:t>
            </a:r>
            <a:endParaRPr lang="de-DE" sz="3400" dirty="0"/>
          </a:p>
        </p:txBody>
      </p:sp>
      <p:sp>
        <p:nvSpPr>
          <p:cNvPr id="7" name="Rectangle 3"/>
          <p:cNvSpPr txBox="1">
            <a:spLocks noChangeArrowheads="1"/>
          </p:cNvSpPr>
          <p:nvPr/>
        </p:nvSpPr>
        <p:spPr bwMode="auto">
          <a:xfrm>
            <a:off x="3135925" y="4221088"/>
            <a:ext cx="601345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defRPr sz="2000" b="1">
                <a:solidFill>
                  <a:srgbClr val="73787B"/>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CH" sz="1600" b="0" i="0" u="none" strike="noStrike" kern="0" cap="none" spc="0" normalizeH="0" baseline="0" noProof="0" dirty="0">
                <a:ln>
                  <a:noFill/>
                </a:ln>
                <a:solidFill>
                  <a:schemeClr val="tx1"/>
                </a:solidFill>
                <a:effectLst/>
                <a:uLnTx/>
                <a:uFillTx/>
                <a:latin typeface="+mn-lt"/>
                <a:ea typeface="+mn-ea"/>
                <a:cs typeface="+mn-cs"/>
              </a:rPr>
              <a:t>8. November 2016	 </a:t>
            </a:r>
            <a:r>
              <a:rPr kumimoji="0" lang="de-CH" sz="1600" b="0" i="0" u="none" strike="noStrike" kern="0" cap="none" spc="0" normalizeH="0" baseline="0" noProof="0" dirty="0" smtClean="0">
                <a:ln>
                  <a:noFill/>
                </a:ln>
                <a:solidFill>
                  <a:schemeClr val="tx1"/>
                </a:solidFill>
                <a:effectLst/>
                <a:uLnTx/>
                <a:uFillTx/>
                <a:latin typeface="+mn-lt"/>
                <a:ea typeface="+mn-ea"/>
                <a:cs typeface="+mn-cs"/>
              </a:rPr>
              <a:t>10:30</a:t>
            </a:r>
            <a:r>
              <a:rPr kumimoji="0" lang="de-CH" sz="1600" b="0" i="0" u="none" strike="noStrike" kern="0" cap="none" spc="0" normalizeH="0" baseline="0" noProof="0" dirty="0">
                <a:ln>
                  <a:noFill/>
                </a:ln>
                <a:solidFill>
                  <a:schemeClr val="tx1"/>
                </a:solidFill>
                <a:effectLst/>
                <a:uLnTx/>
                <a:uFillTx/>
                <a:latin typeface="+mn-lt"/>
                <a:ea typeface="+mn-ea"/>
                <a:cs typeface="+mn-cs"/>
              </a:rPr>
              <a:t>−</a:t>
            </a:r>
            <a:r>
              <a:rPr kumimoji="0" lang="de-CH" sz="1600" b="0" i="0" u="none" strike="noStrike" kern="0" cap="none" spc="0" normalizeH="0" baseline="0" noProof="0" dirty="0" smtClean="0">
                <a:ln>
                  <a:noFill/>
                </a:ln>
                <a:solidFill>
                  <a:schemeClr val="tx1"/>
                </a:solidFill>
                <a:effectLst/>
                <a:uLnTx/>
                <a:uFillTx/>
                <a:latin typeface="+mn-lt"/>
                <a:ea typeface="+mn-ea"/>
                <a:cs typeface="+mn-cs"/>
              </a:rPr>
              <a:t>16:30 </a:t>
            </a:r>
            <a:r>
              <a:rPr kumimoji="0" lang="de-CH" sz="1600" b="0" i="0" u="none" strike="noStrike" kern="0" cap="none" spc="0" normalizeH="0" baseline="0" noProof="0" dirty="0">
                <a:ln>
                  <a:noFill/>
                </a:ln>
                <a:solidFill>
                  <a:schemeClr val="tx1"/>
                </a:solidFill>
                <a:effectLst/>
                <a:uLnTx/>
                <a:uFillTx/>
                <a:latin typeface="+mn-lt"/>
                <a:ea typeface="+mn-ea"/>
                <a:cs typeface="+mn-cs"/>
              </a:rPr>
              <a:t>Uhr    </a:t>
            </a:r>
            <a:r>
              <a:rPr kumimoji="0" lang="de-CH" sz="1600" b="0" i="0" u="none" strike="noStrike" kern="0" cap="none" spc="0" normalizeH="0" baseline="0" noProof="0" dirty="0" smtClean="0">
                <a:ln>
                  <a:noFill/>
                </a:ln>
                <a:solidFill>
                  <a:schemeClr val="tx1"/>
                </a:solidFill>
                <a:effectLst/>
                <a:uLnTx/>
                <a:uFillTx/>
                <a:latin typeface="+mn-lt"/>
                <a:ea typeface="+mn-ea"/>
                <a:cs typeface="+mn-cs"/>
              </a:rPr>
              <a:t>Hotel </a:t>
            </a:r>
            <a:r>
              <a:rPr kumimoji="0" lang="de-CH" sz="1600" b="0" i="0" u="none" strike="noStrike" kern="0" cap="none" spc="0" normalizeH="0" noProof="0" dirty="0" smtClean="0">
                <a:ln>
                  <a:noFill/>
                </a:ln>
                <a:solidFill>
                  <a:schemeClr val="tx1"/>
                </a:solidFill>
                <a:effectLst/>
                <a:uLnTx/>
                <a:uFillTx/>
                <a:latin typeface="+mn-lt"/>
                <a:ea typeface="+mn-ea"/>
                <a:cs typeface="+mn-cs"/>
              </a:rPr>
              <a:t>Kursaal</a:t>
            </a:r>
            <a:r>
              <a:rPr kumimoji="0" lang="de-CH" sz="1600" b="0" i="0" u="none" strike="noStrike" kern="0" cap="none" spc="0" normalizeH="0" baseline="0" noProof="0" dirty="0">
                <a:ln>
                  <a:noFill/>
                </a:ln>
                <a:solidFill>
                  <a:schemeClr val="tx1"/>
                </a:solidFill>
                <a:effectLst/>
                <a:uLnTx/>
                <a:uFillTx/>
                <a:latin typeface="+mn-lt"/>
                <a:ea typeface="+mn-ea"/>
                <a:cs typeface="+mn-cs"/>
              </a:rPr>
              <a:t>, Bern</a:t>
            </a:r>
            <a:endParaRPr kumimoji="0" lang="de-DE" sz="1600" b="1"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de-CH" sz="2000" b="1" i="0" u="none" strike="noStrike" kern="0" cap="none" spc="0" normalizeH="0" baseline="0" noProof="0" dirty="0">
              <a:ln>
                <a:noFill/>
              </a:ln>
              <a:solidFill>
                <a:srgbClr val="73787B"/>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CH" sz="2000" b="1" i="0" u="none" strike="noStrike" kern="0" cap="none" spc="0" normalizeH="0" baseline="0" noProof="0" dirty="0">
                <a:ln>
                  <a:noFill/>
                </a:ln>
                <a:solidFill>
                  <a:srgbClr val="73787B"/>
                </a:solidFill>
                <a:effectLst/>
                <a:uLnTx/>
                <a:uFillTx/>
                <a:latin typeface="+mn-lt"/>
                <a:ea typeface="+mn-ea"/>
                <a:cs typeface="+mn-cs"/>
              </a:rPr>
              <a:t>Sebastian Bellwald, Geschäftsleiter regiosuisse </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de-CH" sz="2000" b="0" i="0" u="none" strike="noStrike" kern="0" cap="none" spc="0" normalizeH="0" baseline="0" noProof="0" dirty="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2263557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a:xfrm>
            <a:off x="511602" y="980728"/>
            <a:ext cx="7773988" cy="576263"/>
          </a:xfrm>
        </p:spPr>
        <p:txBody>
          <a:bodyPr/>
          <a:lstStyle/>
          <a:p>
            <a:r>
              <a:rPr lang="de-DE" altLang="de-DE" dirty="0"/>
              <a:t>Finanzhilfen der NRP</a:t>
            </a:r>
          </a:p>
        </p:txBody>
      </p:sp>
      <p:sp>
        <p:nvSpPr>
          <p:cNvPr id="679939" name="Rectangle 3"/>
          <p:cNvSpPr>
            <a:spLocks noGrp="1" noChangeArrowheads="1"/>
          </p:cNvSpPr>
          <p:nvPr>
            <p:ph idx="1"/>
          </p:nvPr>
        </p:nvSpPr>
        <p:spPr>
          <a:xfrm>
            <a:off x="511602" y="1556792"/>
            <a:ext cx="7773988" cy="4652962"/>
          </a:xfrm>
        </p:spPr>
        <p:txBody>
          <a:bodyPr/>
          <a:lstStyle/>
          <a:p>
            <a:r>
              <a:rPr lang="de-CH" altLang="de-DE" b="1" dirty="0"/>
              <a:t>A-fonds-</a:t>
            </a:r>
            <a:r>
              <a:rPr lang="de-CH" altLang="de-DE" b="1" dirty="0" err="1"/>
              <a:t>perdu</a:t>
            </a:r>
            <a:r>
              <a:rPr lang="de-CH" altLang="de-DE" b="1" dirty="0"/>
              <a:t>-Beitrage </a:t>
            </a:r>
            <a:r>
              <a:rPr lang="de-CH" altLang="de-DE" dirty="0"/>
              <a:t>für Vorbereitung, Durchführung und Evaluation von Projekten, </a:t>
            </a:r>
            <a:r>
              <a:rPr lang="de-CH" altLang="de-DE" dirty="0" smtClean="0"/>
              <a:t>die die </a:t>
            </a:r>
            <a:r>
              <a:rPr lang="de-CH" altLang="de-DE" dirty="0"/>
              <a:t>Wettbewerbsfähigkeit und Wertschöpfung in den Regionen </a:t>
            </a:r>
            <a:r>
              <a:rPr lang="de-CH" altLang="de-DE" dirty="0" smtClean="0"/>
              <a:t>steigern.</a:t>
            </a:r>
            <a:endParaRPr lang="de-CH" altLang="de-DE" dirty="0"/>
          </a:p>
          <a:p>
            <a:pPr marL="361950" indent="0">
              <a:buNone/>
            </a:pPr>
            <a:r>
              <a:rPr lang="de-CH" altLang="de-DE" sz="1800" i="1" dirty="0"/>
              <a:t>Verfügbare </a:t>
            </a:r>
            <a:r>
              <a:rPr lang="de-CH" altLang="de-DE" sz="1800" i="1" dirty="0" err="1"/>
              <a:t>Afp</a:t>
            </a:r>
            <a:r>
              <a:rPr lang="de-CH" altLang="de-DE" sz="1800" i="1" dirty="0"/>
              <a:t>-Beiträge des Bundes 2016-2019: ca. </a:t>
            </a:r>
            <a:r>
              <a:rPr lang="de-CH" altLang="de-DE" sz="1800" i="1" dirty="0" smtClean="0"/>
              <a:t>CHF 105 </a:t>
            </a:r>
            <a:r>
              <a:rPr lang="de-CH" altLang="de-DE" sz="1800" i="1" dirty="0"/>
              <a:t>Mio. (Bund und Kantone zusammen rund </a:t>
            </a:r>
            <a:r>
              <a:rPr lang="de-CH" altLang="de-DE" sz="1800" i="1" dirty="0" smtClean="0"/>
              <a:t>CHF 50 </a:t>
            </a:r>
            <a:r>
              <a:rPr lang="de-CH" altLang="de-DE" sz="1800" i="1" dirty="0"/>
              <a:t>Mio. </a:t>
            </a:r>
            <a:r>
              <a:rPr lang="de-CH" altLang="de-DE" sz="1800" i="1" dirty="0" smtClean="0"/>
              <a:t>pro </a:t>
            </a:r>
            <a:r>
              <a:rPr lang="de-CH" altLang="de-DE" sz="1800" i="1" dirty="0"/>
              <a:t>Jahr)</a:t>
            </a:r>
          </a:p>
          <a:p>
            <a:r>
              <a:rPr lang="de-CH" altLang="de-DE" b="1" dirty="0"/>
              <a:t>Zinsgünstige oder zinslose Darlehen </a:t>
            </a:r>
            <a:r>
              <a:rPr lang="de-CH" altLang="de-DE" dirty="0"/>
              <a:t>für Vorhaben im Bereich wertschöpfungsorientierte Infrastrukturen, die die Standortattraktivität steigern (Fokus: Industrie/Gewerbe, Tourismus). </a:t>
            </a:r>
          </a:p>
          <a:p>
            <a:pPr marL="271463" indent="0">
              <a:buNone/>
            </a:pPr>
            <a:r>
              <a:rPr lang="de-CH" altLang="de-DE" sz="1800" i="1" dirty="0"/>
              <a:t>Verfügbare Darlehen des Bundes 2016–2019: ca. CHF  200 Mio. (Bund und Kantone zusammen rund </a:t>
            </a:r>
            <a:r>
              <a:rPr lang="de-CH" altLang="de-DE" sz="1800" i="1" dirty="0" smtClean="0"/>
              <a:t>CHF 100 </a:t>
            </a:r>
            <a:r>
              <a:rPr lang="de-CH" altLang="de-DE" sz="1800" i="1" dirty="0"/>
              <a:t>Mio. </a:t>
            </a:r>
            <a:r>
              <a:rPr lang="de-CH" altLang="de-DE" sz="1800" i="1" dirty="0" smtClean="0"/>
              <a:t>pro </a:t>
            </a:r>
            <a:r>
              <a:rPr lang="de-CH" altLang="de-DE" sz="1800" i="1" dirty="0"/>
              <a:t>Jahr)</a:t>
            </a:r>
          </a:p>
          <a:p>
            <a:pPr marL="360363"/>
            <a:r>
              <a:rPr lang="de-CH" altLang="de-DE" b="1" dirty="0"/>
              <a:t>Steuererleichterungen</a:t>
            </a:r>
            <a:r>
              <a:rPr lang="de-CH" altLang="de-DE" dirty="0"/>
              <a:t> für industrielle Unternehmen und produktionsnahe Dienstleistungsbetriebe, die im strukturschwachen ländlichen Raum neue Arbeitsstellen schaffen oder bestehende neu ausrichten.</a:t>
            </a:r>
          </a:p>
          <a:p>
            <a:pPr marL="0" indent="0">
              <a:buFontTx/>
              <a:buChar char="-"/>
            </a:pPr>
            <a:endParaRPr lang="de-DE" altLang="de-DE" dirty="0"/>
          </a:p>
        </p:txBody>
      </p:sp>
    </p:spTree>
    <p:extLst>
      <p:ext uri="{BB962C8B-B14F-4D97-AF65-F5344CB8AC3E}">
        <p14:creationId xmlns:p14="http://schemas.microsoft.com/office/powerpoint/2010/main" val="2456838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r>
              <a:rPr lang="de-DE" altLang="de-DE" dirty="0"/>
              <a:t>Erläuterungen zu den Finanzhilfen</a:t>
            </a:r>
          </a:p>
        </p:txBody>
      </p:sp>
      <p:sp>
        <p:nvSpPr>
          <p:cNvPr id="679939" name="Rectangle 3"/>
          <p:cNvSpPr>
            <a:spLocks noGrp="1" noChangeArrowheads="1"/>
          </p:cNvSpPr>
          <p:nvPr>
            <p:ph idx="1"/>
          </p:nvPr>
        </p:nvSpPr>
        <p:spPr/>
        <p:txBody>
          <a:bodyPr/>
          <a:lstStyle/>
          <a:p>
            <a:r>
              <a:rPr lang="de-CH" altLang="de-DE" dirty="0"/>
              <a:t>Die Kantone beteiligen sich mindestens gleichwertig wie der Bund an den Finanzhilfen. </a:t>
            </a:r>
          </a:p>
          <a:p>
            <a:r>
              <a:rPr lang="de-CH" altLang="de-DE" dirty="0"/>
              <a:t>Die Höhe richtet sich nach der Gesamtwirkung des Vorhabens.</a:t>
            </a:r>
          </a:p>
          <a:p>
            <a:r>
              <a:rPr lang="de-CH" altLang="de-DE" dirty="0"/>
              <a:t>Empfängerinnen/Empfänger von Finanzhilfen müssen sich im </a:t>
            </a:r>
            <a:r>
              <a:rPr lang="de-CH" altLang="de-DE" dirty="0" smtClean="0"/>
              <a:t>Normalfall </a:t>
            </a:r>
            <a:r>
              <a:rPr lang="de-CH" altLang="de-DE" dirty="0"/>
              <a:t>mit Eigenmitteln an den Vorhaben beteiligen. Das Gesetz gibt nichts vor.</a:t>
            </a:r>
          </a:p>
          <a:p>
            <a:r>
              <a:rPr lang="de-CH" altLang="de-DE" dirty="0"/>
              <a:t>Für Steuererleichterungen gelten besondere </a:t>
            </a:r>
            <a:r>
              <a:rPr lang="de-CH" altLang="de-DE" dirty="0" smtClean="0"/>
              <a:t>Bestimmungen.</a:t>
            </a:r>
            <a:r>
              <a:rPr lang="de-CH" altLang="de-DE" dirty="0"/>
              <a:t/>
            </a:r>
            <a:br>
              <a:rPr lang="de-CH" altLang="de-DE" dirty="0"/>
            </a:br>
            <a:r>
              <a:rPr lang="de-CH" altLang="de-DE" dirty="0">
                <a:sym typeface="Wingdings" panose="05000000000000000000" pitchFamily="2" charset="2"/>
              </a:rPr>
              <a:t> separate Verordnung</a:t>
            </a:r>
            <a:endParaRPr lang="de-CH" altLang="de-DE" dirty="0"/>
          </a:p>
          <a:p>
            <a:pPr marL="0" indent="0">
              <a:buNone/>
            </a:pPr>
            <a:endParaRPr lang="de-DE" altLang="de-DE" dirty="0"/>
          </a:p>
        </p:txBody>
      </p:sp>
    </p:spTree>
    <p:extLst>
      <p:ext uri="{BB962C8B-B14F-4D97-AF65-F5344CB8AC3E}">
        <p14:creationId xmlns:p14="http://schemas.microsoft.com/office/powerpoint/2010/main" val="2110665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Förderschwerpunkte Interreg, ESPON, URBACT</a:t>
            </a:r>
          </a:p>
        </p:txBody>
      </p:sp>
      <p:sp>
        <p:nvSpPr>
          <p:cNvPr id="3" name="Inhaltsplatzhalter 2"/>
          <p:cNvSpPr>
            <a:spLocks noGrp="1"/>
          </p:cNvSpPr>
          <p:nvPr>
            <p:ph idx="1"/>
          </p:nvPr>
        </p:nvSpPr>
        <p:spPr/>
        <p:txBody>
          <a:bodyPr/>
          <a:lstStyle/>
          <a:p>
            <a:r>
              <a:rPr lang="de-CH" dirty="0"/>
              <a:t>Förderschwerpunkte sind in den </a:t>
            </a:r>
            <a:r>
              <a:rPr lang="de-CH" b="1" dirty="0"/>
              <a:t>europäischen Programmen </a:t>
            </a:r>
            <a:r>
              <a:rPr lang="de-CH" dirty="0"/>
              <a:t>definiert.</a:t>
            </a:r>
          </a:p>
          <a:p>
            <a:r>
              <a:rPr lang="de-CH" dirty="0"/>
              <a:t>Um Finanzhilfen des Bundes zu erhalten, müssen die Projekte zur Verbesserung der Wettbewerbsfähigkeit des beteiligten Gebietes beitragen (</a:t>
            </a:r>
            <a:r>
              <a:rPr lang="de-CH" b="1" dirty="0">
                <a:sym typeface="Wingdings" panose="05000000000000000000" pitchFamily="2" charset="2"/>
              </a:rPr>
              <a:t> </a:t>
            </a:r>
            <a:r>
              <a:rPr lang="de-CH" b="1" dirty="0"/>
              <a:t>NRP-Ziele</a:t>
            </a:r>
            <a:r>
              <a:rPr lang="de-CH" dirty="0"/>
              <a:t>).</a:t>
            </a:r>
          </a:p>
          <a:p>
            <a:r>
              <a:rPr lang="de-CH" dirty="0"/>
              <a:t>Ob ein Projekt NRP-konform ist, entscheiden die Kantone respektive bei Interreg B, ESPON und URBACT das Bundesamt für Raumentwicklung (ARE) und bei Interreg Europe das Staatssekretariat für Wirtschaft (SECO). </a:t>
            </a:r>
          </a:p>
          <a:p>
            <a:r>
              <a:rPr lang="de-CH" dirty="0"/>
              <a:t>Im Rahmen von Interreg B, ESPON und URBACT werden auch Projekte unterstützt, die keine spezifischen NRP-Ziele verfolgen, aber von nationaler strategischer Bedeutung sind.</a:t>
            </a:r>
          </a:p>
        </p:txBody>
      </p:sp>
    </p:spTree>
    <p:extLst>
      <p:ext uri="{BB962C8B-B14F-4D97-AF65-F5344CB8AC3E}">
        <p14:creationId xmlns:p14="http://schemas.microsoft.com/office/powerpoint/2010/main" val="2925086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NRP: Beteiligung an europäischen Programmen</a:t>
            </a:r>
          </a:p>
        </p:txBody>
      </p:sp>
      <p:sp>
        <p:nvSpPr>
          <p:cNvPr id="4" name="Inhaltsplatzhalter 2"/>
          <p:cNvSpPr txBox="1">
            <a:spLocks/>
          </p:cNvSpPr>
          <p:nvPr/>
        </p:nvSpPr>
        <p:spPr bwMode="auto">
          <a:xfrm>
            <a:off x="468000" y="2016000"/>
            <a:ext cx="3959984"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de-CH" sz="1600" kern="0" dirty="0"/>
              <a:t>Förderbereich </a:t>
            </a:r>
            <a:r>
              <a:rPr lang="de-CH" sz="1600" b="1" kern="0" dirty="0"/>
              <a:t>Interreg A </a:t>
            </a:r>
            <a:r>
              <a:rPr lang="de-CH" sz="1600" kern="0" dirty="0"/>
              <a:t>(grenzüber-schreitende Zusammenarbeit)</a:t>
            </a:r>
          </a:p>
          <a:p>
            <a:pPr marL="0" indent="0">
              <a:buFontTx/>
              <a:buNone/>
            </a:pPr>
            <a:endParaRPr lang="de-CH" kern="0" dirty="0"/>
          </a:p>
          <a:p>
            <a:pPr marL="0" indent="0">
              <a:buFontTx/>
              <a:buNone/>
            </a:pPr>
            <a:endParaRPr lang="de-CH" kern="0" dirty="0"/>
          </a:p>
          <a:p>
            <a:pPr marL="0" indent="0">
              <a:buFontTx/>
              <a:buNone/>
            </a:pPr>
            <a:endParaRPr lang="de-CH" kern="0" dirty="0"/>
          </a:p>
          <a:p>
            <a:pPr marL="0" indent="0">
              <a:buFontTx/>
              <a:buNone/>
            </a:pPr>
            <a:r>
              <a:rPr lang="de-CH" kern="0" dirty="0"/>
              <a:t/>
            </a:r>
            <a:br>
              <a:rPr lang="de-CH" kern="0" dirty="0"/>
            </a:br>
            <a:endParaRPr lang="de-CH" kern="0" dirty="0"/>
          </a:p>
          <a:p>
            <a:pPr marL="0" indent="0">
              <a:spcBef>
                <a:spcPts val="0"/>
              </a:spcBef>
              <a:buFontTx/>
              <a:buNone/>
            </a:pPr>
            <a:endParaRPr lang="de-CH" sz="1400" b="1" i="1" kern="0" dirty="0"/>
          </a:p>
          <a:p>
            <a:pPr marL="0" indent="0">
              <a:spcBef>
                <a:spcPts val="0"/>
              </a:spcBef>
              <a:buFontTx/>
              <a:buNone/>
            </a:pPr>
            <a:r>
              <a:rPr lang="de-CH" sz="1400" b="1" i="1" kern="0" dirty="0"/>
              <a:t/>
            </a:r>
            <a:br>
              <a:rPr lang="de-CH" sz="1400" b="1" i="1" kern="0" dirty="0"/>
            </a:br>
            <a:r>
              <a:rPr lang="de-CH" sz="1400" b="1" i="1" kern="0" dirty="0"/>
              <a:t>Interreg-A-Programme:    </a:t>
            </a:r>
            <a:r>
              <a:rPr lang="de-CH" sz="1400" i="1" kern="0" dirty="0"/>
              <a:t> </a:t>
            </a:r>
            <a:br>
              <a:rPr lang="de-CH" sz="1400" i="1" kern="0" dirty="0"/>
            </a:br>
            <a:r>
              <a:rPr lang="de-CH" sz="1400" i="1" kern="0" dirty="0"/>
              <a:t>Frankreich–Schweiz, Italien–Schweiz, Oberrhein, Alpenrhein–Bodensee–Hochrhein</a:t>
            </a:r>
            <a:br>
              <a:rPr lang="de-CH" sz="1400" i="1" kern="0" dirty="0"/>
            </a:br>
            <a:r>
              <a:rPr lang="de-CH" sz="500" i="1" kern="0" dirty="0"/>
              <a:t/>
            </a:r>
            <a:br>
              <a:rPr lang="de-CH" sz="500" i="1" kern="0" dirty="0"/>
            </a:br>
            <a:r>
              <a:rPr lang="de-CH" sz="500" i="1" kern="0" dirty="0"/>
              <a:t/>
            </a:r>
            <a:br>
              <a:rPr lang="de-CH" sz="500" i="1" kern="0" dirty="0"/>
            </a:br>
            <a:r>
              <a:rPr lang="de-CH" sz="1200" i="1" kern="0" dirty="0"/>
              <a:t>Schweizer Projektpartner können sich zudem auf Projektbasis am Programm Frankreich–Italien «</a:t>
            </a:r>
            <a:r>
              <a:rPr lang="de-CH" sz="1200" i="1" kern="0" dirty="0" err="1"/>
              <a:t>Alcotra</a:t>
            </a:r>
            <a:r>
              <a:rPr lang="de-CH" sz="1200" i="1" kern="0" dirty="0"/>
              <a:t>» beteiligen</a:t>
            </a:r>
            <a:endParaRPr lang="de-CH" sz="1200" kern="0" dirty="0"/>
          </a:p>
        </p:txBody>
      </p:sp>
      <p:sp>
        <p:nvSpPr>
          <p:cNvPr id="5" name="Inhaltsplatzhalter 3"/>
          <p:cNvSpPr txBox="1">
            <a:spLocks/>
          </p:cNvSpPr>
          <p:nvPr/>
        </p:nvSpPr>
        <p:spPr>
          <a:xfrm>
            <a:off x="4644008" y="2016000"/>
            <a:ext cx="4320480" cy="3598862"/>
          </a:xfrm>
          <a:prstGeom prst="rect">
            <a:avLst/>
          </a:prstGeom>
        </p:spPr>
        <p:txBody>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de-CH" sz="1600" kern="0"/>
              <a:t>Förderbereich </a:t>
            </a:r>
            <a:r>
              <a:rPr lang="de-CH" sz="1600" b="1" kern="0"/>
              <a:t>Interreg B, Interreg Europe, ESPON </a:t>
            </a:r>
            <a:r>
              <a:rPr lang="de-CH" sz="1600" kern="0"/>
              <a:t>und</a:t>
            </a:r>
            <a:r>
              <a:rPr lang="de-CH" sz="1600" b="1" kern="0"/>
              <a:t> URBACT</a:t>
            </a:r>
            <a:r>
              <a:rPr lang="de-CH" sz="1600" kern="0"/>
              <a:t> </a:t>
            </a:r>
            <a:r>
              <a:rPr lang="de-CH" sz="1600" kern="0">
                <a:sym typeface="Wingdings" panose="05000000000000000000" pitchFamily="2" charset="2"/>
              </a:rPr>
              <a:t> gesamte Schweiz</a:t>
            </a:r>
            <a:endParaRPr lang="de-CH" sz="1600" kern="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592" y="2832694"/>
            <a:ext cx="2695202" cy="2180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016" y="2930734"/>
            <a:ext cx="1807493" cy="1092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34645" y="2708920"/>
            <a:ext cx="1615440" cy="184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24350" y="4221088"/>
            <a:ext cx="1800200" cy="238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5117003" y="3923061"/>
            <a:ext cx="1728358" cy="200055"/>
          </a:xfrm>
          <a:prstGeom prst="rect">
            <a:avLst/>
          </a:prstGeom>
          <a:noFill/>
        </p:spPr>
        <p:txBody>
          <a:bodyPr wrap="none" rtlCol="0">
            <a:spAutoFit/>
          </a:bodyPr>
          <a:lstStyle/>
          <a:p>
            <a:r>
              <a:rPr lang="de-CH" sz="700" dirty="0">
                <a:latin typeface="+mn-lt"/>
              </a:rPr>
              <a:t>Programmgebiet </a:t>
            </a:r>
            <a:r>
              <a:rPr lang="de-CH" sz="700" dirty="0" err="1">
                <a:latin typeface="+mn-lt"/>
              </a:rPr>
              <a:t>Interreg</a:t>
            </a:r>
            <a:r>
              <a:rPr lang="de-CH" sz="700" dirty="0">
                <a:latin typeface="+mn-lt"/>
              </a:rPr>
              <a:t> B Alpenraum</a:t>
            </a:r>
          </a:p>
        </p:txBody>
      </p:sp>
      <p:sp>
        <p:nvSpPr>
          <p:cNvPr id="11" name="Textfeld 10"/>
          <p:cNvSpPr txBox="1"/>
          <p:nvPr/>
        </p:nvSpPr>
        <p:spPr>
          <a:xfrm>
            <a:off x="7156725" y="4557769"/>
            <a:ext cx="1952779" cy="200055"/>
          </a:xfrm>
          <a:prstGeom prst="rect">
            <a:avLst/>
          </a:prstGeom>
          <a:noFill/>
        </p:spPr>
        <p:txBody>
          <a:bodyPr wrap="none" rtlCol="0">
            <a:spAutoFit/>
          </a:bodyPr>
          <a:lstStyle/>
          <a:p>
            <a:r>
              <a:rPr lang="de-CH" sz="700" dirty="0">
                <a:latin typeface="+mn-lt"/>
              </a:rPr>
              <a:t>Programmgebiet </a:t>
            </a:r>
            <a:r>
              <a:rPr lang="de-CH" sz="700" dirty="0" err="1">
                <a:latin typeface="+mn-lt"/>
              </a:rPr>
              <a:t>Interreg</a:t>
            </a:r>
            <a:r>
              <a:rPr lang="de-CH" sz="700" dirty="0">
                <a:latin typeface="+mn-lt"/>
              </a:rPr>
              <a:t> B Nordwesteuropa</a:t>
            </a:r>
          </a:p>
        </p:txBody>
      </p:sp>
    </p:spTree>
    <p:extLst>
      <p:ext uri="{BB962C8B-B14F-4D97-AF65-F5344CB8AC3E}">
        <p14:creationId xmlns:p14="http://schemas.microsoft.com/office/powerpoint/2010/main" val="969762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Wie vorgehen bei einer Teilnahme?</a:t>
            </a:r>
          </a:p>
        </p:txBody>
      </p:sp>
      <p:sp>
        <p:nvSpPr>
          <p:cNvPr id="3" name="Inhaltsplatzhalter 2"/>
          <p:cNvSpPr>
            <a:spLocks noGrp="1"/>
          </p:cNvSpPr>
          <p:nvPr>
            <p:ph idx="1"/>
          </p:nvPr>
        </p:nvSpPr>
        <p:spPr>
          <a:xfrm>
            <a:off x="539750" y="2205038"/>
            <a:ext cx="7773988" cy="3960266"/>
          </a:xfrm>
        </p:spPr>
        <p:txBody>
          <a:bodyPr/>
          <a:lstStyle/>
          <a:p>
            <a:r>
              <a:rPr lang="de-CH" dirty="0"/>
              <a:t>Projektaufrufe finden regelmässig über die Website der Programme </a:t>
            </a:r>
            <a:r>
              <a:rPr lang="de-CH" dirty="0" smtClean="0"/>
              <a:t>statt. </a:t>
            </a:r>
            <a:r>
              <a:rPr lang="de-CH" dirty="0">
                <a:sym typeface="Wingdings" panose="05000000000000000000" pitchFamily="2" charset="2"/>
              </a:rPr>
              <a:t> die ersten </a:t>
            </a:r>
            <a:r>
              <a:rPr lang="de-CH" dirty="0"/>
              <a:t>2015</a:t>
            </a:r>
          </a:p>
          <a:p>
            <a:r>
              <a:rPr lang="de-CH" dirty="0"/>
              <a:t>Projektpartner müssen bei Projekteingabe bekannt </a:t>
            </a:r>
            <a:r>
              <a:rPr lang="de-CH" dirty="0" smtClean="0"/>
              <a:t>sein.</a:t>
            </a:r>
            <a:endParaRPr lang="de-CH" dirty="0"/>
          </a:p>
          <a:p>
            <a:r>
              <a:rPr lang="de-CH" dirty="0"/>
              <a:t>Ideendatenbank (im Alpenraumprogramm unverbindliches Feedback)</a:t>
            </a:r>
          </a:p>
          <a:p>
            <a:r>
              <a:rPr lang="de-CH" b="1" dirty="0"/>
              <a:t>Ansprechpartner</a:t>
            </a:r>
            <a:r>
              <a:rPr lang="de-CH" dirty="0"/>
              <a:t>:</a:t>
            </a:r>
          </a:p>
          <a:p>
            <a:pPr lvl="1"/>
            <a:r>
              <a:rPr lang="de-CH" dirty="0"/>
              <a:t>Interreg A: Kantone (Koordinationsstellen)</a:t>
            </a:r>
          </a:p>
          <a:p>
            <a:pPr lvl="1"/>
            <a:r>
              <a:rPr lang="de-CH" dirty="0"/>
              <a:t>Interreg Europe: SECO</a:t>
            </a:r>
          </a:p>
          <a:p>
            <a:pPr lvl="1"/>
            <a:r>
              <a:rPr lang="de-CH" dirty="0"/>
              <a:t>Interreg B, URBACT, ESPON: ARE </a:t>
            </a:r>
          </a:p>
          <a:p>
            <a:r>
              <a:rPr lang="de-CH" dirty="0"/>
              <a:t>Weitere Informationen auf </a:t>
            </a:r>
            <a:r>
              <a:rPr lang="de-CH" i="1" dirty="0"/>
              <a:t>regiosuisse.ch oder interreg.ch</a:t>
            </a:r>
            <a:r>
              <a:rPr lang="de-CH" dirty="0"/>
              <a:t> und den Websites der Programme</a:t>
            </a:r>
          </a:p>
          <a:p>
            <a:endParaRPr lang="de-CH" dirty="0"/>
          </a:p>
          <a:p>
            <a:endParaRPr lang="de-CH" dirty="0"/>
          </a:p>
        </p:txBody>
      </p:sp>
    </p:spTree>
    <p:extLst>
      <p:ext uri="{BB962C8B-B14F-4D97-AF65-F5344CB8AC3E}">
        <p14:creationId xmlns:p14="http://schemas.microsoft.com/office/powerpoint/2010/main" val="199778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Praxisbeispiel: </a:t>
            </a:r>
            <a:r>
              <a:rPr lang="de-CH" dirty="0" err="1"/>
              <a:t>phænovum</a:t>
            </a:r>
            <a:endParaRPr lang="de-CH" dirty="0"/>
          </a:p>
        </p:txBody>
      </p:sp>
      <p:sp>
        <p:nvSpPr>
          <p:cNvPr id="4" name="Inhaltsplatzhalter 3"/>
          <p:cNvSpPr>
            <a:spLocks noGrp="1"/>
          </p:cNvSpPr>
          <p:nvPr>
            <p:ph sz="half" idx="1"/>
          </p:nvPr>
        </p:nvSpPr>
        <p:spPr/>
        <p:txBody>
          <a:bodyPr/>
          <a:lstStyle/>
          <a:p>
            <a:pPr marL="0" indent="0">
              <a:buNone/>
            </a:pPr>
            <a:r>
              <a:rPr lang="de-CH" sz="2000" dirty="0"/>
              <a:t>Praxisnahes Bildungsangebot, um Kinder/Jugendliche im Dreiländereck CH–D–F  für Naturwissenschaft und Technik zu begeistern</a:t>
            </a:r>
          </a:p>
          <a:p>
            <a:r>
              <a:rPr lang="de-CH" sz="2000" dirty="0"/>
              <a:t>Public-Privat-</a:t>
            </a:r>
            <a:r>
              <a:rPr lang="de-CH" sz="2000" dirty="0" err="1"/>
              <a:t>Partnership</a:t>
            </a:r>
            <a:endParaRPr lang="de-CH" sz="2000" dirty="0"/>
          </a:p>
          <a:p>
            <a:r>
              <a:rPr lang="de-CH" sz="2000" dirty="0"/>
              <a:t>Starkes Engagement von Unternehmen aus der Region</a:t>
            </a:r>
          </a:p>
          <a:p>
            <a:r>
              <a:rPr lang="de-CH" sz="2000" dirty="0"/>
              <a:t>Grenzüberschreitende Zusammenarbeit (Interreg-A-Projekt)</a:t>
            </a:r>
          </a:p>
          <a:p>
            <a:pPr marL="0" indent="0">
              <a:buNone/>
            </a:pPr>
            <a:endParaRPr lang="de-CH" sz="2000" dirty="0"/>
          </a:p>
        </p:txBody>
      </p:sp>
      <p:pic>
        <p:nvPicPr>
          <p:cNvPr id="6" name="Picture 2" descr="Bildergebnis für phaenov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14558" y="2201758"/>
            <a:ext cx="3660204" cy="10198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ristin.PLANVALBRIG\Desktop\Bild3k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34598" y="3367706"/>
            <a:ext cx="3801448" cy="229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37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bwMode="auto">
          <a:xfrm>
            <a:off x="467163" y="979200"/>
            <a:ext cx="907382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it-IT" dirty="0" err="1"/>
              <a:t>Wichtige</a:t>
            </a:r>
            <a:r>
              <a:rPr lang="it-IT" dirty="0"/>
              <a:t> </a:t>
            </a:r>
            <a:r>
              <a:rPr lang="it-IT" dirty="0" err="1"/>
              <a:t>Änderungen</a:t>
            </a:r>
            <a:r>
              <a:rPr lang="it-IT" dirty="0"/>
              <a:t> </a:t>
            </a:r>
            <a:r>
              <a:rPr lang="it-IT" dirty="0" err="1"/>
              <a:t>im</a:t>
            </a:r>
            <a:r>
              <a:rPr lang="it-IT" dirty="0"/>
              <a:t> </a:t>
            </a:r>
            <a:r>
              <a:rPr lang="it-IT" dirty="0" err="1"/>
              <a:t>Mehrjahresprogramm</a:t>
            </a:r>
            <a:r>
              <a:rPr lang="it-IT" dirty="0"/>
              <a:t> 2016–2023 </a:t>
            </a:r>
            <a:endParaRPr lang="en-US" altLang="it-IT" dirty="0"/>
          </a:p>
        </p:txBody>
      </p:sp>
      <p:sp>
        <p:nvSpPr>
          <p:cNvPr id="5" name="Inhaltsplatzhalter 2"/>
          <p:cNvSpPr txBox="1">
            <a:spLocks/>
          </p:cNvSpPr>
          <p:nvPr/>
        </p:nvSpPr>
        <p:spPr bwMode="auto">
          <a:xfrm>
            <a:off x="4788024" y="2235185"/>
            <a:ext cx="3849372"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Arial" panose="020B0604020202020204" pitchFamily="34" charset="0"/>
              <a:buChar char="•"/>
            </a:pPr>
            <a:endParaRPr lang="de-CH" sz="1800" b="1" kern="0" dirty="0"/>
          </a:p>
        </p:txBody>
      </p:sp>
      <p:sp>
        <p:nvSpPr>
          <p:cNvPr id="10" name="Ellipse 9"/>
          <p:cNvSpPr/>
          <p:nvPr/>
        </p:nvSpPr>
        <p:spPr>
          <a:xfrm>
            <a:off x="2906355" y="1555463"/>
            <a:ext cx="2736304" cy="2638434"/>
          </a:xfrm>
          <a:prstGeom prst="ellipse">
            <a:avLst/>
          </a:prstGeom>
          <a:solidFill>
            <a:srgbClr val="92D050"/>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b="1" kern="0" dirty="0"/>
          </a:p>
          <a:p>
            <a:r>
              <a:rPr lang="de-CH" b="1" kern="0" dirty="0"/>
              <a:t>Überkantonale oder </a:t>
            </a:r>
            <a:r>
              <a:rPr lang="de-CH" b="1" kern="0" dirty="0" smtClean="0"/>
              <a:t>grenz-überschreit-ende Zusammen-arbeit </a:t>
            </a:r>
            <a:r>
              <a:rPr lang="de-CH" b="1" kern="0" dirty="0"/>
              <a:t>erhöhen</a:t>
            </a:r>
            <a:br>
              <a:rPr lang="de-CH" b="1" kern="0" dirty="0"/>
            </a:br>
            <a:endParaRPr lang="de-CH" b="1" kern="0" dirty="0"/>
          </a:p>
        </p:txBody>
      </p:sp>
      <p:sp>
        <p:nvSpPr>
          <p:cNvPr id="12" name="Ellipse 11"/>
          <p:cNvSpPr/>
          <p:nvPr/>
        </p:nvSpPr>
        <p:spPr>
          <a:xfrm>
            <a:off x="5508104" y="1667169"/>
            <a:ext cx="2592288" cy="2579314"/>
          </a:xfrm>
          <a:prstGeom prst="ellipse">
            <a:avLst/>
          </a:prstGeom>
          <a:solidFill>
            <a:srgbClr val="92D050"/>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b="1" kern="0" dirty="0"/>
          </a:p>
          <a:p>
            <a:endParaRPr lang="de-CH" b="1" kern="0" dirty="0"/>
          </a:p>
          <a:p>
            <a:r>
              <a:rPr lang="de-CH" b="1" kern="0" dirty="0" smtClean="0"/>
              <a:t>Nachhaltig-</a:t>
            </a:r>
            <a:r>
              <a:rPr lang="de-CH" b="1" kern="0" dirty="0" err="1" smtClean="0"/>
              <a:t>keitsaspekte</a:t>
            </a:r>
            <a:r>
              <a:rPr lang="de-CH" b="1" kern="0" dirty="0" smtClean="0"/>
              <a:t> </a:t>
            </a:r>
            <a:r>
              <a:rPr lang="de-CH" b="1" kern="0" dirty="0"/>
              <a:t>der NRP-Projekte stärken</a:t>
            </a:r>
            <a:endParaRPr lang="de-CH" kern="0" dirty="0"/>
          </a:p>
          <a:p>
            <a:r>
              <a:rPr lang="de-CH" b="1" kern="0" dirty="0"/>
              <a:t/>
            </a:r>
            <a:br>
              <a:rPr lang="de-CH" b="1" kern="0" dirty="0"/>
            </a:br>
            <a:endParaRPr lang="de-CH" b="1" kern="0" dirty="0"/>
          </a:p>
        </p:txBody>
      </p:sp>
      <p:sp>
        <p:nvSpPr>
          <p:cNvPr id="13" name="Ellipse 12"/>
          <p:cNvSpPr/>
          <p:nvPr/>
        </p:nvSpPr>
        <p:spPr>
          <a:xfrm>
            <a:off x="971600" y="4236057"/>
            <a:ext cx="2642924" cy="2483149"/>
          </a:xfrm>
          <a:prstGeom prst="ellipse">
            <a:avLst/>
          </a:prstGeom>
          <a:solidFill>
            <a:schemeClr val="accent6">
              <a:lumMod val="60000"/>
              <a:lumOff val="40000"/>
            </a:schemeClr>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600" b="1" kern="0" dirty="0"/>
          </a:p>
          <a:p>
            <a:endParaRPr lang="de-CH" sz="1600" b="1" kern="0" dirty="0"/>
          </a:p>
          <a:p>
            <a:r>
              <a:rPr lang="de-CH" b="1" kern="0" dirty="0"/>
              <a:t>40% der Mittel in Tourismus</a:t>
            </a:r>
          </a:p>
          <a:p>
            <a:r>
              <a:rPr lang="de-CH" b="1" kern="0" dirty="0"/>
              <a:t>40%  der Mittel in Industrielle Wertschöpfungssysteme</a:t>
            </a:r>
          </a:p>
          <a:p>
            <a:r>
              <a:rPr lang="de-CH" b="1" kern="0" dirty="0"/>
              <a:t/>
            </a:r>
            <a:br>
              <a:rPr lang="de-CH" b="1" kern="0" dirty="0"/>
            </a:br>
            <a:endParaRPr lang="de-CH" b="1" kern="0" dirty="0"/>
          </a:p>
        </p:txBody>
      </p:sp>
      <p:sp>
        <p:nvSpPr>
          <p:cNvPr id="7" name="Ellipse 6"/>
          <p:cNvSpPr/>
          <p:nvPr/>
        </p:nvSpPr>
        <p:spPr>
          <a:xfrm>
            <a:off x="395536" y="1706289"/>
            <a:ext cx="2642925" cy="2501074"/>
          </a:xfrm>
          <a:prstGeom prst="ellipse">
            <a:avLst/>
          </a:prstGeom>
          <a:solidFill>
            <a:srgbClr val="92D050"/>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600" b="1" kern="0" dirty="0"/>
          </a:p>
          <a:p>
            <a:endParaRPr lang="de-CH" sz="1600" b="1" kern="0" dirty="0"/>
          </a:p>
          <a:p>
            <a:r>
              <a:rPr lang="de-CH" b="1" kern="0" dirty="0"/>
              <a:t>Wirkungs-orientierung in der NRP verstärken</a:t>
            </a:r>
          </a:p>
          <a:p>
            <a:r>
              <a:rPr lang="de-CH" b="1" kern="0" dirty="0"/>
              <a:t/>
            </a:r>
            <a:br>
              <a:rPr lang="de-CH" b="1" kern="0" dirty="0"/>
            </a:br>
            <a:endParaRPr lang="de-CH" b="1" kern="0" dirty="0"/>
          </a:p>
        </p:txBody>
      </p:sp>
      <p:sp>
        <p:nvSpPr>
          <p:cNvPr id="8" name="Ellipse 7"/>
          <p:cNvSpPr/>
          <p:nvPr/>
        </p:nvSpPr>
        <p:spPr>
          <a:xfrm>
            <a:off x="6300192" y="3717032"/>
            <a:ext cx="2569702" cy="2538391"/>
          </a:xfrm>
          <a:prstGeom prst="ellipse">
            <a:avLst/>
          </a:prstGeom>
          <a:solidFill>
            <a:srgbClr val="92D050"/>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600" b="1" kern="0" dirty="0"/>
          </a:p>
          <a:p>
            <a:endParaRPr lang="de-CH" sz="1600" b="1" kern="0" dirty="0"/>
          </a:p>
          <a:p>
            <a:r>
              <a:rPr lang="de-CH" b="1" kern="0" dirty="0"/>
              <a:t>Kohärente </a:t>
            </a:r>
            <a:r>
              <a:rPr lang="de-CH" b="1" kern="0" dirty="0" err="1" smtClean="0"/>
              <a:t>Raument</a:t>
            </a:r>
            <a:r>
              <a:rPr lang="de-CH" b="1" kern="0" dirty="0" smtClean="0"/>
              <a:t>-wicklung </a:t>
            </a:r>
            <a:r>
              <a:rPr lang="de-CH" b="1" kern="0" dirty="0"/>
              <a:t>als Orientierung</a:t>
            </a:r>
            <a:br>
              <a:rPr lang="de-CH" b="1" kern="0" dirty="0"/>
            </a:br>
            <a:endParaRPr lang="de-CH" b="1" kern="0" dirty="0"/>
          </a:p>
        </p:txBody>
      </p:sp>
      <p:sp>
        <p:nvSpPr>
          <p:cNvPr id="9" name="Ellipse 8"/>
          <p:cNvSpPr/>
          <p:nvPr/>
        </p:nvSpPr>
        <p:spPr>
          <a:xfrm>
            <a:off x="3276237" y="4287635"/>
            <a:ext cx="2601749" cy="2525741"/>
          </a:xfrm>
          <a:prstGeom prst="ellipse">
            <a:avLst/>
          </a:prstGeom>
          <a:solidFill>
            <a:schemeClr val="accent6">
              <a:lumMod val="60000"/>
              <a:lumOff val="40000"/>
            </a:schemeClr>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600" b="1" kern="0" dirty="0"/>
          </a:p>
          <a:p>
            <a:endParaRPr lang="de-CH" sz="1600" b="1" kern="0" dirty="0"/>
          </a:p>
          <a:p>
            <a:r>
              <a:rPr lang="de-CH" b="1" kern="0" dirty="0"/>
              <a:t>Stärken und Schaffen von regionalen </a:t>
            </a:r>
            <a:r>
              <a:rPr lang="de-CH" b="1" kern="0" dirty="0" smtClean="0"/>
              <a:t>Innovations-systemen </a:t>
            </a:r>
            <a:r>
              <a:rPr lang="de-CH" b="1" kern="0" dirty="0"/>
              <a:t>(RIS)</a:t>
            </a:r>
          </a:p>
          <a:p>
            <a:r>
              <a:rPr lang="de-CH" b="1" kern="0" dirty="0"/>
              <a:t/>
            </a:r>
            <a:br>
              <a:rPr lang="de-CH" b="1" kern="0" dirty="0"/>
            </a:br>
            <a:endParaRPr lang="de-CH" b="1" kern="0" dirty="0"/>
          </a:p>
        </p:txBody>
      </p:sp>
    </p:spTree>
    <p:extLst>
      <p:ext uri="{BB962C8B-B14F-4D97-AF65-F5344CB8AC3E}">
        <p14:creationId xmlns:p14="http://schemas.microsoft.com/office/powerpoint/2010/main" val="2171180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Grafik 55"/>
          <p:cNvPicPr>
            <a:picLocks noChangeAspect="1"/>
          </p:cNvPicPr>
          <p:nvPr/>
        </p:nvPicPr>
        <p:blipFill rotWithShape="1">
          <a:blip r:embed="rId2"/>
          <a:srcRect l="1283"/>
          <a:stretch/>
        </p:blipFill>
        <p:spPr>
          <a:xfrm>
            <a:off x="323528" y="1485309"/>
            <a:ext cx="7846112" cy="5389920"/>
          </a:xfrm>
          <a:prstGeom prst="rect">
            <a:avLst/>
          </a:prstGeom>
        </p:spPr>
      </p:pic>
      <p:sp>
        <p:nvSpPr>
          <p:cNvPr id="5" name="Titel 4"/>
          <p:cNvSpPr>
            <a:spLocks noGrp="1"/>
          </p:cNvSpPr>
          <p:nvPr>
            <p:ph type="title"/>
          </p:nvPr>
        </p:nvSpPr>
        <p:spPr>
          <a:xfrm>
            <a:off x="470304" y="899909"/>
            <a:ext cx="7773988" cy="576263"/>
          </a:xfrm>
        </p:spPr>
        <p:txBody>
          <a:bodyPr/>
          <a:lstStyle/>
          <a:p>
            <a:r>
              <a:rPr lang="de-CH" dirty="0"/>
              <a:t>Unterschiedliche Raumtypen</a:t>
            </a:r>
          </a:p>
        </p:txBody>
      </p:sp>
      <p:sp>
        <p:nvSpPr>
          <p:cNvPr id="57" name="Rechteck 56"/>
          <p:cNvSpPr/>
          <p:nvPr/>
        </p:nvSpPr>
        <p:spPr>
          <a:xfrm>
            <a:off x="6156176" y="1412776"/>
            <a:ext cx="208823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8" name="Grafik 57"/>
          <p:cNvPicPr>
            <a:picLocks noChangeAspect="1"/>
          </p:cNvPicPr>
          <p:nvPr/>
        </p:nvPicPr>
        <p:blipFill>
          <a:blip r:embed="rId3"/>
          <a:stretch>
            <a:fillRect/>
          </a:stretch>
        </p:blipFill>
        <p:spPr>
          <a:xfrm>
            <a:off x="6876256" y="1457382"/>
            <a:ext cx="216024" cy="291071"/>
          </a:xfrm>
          <a:prstGeom prst="rect">
            <a:avLst/>
          </a:prstGeom>
        </p:spPr>
      </p:pic>
      <p:sp>
        <p:nvSpPr>
          <p:cNvPr id="59" name="Textfeld 58"/>
          <p:cNvSpPr txBox="1"/>
          <p:nvPr/>
        </p:nvSpPr>
        <p:spPr>
          <a:xfrm>
            <a:off x="7092280" y="1412776"/>
            <a:ext cx="2051720" cy="1985159"/>
          </a:xfrm>
          <a:prstGeom prst="rect">
            <a:avLst/>
          </a:prstGeom>
          <a:noFill/>
        </p:spPr>
        <p:txBody>
          <a:bodyPr wrap="square" rtlCol="0">
            <a:spAutoFit/>
          </a:bodyPr>
          <a:lstStyle/>
          <a:p>
            <a:pPr>
              <a:spcAft>
                <a:spcPts val="600"/>
              </a:spcAft>
            </a:pPr>
            <a:r>
              <a:rPr lang="de-CH" dirty="0" err="1"/>
              <a:t>Periurbaner</a:t>
            </a:r>
            <a:r>
              <a:rPr lang="de-CH" dirty="0"/>
              <a:t> LR</a:t>
            </a:r>
          </a:p>
          <a:p>
            <a:pPr>
              <a:spcAft>
                <a:spcPts val="600"/>
              </a:spcAft>
            </a:pPr>
            <a:r>
              <a:rPr lang="de-CH" dirty="0"/>
              <a:t>Peripherer LR</a:t>
            </a:r>
          </a:p>
          <a:p>
            <a:pPr>
              <a:spcAft>
                <a:spcPts val="600"/>
              </a:spcAft>
            </a:pPr>
            <a:r>
              <a:rPr lang="de-CH" dirty="0"/>
              <a:t>Alpine Tourismuszentren</a:t>
            </a:r>
          </a:p>
          <a:p>
            <a:pPr>
              <a:spcAft>
                <a:spcPts val="600"/>
              </a:spcAft>
            </a:pPr>
            <a:r>
              <a:rPr lang="de-CH" dirty="0"/>
              <a:t>Städte und Agglomerationen</a:t>
            </a:r>
          </a:p>
        </p:txBody>
      </p:sp>
      <p:sp>
        <p:nvSpPr>
          <p:cNvPr id="60" name="Rechteck 59"/>
          <p:cNvSpPr/>
          <p:nvPr/>
        </p:nvSpPr>
        <p:spPr>
          <a:xfrm>
            <a:off x="323528" y="1485308"/>
            <a:ext cx="1293384" cy="2087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1" name="Rechteck 60"/>
          <p:cNvSpPr/>
          <p:nvPr/>
        </p:nvSpPr>
        <p:spPr>
          <a:xfrm>
            <a:off x="896832" y="1485306"/>
            <a:ext cx="2088232" cy="791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2" name="Grafik 61"/>
          <p:cNvPicPr>
            <a:picLocks noChangeAspect="1"/>
          </p:cNvPicPr>
          <p:nvPr/>
        </p:nvPicPr>
        <p:blipFill>
          <a:blip r:embed="rId4"/>
          <a:stretch>
            <a:fillRect/>
          </a:stretch>
        </p:blipFill>
        <p:spPr>
          <a:xfrm>
            <a:off x="6880008" y="1820073"/>
            <a:ext cx="222144" cy="267789"/>
          </a:xfrm>
          <a:prstGeom prst="rect">
            <a:avLst/>
          </a:prstGeom>
        </p:spPr>
      </p:pic>
      <p:pic>
        <p:nvPicPr>
          <p:cNvPr id="63" name="Grafik 62"/>
          <p:cNvPicPr>
            <a:picLocks noChangeAspect="1"/>
          </p:cNvPicPr>
          <p:nvPr/>
        </p:nvPicPr>
        <p:blipFill rotWithShape="1">
          <a:blip r:embed="rId5"/>
          <a:srcRect l="58333" t="-8486" r="16666"/>
          <a:stretch/>
        </p:blipFill>
        <p:spPr>
          <a:xfrm>
            <a:off x="6876256" y="2216216"/>
            <a:ext cx="216024" cy="459061"/>
          </a:xfrm>
          <a:prstGeom prst="rect">
            <a:avLst/>
          </a:prstGeom>
        </p:spPr>
      </p:pic>
      <p:pic>
        <p:nvPicPr>
          <p:cNvPr id="64" name="Grafik 63"/>
          <p:cNvPicPr>
            <a:picLocks noChangeAspect="1"/>
          </p:cNvPicPr>
          <p:nvPr/>
        </p:nvPicPr>
        <p:blipFill>
          <a:blip r:embed="rId6"/>
          <a:stretch>
            <a:fillRect/>
          </a:stretch>
        </p:blipFill>
        <p:spPr>
          <a:xfrm>
            <a:off x="6876256" y="2827906"/>
            <a:ext cx="216024" cy="385070"/>
          </a:xfrm>
          <a:prstGeom prst="rect">
            <a:avLst/>
          </a:prstGeom>
        </p:spPr>
      </p:pic>
    </p:spTree>
    <p:extLst>
      <p:ext uri="{BB962C8B-B14F-4D97-AF65-F5344CB8AC3E}">
        <p14:creationId xmlns:p14="http://schemas.microsoft.com/office/powerpoint/2010/main" val="2917502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Verbinder: gewinkelt 24"/>
          <p:cNvCxnSpPr>
            <a:stCxn id="12" idx="4"/>
            <a:endCxn id="21" idx="3"/>
          </p:cNvCxnSpPr>
          <p:nvPr/>
        </p:nvCxnSpPr>
        <p:spPr>
          <a:xfrm rot="5400000">
            <a:off x="2483599" y="6062564"/>
            <a:ext cx="313902" cy="503807"/>
          </a:xfrm>
          <a:prstGeom prst="bentConnector2">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Verbinder: gewinkelt 25"/>
          <p:cNvCxnSpPr>
            <a:stCxn id="13" idx="4"/>
            <a:endCxn id="23" idx="1"/>
          </p:cNvCxnSpPr>
          <p:nvPr/>
        </p:nvCxnSpPr>
        <p:spPr>
          <a:xfrm rot="16200000" flipH="1">
            <a:off x="6353697" y="5864657"/>
            <a:ext cx="310092" cy="895809"/>
          </a:xfrm>
          <a:prstGeom prst="bentConnector2">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a:endCxn id="22" idx="0"/>
          </p:cNvCxnSpPr>
          <p:nvPr/>
        </p:nvCxnSpPr>
        <p:spPr>
          <a:xfrm>
            <a:off x="4476547" y="5661248"/>
            <a:ext cx="0" cy="49245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el 4"/>
          <p:cNvSpPr>
            <a:spLocks noGrp="1"/>
          </p:cNvSpPr>
          <p:nvPr>
            <p:ph type="title"/>
          </p:nvPr>
        </p:nvSpPr>
        <p:spPr>
          <a:xfrm>
            <a:off x="374851" y="685540"/>
            <a:ext cx="7773988" cy="576263"/>
          </a:xfrm>
        </p:spPr>
        <p:txBody>
          <a:bodyPr/>
          <a:lstStyle/>
          <a:p>
            <a:r>
              <a:rPr lang="de-CH" dirty="0"/>
              <a:t>Kohärente Raumentwicklung als Orientierungsrahmen</a:t>
            </a:r>
          </a:p>
        </p:txBody>
      </p:sp>
      <p:sp>
        <p:nvSpPr>
          <p:cNvPr id="12" name="Ellipse 11"/>
          <p:cNvSpPr/>
          <p:nvPr/>
        </p:nvSpPr>
        <p:spPr>
          <a:xfrm>
            <a:off x="804453" y="3277196"/>
            <a:ext cx="4176000" cy="2880320"/>
          </a:xfrm>
          <a:prstGeom prst="ellipse">
            <a:avLst/>
          </a:prstGeom>
          <a:solidFill>
            <a:srgbClr val="B4BE00">
              <a:alpha val="50000"/>
            </a:srgbClr>
          </a:solidFill>
          <a:ln>
            <a:solidFill>
              <a:srgbClr val="73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b="1" dirty="0">
                <a:ln w="0"/>
                <a:solidFill>
                  <a:sysClr val="windowText" lastClr="000000"/>
                </a:solidFill>
              </a:rPr>
              <a:t>Agglomerationspolitik 	    des Bundes 2016+</a:t>
            </a:r>
          </a:p>
          <a:p>
            <a:r>
              <a:rPr lang="de-CH" b="1" dirty="0">
                <a:ln w="0"/>
                <a:solidFill>
                  <a:sysClr val="windowText" lastClr="000000"/>
                </a:solidFill>
              </a:rPr>
              <a:t>(</a:t>
            </a:r>
            <a:r>
              <a:rPr lang="de-CH" b="1" dirty="0" err="1">
                <a:ln w="0"/>
                <a:solidFill>
                  <a:sysClr val="windowText" lastClr="000000"/>
                </a:solidFill>
              </a:rPr>
              <a:t>AggloPol</a:t>
            </a:r>
            <a:r>
              <a:rPr lang="de-CH" b="1" dirty="0">
                <a:ln w="0"/>
                <a:solidFill>
                  <a:sysClr val="windowText" lastClr="000000"/>
                </a:solidFill>
              </a:rPr>
              <a:t>)</a:t>
            </a:r>
            <a:endParaRPr lang="de-CH" b="1" dirty="0">
              <a:solidFill>
                <a:sysClr val="windowText" lastClr="000000"/>
              </a:solidFill>
            </a:endParaRPr>
          </a:p>
        </p:txBody>
      </p:sp>
      <p:sp>
        <p:nvSpPr>
          <p:cNvPr id="13" name="Ellipse 12"/>
          <p:cNvSpPr/>
          <p:nvPr/>
        </p:nvSpPr>
        <p:spPr>
          <a:xfrm>
            <a:off x="3972839" y="3277196"/>
            <a:ext cx="4176000" cy="2880320"/>
          </a:xfrm>
          <a:prstGeom prst="ellipse">
            <a:avLst/>
          </a:prstGeom>
          <a:solidFill>
            <a:srgbClr val="E2E890">
              <a:alpha val="50000"/>
            </a:srgbClr>
          </a:solidFill>
          <a:ln>
            <a:solidFill>
              <a:srgbClr val="73787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985838"/>
            <a:r>
              <a:rPr lang="de-CH" b="1" dirty="0">
                <a:ln w="0"/>
                <a:solidFill>
                  <a:sysClr val="windowText" lastClr="000000"/>
                </a:solidFill>
              </a:rPr>
              <a:t>Politik des Bundes für die ländlichen Räume und Berggebiete</a:t>
            </a:r>
          </a:p>
          <a:p>
            <a:pPr marL="985838"/>
            <a:r>
              <a:rPr lang="de-CH" b="1" dirty="0">
                <a:ln w="0"/>
                <a:solidFill>
                  <a:sysClr val="windowText" lastClr="000000"/>
                </a:solidFill>
              </a:rPr>
              <a:t>(</a:t>
            </a:r>
            <a:r>
              <a:rPr lang="de-CH" b="1" dirty="0" smtClean="0">
                <a:ln w="0"/>
                <a:solidFill>
                  <a:sysClr val="windowText" lastClr="000000"/>
                </a:solidFill>
              </a:rPr>
              <a:t>P-LRB</a:t>
            </a:r>
            <a:r>
              <a:rPr lang="de-CH" b="1" dirty="0">
                <a:ln w="0"/>
                <a:solidFill>
                  <a:sysClr val="windowText" lastClr="000000"/>
                </a:solidFill>
              </a:rPr>
              <a:t>)</a:t>
            </a:r>
          </a:p>
        </p:txBody>
      </p:sp>
      <p:sp>
        <p:nvSpPr>
          <p:cNvPr id="14" name="Rechteck: abgerundete Ecken 13"/>
          <p:cNvSpPr/>
          <p:nvPr/>
        </p:nvSpPr>
        <p:spPr>
          <a:xfrm>
            <a:off x="804255" y="2200970"/>
            <a:ext cx="7344584" cy="502022"/>
          </a:xfrm>
          <a:prstGeom prst="roundRect">
            <a:avLst/>
          </a:prstGeom>
          <a:solidFill>
            <a:srgbClr val="838A00"/>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sz="2000" b="1" dirty="0">
                <a:ln w="0"/>
                <a:solidFill>
                  <a:schemeClr val="bg1"/>
                </a:solidFill>
              </a:rPr>
              <a:t>Raumkonzept Schweiz</a:t>
            </a:r>
          </a:p>
        </p:txBody>
      </p:sp>
      <p:sp>
        <p:nvSpPr>
          <p:cNvPr id="19" name="Rechteck: abgerundete Ecken 18"/>
          <p:cNvSpPr/>
          <p:nvPr/>
        </p:nvSpPr>
        <p:spPr>
          <a:xfrm>
            <a:off x="804255" y="1412776"/>
            <a:ext cx="7344584" cy="502022"/>
          </a:xfrm>
          <a:prstGeom prst="roundRect">
            <a:avLst/>
          </a:prstGeom>
          <a:solidFill>
            <a:srgbClr val="838A00"/>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sz="2000" b="1" dirty="0">
                <a:ln w="0"/>
                <a:solidFill>
                  <a:schemeClr val="bg1"/>
                </a:solidFill>
              </a:rPr>
              <a:t>Trends und Herausforderungen Raumentwicklung</a:t>
            </a:r>
          </a:p>
        </p:txBody>
      </p:sp>
      <p:sp>
        <p:nvSpPr>
          <p:cNvPr id="21" name="Rechteck: abgerundete Ecken 20"/>
          <p:cNvSpPr/>
          <p:nvPr/>
        </p:nvSpPr>
        <p:spPr>
          <a:xfrm>
            <a:off x="596830" y="6157516"/>
            <a:ext cx="1791816" cy="627804"/>
          </a:xfrm>
          <a:prstGeom prst="roundRect">
            <a:avLst/>
          </a:prstGeom>
          <a:solidFill>
            <a:schemeClr val="bg1"/>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sz="2000" dirty="0">
                <a:ln w="0"/>
                <a:solidFill>
                  <a:schemeClr val="tx1"/>
                </a:solidFill>
              </a:rPr>
              <a:t>Instrumente </a:t>
            </a:r>
            <a:r>
              <a:rPr lang="de-CH" sz="2000" dirty="0" err="1">
                <a:ln w="0"/>
                <a:solidFill>
                  <a:schemeClr val="tx1"/>
                </a:solidFill>
              </a:rPr>
              <a:t>AggloPol</a:t>
            </a:r>
            <a:endParaRPr lang="de-CH" sz="2000" dirty="0">
              <a:ln w="0"/>
              <a:solidFill>
                <a:schemeClr val="tx1"/>
              </a:solidFill>
            </a:endParaRPr>
          </a:p>
        </p:txBody>
      </p:sp>
      <p:sp>
        <p:nvSpPr>
          <p:cNvPr id="22" name="Rechteck: abgerundete Ecken 21"/>
          <p:cNvSpPr/>
          <p:nvPr/>
        </p:nvSpPr>
        <p:spPr>
          <a:xfrm>
            <a:off x="3580639" y="6153706"/>
            <a:ext cx="1791816" cy="627804"/>
          </a:xfrm>
          <a:prstGeom prst="roundRect">
            <a:avLst/>
          </a:prstGeom>
          <a:solidFill>
            <a:schemeClr val="bg1"/>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sz="2000" dirty="0">
                <a:ln w="0"/>
                <a:solidFill>
                  <a:schemeClr val="tx1"/>
                </a:solidFill>
              </a:rPr>
              <a:t>Gemeinsame Instrumente</a:t>
            </a:r>
          </a:p>
        </p:txBody>
      </p:sp>
      <p:sp>
        <p:nvSpPr>
          <p:cNvPr id="23" name="Rechteck: abgerundete Ecken 22"/>
          <p:cNvSpPr/>
          <p:nvPr/>
        </p:nvSpPr>
        <p:spPr>
          <a:xfrm>
            <a:off x="6956648" y="6153706"/>
            <a:ext cx="1791816" cy="627804"/>
          </a:xfrm>
          <a:prstGeom prst="roundRect">
            <a:avLst/>
          </a:prstGeom>
          <a:solidFill>
            <a:schemeClr val="bg1"/>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sz="2000" dirty="0">
                <a:ln w="0"/>
                <a:solidFill>
                  <a:schemeClr val="tx1"/>
                </a:solidFill>
              </a:rPr>
              <a:t>Instrumente </a:t>
            </a:r>
            <a:r>
              <a:rPr lang="de-CH" sz="2000" dirty="0" smtClean="0">
                <a:ln w="0"/>
                <a:solidFill>
                  <a:schemeClr val="tx1"/>
                </a:solidFill>
              </a:rPr>
              <a:t>P-LRB</a:t>
            </a:r>
            <a:endParaRPr lang="de-CH" sz="2000" dirty="0">
              <a:ln w="0"/>
              <a:solidFill>
                <a:schemeClr val="tx1"/>
              </a:solidFill>
            </a:endParaRPr>
          </a:p>
        </p:txBody>
      </p:sp>
      <p:cxnSp>
        <p:nvCxnSpPr>
          <p:cNvPr id="39" name="Gerade Verbindung mit Pfeil 38"/>
          <p:cNvCxnSpPr>
            <a:stCxn id="19" idx="2"/>
            <a:endCxn id="14" idx="0"/>
          </p:cNvCxnSpPr>
          <p:nvPr/>
        </p:nvCxnSpPr>
        <p:spPr>
          <a:xfrm>
            <a:off x="4476547" y="1914798"/>
            <a:ext cx="0" cy="28617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Verbinder: gewinkelt 44"/>
          <p:cNvCxnSpPr>
            <a:stCxn id="14" idx="2"/>
            <a:endCxn id="12" idx="0"/>
          </p:cNvCxnSpPr>
          <p:nvPr/>
        </p:nvCxnSpPr>
        <p:spPr>
          <a:xfrm rot="5400000">
            <a:off x="3397398" y="2198047"/>
            <a:ext cx="574204" cy="1584094"/>
          </a:xfrm>
          <a:prstGeom prst="bentConnector3">
            <a:avLst>
              <a:gd name="adj1" fmla="val 5000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Verbinder: gewinkelt 52"/>
          <p:cNvCxnSpPr>
            <a:stCxn id="14" idx="2"/>
            <a:endCxn id="13" idx="0"/>
          </p:cNvCxnSpPr>
          <p:nvPr/>
        </p:nvCxnSpPr>
        <p:spPr>
          <a:xfrm rot="16200000" flipH="1">
            <a:off x="4981591" y="2197948"/>
            <a:ext cx="574204" cy="1584292"/>
          </a:xfrm>
          <a:prstGeom prst="bentConnector3">
            <a:avLst>
              <a:gd name="adj1" fmla="val 50000"/>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418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63377" y="692696"/>
            <a:ext cx="7773988" cy="576263"/>
          </a:xfrm>
          <a:prstGeom prst="rect">
            <a:avLst/>
          </a:prstGeom>
        </p:spPr>
        <p:txBody>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it-IT" dirty="0"/>
              <a:t>NRP-</a:t>
            </a:r>
            <a:r>
              <a:rPr lang="it-IT" dirty="0" err="1"/>
              <a:t>Mehrjahresprogramm</a:t>
            </a:r>
            <a:r>
              <a:rPr lang="it-IT" dirty="0"/>
              <a:t> </a:t>
            </a:r>
            <a:r>
              <a:rPr lang="it-IT" dirty="0" err="1"/>
              <a:t>des</a:t>
            </a:r>
            <a:r>
              <a:rPr lang="it-IT" dirty="0"/>
              <a:t> </a:t>
            </a:r>
            <a:r>
              <a:rPr lang="it-IT" dirty="0" err="1"/>
              <a:t>Bundes</a:t>
            </a:r>
            <a:r>
              <a:rPr lang="it-IT" dirty="0"/>
              <a:t> 2016–2023 </a:t>
            </a:r>
            <a:endParaRPr lang="en-US" altLang="it-IT" dirty="0"/>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7214" y="1272907"/>
            <a:ext cx="6853676" cy="503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7500890" y="5877272"/>
            <a:ext cx="1634233" cy="461665"/>
          </a:xfrm>
          <a:prstGeom prst="rect">
            <a:avLst/>
          </a:prstGeom>
        </p:spPr>
        <p:txBody>
          <a:bodyPr wrap="square">
            <a:spAutoFit/>
          </a:bodyPr>
          <a:lstStyle/>
          <a:p>
            <a:r>
              <a:rPr lang="de-CH" sz="1200" dirty="0">
                <a:solidFill>
                  <a:srgbClr val="000000"/>
                </a:solidFill>
              </a:rPr>
              <a:t>d</a:t>
            </a:r>
            <a:r>
              <a:rPr lang="nb-NO" sz="1200" dirty="0"/>
              <a:t>unkel: 1. Priorität</a:t>
            </a:r>
            <a:br>
              <a:rPr lang="nb-NO" sz="1200" dirty="0"/>
            </a:br>
            <a:r>
              <a:rPr lang="nb-NO" sz="1200" dirty="0"/>
              <a:t>hell:      2. Priorität</a:t>
            </a:r>
            <a:endParaRPr lang="it-IT" sz="1200" dirty="0"/>
          </a:p>
        </p:txBody>
      </p:sp>
    </p:spTree>
    <p:extLst>
      <p:ext uri="{BB962C8B-B14F-4D97-AF65-F5344CB8AC3E}">
        <p14:creationId xmlns:p14="http://schemas.microsoft.com/office/powerpoint/2010/main" val="1115123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131840" y="1268760"/>
            <a:ext cx="5481638" cy="576263"/>
          </a:xfrm>
        </p:spPr>
        <p:txBody>
          <a:bodyPr/>
          <a:lstStyle/>
          <a:p>
            <a:pPr eaLnBrk="1" hangingPunct="1"/>
            <a:r>
              <a:rPr lang="de-DE" dirty="0"/>
              <a:t>Lernziele des Blocks </a:t>
            </a:r>
            <a:br>
              <a:rPr lang="de-DE" dirty="0"/>
            </a:br>
            <a:r>
              <a:rPr lang="de-CH" dirty="0"/>
              <a:t>«</a:t>
            </a:r>
            <a:r>
              <a:rPr lang="de-DE" dirty="0"/>
              <a:t>Einführung NRP und </a:t>
            </a:r>
            <a:r>
              <a:rPr lang="de-DE" dirty="0" err="1"/>
              <a:t>Interreg</a:t>
            </a:r>
            <a:r>
              <a:rPr lang="de-CH" dirty="0"/>
              <a:t>»</a:t>
            </a:r>
            <a:endParaRPr lang="de-DE" dirty="0"/>
          </a:p>
        </p:txBody>
      </p:sp>
      <p:sp>
        <p:nvSpPr>
          <p:cNvPr id="7" name="Rectangle 3"/>
          <p:cNvSpPr>
            <a:spLocks noGrp="1" noChangeArrowheads="1"/>
          </p:cNvSpPr>
          <p:nvPr>
            <p:ph idx="1"/>
          </p:nvPr>
        </p:nvSpPr>
        <p:spPr>
          <a:xfrm>
            <a:off x="3131840" y="2132856"/>
            <a:ext cx="5903912" cy="4608512"/>
          </a:xfrm>
        </p:spPr>
        <p:txBody>
          <a:bodyPr/>
          <a:lstStyle/>
          <a:p>
            <a:pPr marL="0" indent="0" eaLnBrk="1" hangingPunct="1">
              <a:buFontTx/>
              <a:buNone/>
            </a:pPr>
            <a:r>
              <a:rPr lang="de-DE" sz="1800" dirty="0"/>
              <a:t>Die Teilnehmenden...</a:t>
            </a:r>
          </a:p>
          <a:p>
            <a:pPr marL="0" indent="0" eaLnBrk="1" hangingPunct="1">
              <a:buNone/>
              <a:defRPr/>
            </a:pPr>
            <a:r>
              <a:rPr lang="de-DE" sz="1800" dirty="0"/>
              <a:t>…lernen Ursprünge und Hintergründe der NRP16+ kennen.</a:t>
            </a:r>
          </a:p>
          <a:p>
            <a:pPr marL="0" indent="0" eaLnBrk="1" hangingPunct="1">
              <a:buNone/>
              <a:defRPr/>
            </a:pPr>
            <a:r>
              <a:rPr lang="de-DE" sz="1800" dirty="0"/>
              <a:t>…erhalten eine kurze Einführung zu </a:t>
            </a:r>
            <a:r>
              <a:rPr lang="de-DE" sz="1800" dirty="0" err="1"/>
              <a:t>Interreg</a:t>
            </a:r>
            <a:r>
              <a:rPr lang="de-DE" sz="1800" dirty="0"/>
              <a:t>.</a:t>
            </a:r>
          </a:p>
          <a:p>
            <a:pPr marL="0" indent="0" eaLnBrk="1" hangingPunct="1">
              <a:buNone/>
              <a:defRPr/>
            </a:pPr>
            <a:r>
              <a:rPr lang="de-DE" sz="1800" b="1" dirty="0"/>
              <a:t>Sowie als Basis für die Vertiefung in späteren Blöcken: Die Teilnehmenden…</a:t>
            </a:r>
          </a:p>
          <a:p>
            <a:pPr marL="0" indent="0" eaLnBrk="1" hangingPunct="1">
              <a:buNone/>
              <a:defRPr/>
            </a:pPr>
            <a:r>
              <a:rPr lang="de-DE" sz="1800" dirty="0"/>
              <a:t>…erhalten erste Hinweise, wo weiteres Wissen abrufbar ist.</a:t>
            </a:r>
          </a:p>
          <a:p>
            <a:pPr marL="0" indent="0" eaLnBrk="1" hangingPunct="1">
              <a:buNone/>
              <a:defRPr/>
            </a:pPr>
            <a:r>
              <a:rPr lang="de-DE" sz="1800" dirty="0"/>
              <a:t>…kennen Ziele, zentrale Konzepte und Förderschwerpunkte der NRP sowie bisherige Erfahrungen und Herausforderungen.</a:t>
            </a:r>
          </a:p>
          <a:p>
            <a:pPr marL="0" indent="0" eaLnBrk="1" hangingPunct="1">
              <a:buNone/>
              <a:defRPr/>
            </a:pPr>
            <a:r>
              <a:rPr lang="de-DE" sz="1800" dirty="0"/>
              <a:t>…kennen den NRP-Umsetzungsprozess und die an der NRP </a:t>
            </a:r>
            <a:r>
              <a:rPr lang="de-DE" sz="1800" dirty="0" smtClean="0"/>
              <a:t>beteiligten </a:t>
            </a:r>
            <a:r>
              <a:rPr lang="de-DE" sz="1800" dirty="0"/>
              <a:t>Schlüsselakteure.</a:t>
            </a:r>
          </a:p>
        </p:txBody>
      </p:sp>
    </p:spTree>
    <p:extLst>
      <p:ext uri="{BB962C8B-B14F-4D97-AF65-F5344CB8AC3E}">
        <p14:creationId xmlns:p14="http://schemas.microsoft.com/office/powerpoint/2010/main" val="2258168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r>
              <a:rPr lang="it-IT" dirty="0"/>
              <a:t>NRP-</a:t>
            </a:r>
            <a:r>
              <a:rPr lang="it-IT" dirty="0" err="1"/>
              <a:t>Mehrjahresprogramm</a:t>
            </a:r>
            <a:r>
              <a:rPr lang="it-IT" dirty="0"/>
              <a:t> </a:t>
            </a:r>
            <a:r>
              <a:rPr lang="it-IT" dirty="0" err="1"/>
              <a:t>des</a:t>
            </a:r>
            <a:r>
              <a:rPr lang="it-IT" dirty="0"/>
              <a:t> </a:t>
            </a:r>
            <a:r>
              <a:rPr lang="it-IT" dirty="0" err="1"/>
              <a:t>Bundes</a:t>
            </a:r>
            <a:r>
              <a:rPr lang="it-IT" dirty="0"/>
              <a:t> 2016–2023 </a:t>
            </a:r>
            <a:endParaRPr lang="en-US" altLang="it-IT" dirty="0"/>
          </a:p>
        </p:txBody>
      </p:sp>
      <p:sp>
        <p:nvSpPr>
          <p:cNvPr id="679939" name="Rectangle 3"/>
          <p:cNvSpPr>
            <a:spLocks noGrp="1" noChangeArrowheads="1"/>
          </p:cNvSpPr>
          <p:nvPr>
            <p:ph idx="1"/>
          </p:nvPr>
        </p:nvSpPr>
        <p:spPr/>
        <p:txBody>
          <a:bodyPr/>
          <a:lstStyle/>
          <a:p>
            <a:r>
              <a:rPr lang="de-CH" dirty="0"/>
              <a:t>In der Programmphase 2016–2023 liegt der Schwerpunkt der Projektförderung in den Bereichen </a:t>
            </a:r>
            <a:r>
              <a:rPr lang="de-CH" b="1" dirty="0"/>
              <a:t>«Tourismus» </a:t>
            </a:r>
            <a:r>
              <a:rPr lang="de-CH" dirty="0"/>
              <a:t>und </a:t>
            </a:r>
            <a:r>
              <a:rPr lang="de-CH" b="1" dirty="0"/>
              <a:t>«Industrie»</a:t>
            </a:r>
            <a:r>
              <a:rPr lang="de-CH" dirty="0"/>
              <a:t>.</a:t>
            </a:r>
            <a:r>
              <a:rPr lang="de-CH" b="1" dirty="0"/>
              <a:t> </a:t>
            </a:r>
          </a:p>
          <a:p>
            <a:r>
              <a:rPr lang="de-CH" dirty="0"/>
              <a:t>Abhängig von den Zielen und Schwerpunkten, die die Kantone bei der Umsetzung der NRP festlegen, können zudem </a:t>
            </a:r>
            <a:r>
              <a:rPr lang="de-CH" b="1" dirty="0"/>
              <a:t>Projekte in weiteren Bereichen </a:t>
            </a:r>
            <a:r>
              <a:rPr lang="de-CH" dirty="0"/>
              <a:t>wie Agrar- und Waldwirtschaft, Energie-, Bildungs- und Gesundheitswirtschaft unterstützt werden. </a:t>
            </a:r>
          </a:p>
          <a:p>
            <a:endParaRPr lang="de-CH" dirty="0"/>
          </a:p>
          <a:p>
            <a:endParaRPr lang="de-DE" altLang="de-DE" dirty="0"/>
          </a:p>
          <a:p>
            <a:endParaRPr lang="de-CH" dirty="0"/>
          </a:p>
        </p:txBody>
      </p:sp>
      <p:pic>
        <p:nvPicPr>
          <p:cNvPr id="5123" name="Picture 3" descr="C:\Users\kristin.PLANVALBRIG\Desktop\TOSCANO_AG_ANDEER_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8343" y="4581128"/>
            <a:ext cx="1293165" cy="8604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kristin.PLANVALBRIG\Desktop\NEUE_HOLZBAU_AG_LUNGERN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604799"/>
            <a:ext cx="1330187" cy="860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kristin.PLANVALBRIG\Desktop\PHAENOVUM_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3650" y="5681730"/>
            <a:ext cx="1293167" cy="8604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kristin.PLANVALBRIG\Desktop\FREESTYLEACADEMY_LAAX_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278" y="5686836"/>
            <a:ext cx="1292111" cy="859698"/>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kristin.PLANVALBRIG\Desktop\CABRIOBAHN_STANSERHORN_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3463" y="5686836"/>
            <a:ext cx="1288045" cy="86040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Users\kristin.PLANVALBRIG\Desktop\BAGNI_DI_CRAVEGGIA_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9466" y="5715343"/>
            <a:ext cx="1293167" cy="8604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ers\kristin.PLANVALBRIG\Desktop\DIE_MANUFAKTUR_KARIN_BISCHOFF_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278" y="4604799"/>
            <a:ext cx="1293166" cy="86040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C:\Users\kristin.PLANVALBRIG\Desktop\BLUE_FACTORY_0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9467" y="4604799"/>
            <a:ext cx="1293166" cy="8604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C:\Users\kristin.PLANVALBRIG\Desktop\STUDENTIN_IND_DESIGN_3DPRINTER_0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2426" y="5699627"/>
            <a:ext cx="1293166" cy="860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kristin.PLANVALBRIG\Desktop\MAISON_DU_TOURISME_1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2280" y="4604799"/>
            <a:ext cx="1293166" cy="86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732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r>
              <a:rPr lang="de-DE" altLang="de-DE" dirty="0"/>
              <a:t>Förderschwerpunkt «Industrie»</a:t>
            </a:r>
          </a:p>
        </p:txBody>
      </p:sp>
      <p:sp>
        <p:nvSpPr>
          <p:cNvPr id="679939" name="Rectangle 3"/>
          <p:cNvSpPr>
            <a:spLocks noGrp="1" noChangeArrowheads="1"/>
          </p:cNvSpPr>
          <p:nvPr>
            <p:ph idx="1"/>
          </p:nvPr>
        </p:nvSpPr>
        <p:spPr>
          <a:xfrm>
            <a:off x="468000" y="2206402"/>
            <a:ext cx="8568496" cy="3598862"/>
          </a:xfrm>
        </p:spPr>
        <p:txBody>
          <a:bodyPr/>
          <a:lstStyle/>
          <a:p>
            <a:r>
              <a:rPr lang="de-CH" altLang="de-DE" dirty="0"/>
              <a:t>Projekte im Bereich «</a:t>
            </a:r>
            <a:r>
              <a:rPr lang="de-CH" altLang="de-DE" b="1" dirty="0"/>
              <a:t>exportorientierte industrielle Wertschöpfungs-systeme</a:t>
            </a:r>
            <a:r>
              <a:rPr lang="de-CH" altLang="de-DE" dirty="0"/>
              <a:t>» inklusive der wissensintensiven und produktionsnahen Dienstleistungen</a:t>
            </a:r>
          </a:p>
          <a:p>
            <a:r>
              <a:rPr lang="de-CH" altLang="de-DE" b="1" dirty="0"/>
              <a:t>Fokus</a:t>
            </a:r>
            <a:r>
              <a:rPr lang="de-CH" altLang="de-DE" dirty="0"/>
              <a:t> liegt auf der </a:t>
            </a:r>
            <a:r>
              <a:rPr lang="de-CH" altLang="de-DE" b="1" dirty="0"/>
              <a:t>Innovationsförderung für KMU</a:t>
            </a:r>
            <a:r>
              <a:rPr lang="de-CH" altLang="de-DE" dirty="0"/>
              <a:t> in den </a:t>
            </a:r>
            <a:r>
              <a:rPr lang="de-CH" altLang="de-DE" dirty="0" smtClean="0"/>
              <a:t>Regionen. </a:t>
            </a:r>
            <a:endParaRPr lang="de-CH" altLang="de-DE" dirty="0"/>
          </a:p>
          <a:p>
            <a:pPr lvl="1"/>
            <a:r>
              <a:rPr lang="de-CH" altLang="de-DE" dirty="0"/>
              <a:t>Innovationsfähigkeit der KMU soll durch den regionalen Austausch zwischen Unternehmen, Bildungs- und Forschungseinrichtungen sowie der öffentlichen Hand im Rahmen von </a:t>
            </a:r>
            <a:r>
              <a:rPr lang="de-CH" altLang="de-DE" b="1" dirty="0"/>
              <a:t>Regionalen Innovationssystemen (RIS) </a:t>
            </a:r>
            <a:r>
              <a:rPr lang="de-CH" altLang="de-DE" dirty="0"/>
              <a:t>gefördert werden. </a:t>
            </a:r>
          </a:p>
          <a:p>
            <a:pPr lvl="1"/>
            <a:r>
              <a:rPr lang="de-CH" altLang="de-DE" dirty="0"/>
              <a:t>NRP: ganzheitliches Innovationsverständnis</a:t>
            </a:r>
          </a:p>
        </p:txBody>
      </p:sp>
    </p:spTree>
    <p:extLst>
      <p:ext uri="{BB962C8B-B14F-4D97-AF65-F5344CB8AC3E}">
        <p14:creationId xmlns:p14="http://schemas.microsoft.com/office/powerpoint/2010/main" val="2020231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467545" y="764704"/>
            <a:ext cx="5688632" cy="514350"/>
          </a:xfrm>
          <a:prstGeom prst="rect">
            <a:avLst/>
          </a:prstGeom>
        </p:spPr>
        <p:txBody>
          <a:bodyPr/>
          <a:lst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pPr>
              <a:defRPr/>
            </a:pPr>
            <a:endParaRPr lang="de-CH" kern="0" dirty="0"/>
          </a:p>
        </p:txBody>
      </p:sp>
      <p:sp>
        <p:nvSpPr>
          <p:cNvPr id="8" name="ZoneTexte 5"/>
          <p:cNvSpPr txBox="1"/>
          <p:nvPr/>
        </p:nvSpPr>
        <p:spPr>
          <a:xfrm>
            <a:off x="468000" y="2105561"/>
            <a:ext cx="8496488" cy="1323439"/>
          </a:xfrm>
          <a:prstGeom prst="rect">
            <a:avLst/>
          </a:prstGeom>
          <a:noFill/>
        </p:spPr>
        <p:txBody>
          <a:bodyPr wrap="square" rtlCol="0">
            <a:spAutoFit/>
          </a:bodyPr>
          <a:lstStyle/>
          <a:p>
            <a:pPr marL="28575">
              <a:spcBef>
                <a:spcPts val="600"/>
              </a:spcBef>
            </a:pPr>
            <a:r>
              <a:rPr lang="de-CH" sz="2000" dirty="0"/>
              <a:t>Regionale Innovationssysteme (RIS) im Verständnis der NRP sind </a:t>
            </a:r>
            <a:r>
              <a:rPr lang="de-CH" sz="2000" b="1" dirty="0"/>
              <a:t>funktionale Wirtschaftsräume</a:t>
            </a:r>
            <a:r>
              <a:rPr lang="de-CH" sz="2000" dirty="0"/>
              <a:t>, die über eine ausreichende Masse der für Innovationsprozesse wesentlichen Akteure (</a:t>
            </a:r>
            <a:r>
              <a:rPr lang="de-CH" sz="2000" b="1" dirty="0"/>
              <a:t>Unternehmen, Hochschulen und öffentliche Hand</a:t>
            </a:r>
            <a:r>
              <a:rPr lang="de-CH" sz="2000" dirty="0"/>
              <a:t>) verfügen. </a:t>
            </a:r>
          </a:p>
        </p:txBody>
      </p:sp>
      <p:sp>
        <p:nvSpPr>
          <p:cNvPr id="3" name="Titel 2"/>
          <p:cNvSpPr>
            <a:spLocks noGrp="1"/>
          </p:cNvSpPr>
          <p:nvPr>
            <p:ph type="title"/>
          </p:nvPr>
        </p:nvSpPr>
        <p:spPr/>
        <p:txBody>
          <a:bodyPr/>
          <a:lstStyle/>
          <a:p>
            <a:r>
              <a:rPr lang="de-CH" altLang="en-US" dirty="0"/>
              <a:t>Was sind RIS?</a:t>
            </a:r>
            <a:r>
              <a:rPr lang="de-CH" altLang="de-DE" sz="2800" dirty="0"/>
              <a:t> </a:t>
            </a:r>
            <a:endParaRPr lang="de-CH" dirty="0"/>
          </a:p>
        </p:txBody>
      </p:sp>
      <p:sp>
        <p:nvSpPr>
          <p:cNvPr id="5" name="Inhaltsplatzhalter 4"/>
          <p:cNvSpPr>
            <a:spLocks noGrp="1"/>
          </p:cNvSpPr>
          <p:nvPr>
            <p:ph idx="1"/>
          </p:nvPr>
        </p:nvSpPr>
        <p:spPr>
          <a:xfrm>
            <a:off x="468000" y="3933056"/>
            <a:ext cx="8496488" cy="1573806"/>
          </a:xfrm>
        </p:spPr>
        <p:txBody>
          <a:bodyPr/>
          <a:lstStyle/>
          <a:p>
            <a:pPr marL="0" indent="0">
              <a:buNone/>
            </a:pPr>
            <a:endParaRPr lang="de-CH" dirty="0"/>
          </a:p>
          <a:p>
            <a:pPr marL="0" indent="0">
              <a:buNone/>
            </a:pPr>
            <a:r>
              <a:rPr lang="de-CH" dirty="0"/>
              <a:t/>
            </a:r>
            <a:br>
              <a:rPr lang="de-CH" dirty="0"/>
            </a:br>
            <a:endParaRPr lang="de-CH" dirty="0"/>
          </a:p>
          <a:p>
            <a:pPr marL="0" indent="0">
              <a:buNone/>
            </a:pPr>
            <a:r>
              <a:rPr lang="de-CH" dirty="0"/>
              <a:t/>
            </a:r>
            <a:br>
              <a:rPr lang="de-CH" dirty="0"/>
            </a:br>
            <a:endParaRPr lang="de-CH" dirty="0"/>
          </a:p>
          <a:p>
            <a:pPr marL="266700" indent="-266700">
              <a:buNone/>
            </a:pPr>
            <a:endParaRPr lang="de-CH"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3457688"/>
            <a:ext cx="5136422" cy="340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11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84" r="-1"/>
          <a:stretch/>
        </p:blipFill>
        <p:spPr bwMode="auto">
          <a:xfrm>
            <a:off x="370834" y="2125721"/>
            <a:ext cx="4459005" cy="307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txBox="1">
            <a:spLocks/>
          </p:cNvSpPr>
          <p:nvPr/>
        </p:nvSpPr>
        <p:spPr>
          <a:xfrm>
            <a:off x="467545" y="764704"/>
            <a:ext cx="5688632" cy="514350"/>
          </a:xfrm>
          <a:prstGeom prst="rect">
            <a:avLst/>
          </a:prstGeom>
        </p:spPr>
        <p:txBody>
          <a:bodyPr/>
          <a:lst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pPr>
              <a:defRPr/>
            </a:pPr>
            <a:endParaRPr lang="de-CH" kern="0" dirty="0"/>
          </a:p>
        </p:txBody>
      </p:sp>
      <p:sp>
        <p:nvSpPr>
          <p:cNvPr id="8" name="ZoneTexte 5"/>
          <p:cNvSpPr txBox="1"/>
          <p:nvPr/>
        </p:nvSpPr>
        <p:spPr>
          <a:xfrm>
            <a:off x="4611283" y="2125721"/>
            <a:ext cx="4320479" cy="3200876"/>
          </a:xfrm>
          <a:prstGeom prst="rect">
            <a:avLst/>
          </a:prstGeom>
          <a:noFill/>
        </p:spPr>
        <p:txBody>
          <a:bodyPr wrap="square" rtlCol="0">
            <a:spAutoFit/>
          </a:bodyPr>
          <a:lstStyle/>
          <a:p>
            <a:pPr marL="28575">
              <a:spcBef>
                <a:spcPts val="600"/>
              </a:spcBef>
            </a:pPr>
            <a:r>
              <a:rPr lang="de-CH" sz="1600" b="1" dirty="0"/>
              <a:t>Basis: </a:t>
            </a:r>
            <a:r>
              <a:rPr lang="de-CH" sz="1600" dirty="0"/>
              <a:t>Kantone definieren Innovations-strategie und </a:t>
            </a:r>
            <a:r>
              <a:rPr lang="de-CH" sz="1600" dirty="0" smtClean="0"/>
              <a:t>Innovationsförderangebote </a:t>
            </a:r>
            <a:r>
              <a:rPr lang="de-CH" sz="1600" dirty="0"/>
              <a:t>für RIS</a:t>
            </a:r>
            <a:br>
              <a:rPr lang="de-CH" sz="1600" dirty="0"/>
            </a:br>
            <a:endParaRPr lang="de-CH" sz="800" dirty="0"/>
          </a:p>
          <a:p>
            <a:pPr marL="185738" indent="-157163">
              <a:spcBef>
                <a:spcPts val="600"/>
              </a:spcBef>
              <a:buFont typeface="Arial" panose="020B0604020202020204" pitchFamily="34" charset="0"/>
              <a:buChar char="•"/>
            </a:pPr>
            <a:r>
              <a:rPr lang="de-CH" sz="1600" b="1" dirty="0"/>
              <a:t>Förderung von RIS-Managements</a:t>
            </a:r>
            <a:r>
              <a:rPr lang="de-CH" sz="1600" dirty="0"/>
              <a:t>, die die Koordination der verschiedenen Innovationsakteure und deren Aktivitäten sicherstellen </a:t>
            </a:r>
            <a:br>
              <a:rPr lang="de-CH" sz="1600" dirty="0"/>
            </a:br>
            <a:endParaRPr lang="de-CH" sz="800" dirty="0"/>
          </a:p>
          <a:p>
            <a:pPr marL="185738" indent="-157163">
              <a:spcBef>
                <a:spcPts val="600"/>
              </a:spcBef>
              <a:buFont typeface="Arial" panose="020B0604020202020204" pitchFamily="34" charset="0"/>
              <a:buChar char="•"/>
            </a:pPr>
            <a:r>
              <a:rPr lang="de-CH" sz="1600" b="1" dirty="0"/>
              <a:t>Förderung von Dienstleistungen der RIS-Managements </a:t>
            </a:r>
            <a:r>
              <a:rPr lang="de-CH" sz="1600" dirty="0"/>
              <a:t>(Coaching, Vernetzung usw.), die </a:t>
            </a:r>
            <a:r>
              <a:rPr lang="de-CH" sz="1600" b="1" dirty="0"/>
              <a:t>für Unternehmen</a:t>
            </a:r>
            <a:r>
              <a:rPr lang="de-CH" sz="1600" dirty="0"/>
              <a:t> (KMU) angeboten werden </a:t>
            </a:r>
          </a:p>
        </p:txBody>
      </p:sp>
      <p:sp>
        <p:nvSpPr>
          <p:cNvPr id="3" name="Titel 2"/>
          <p:cNvSpPr>
            <a:spLocks noGrp="1"/>
          </p:cNvSpPr>
          <p:nvPr>
            <p:ph type="title"/>
          </p:nvPr>
        </p:nvSpPr>
        <p:spPr/>
        <p:txBody>
          <a:bodyPr/>
          <a:lstStyle/>
          <a:p>
            <a:r>
              <a:rPr lang="de-CH" altLang="en-US" dirty="0"/>
              <a:t>Wie wirkt die NRP auf die RIS ein?</a:t>
            </a:r>
            <a:r>
              <a:rPr lang="de-CH" altLang="de-DE" sz="2800" dirty="0"/>
              <a:t> </a:t>
            </a:r>
            <a:endParaRPr lang="de-CH" dirty="0"/>
          </a:p>
        </p:txBody>
      </p:sp>
      <p:sp>
        <p:nvSpPr>
          <p:cNvPr id="5" name="Inhaltsplatzhalter 4"/>
          <p:cNvSpPr>
            <a:spLocks noGrp="1"/>
          </p:cNvSpPr>
          <p:nvPr>
            <p:ph idx="1"/>
          </p:nvPr>
        </p:nvSpPr>
        <p:spPr>
          <a:xfrm>
            <a:off x="468000" y="4941168"/>
            <a:ext cx="8496488" cy="1728192"/>
          </a:xfrm>
        </p:spPr>
        <p:txBody>
          <a:bodyPr/>
          <a:lstStyle/>
          <a:p>
            <a:pPr marL="266700" indent="-266700">
              <a:buNone/>
            </a:pPr>
            <a:r>
              <a:rPr lang="de-CH" sz="1600" dirty="0">
                <a:sym typeface="Wingdings" panose="05000000000000000000" pitchFamily="2" charset="2"/>
              </a:rPr>
              <a:t> </a:t>
            </a:r>
          </a:p>
          <a:p>
            <a:pPr marL="266700" indent="-266700">
              <a:buNone/>
            </a:pPr>
            <a:r>
              <a:rPr lang="de-CH" sz="1600" b="1" dirty="0">
                <a:sym typeface="Wingdings" panose="05000000000000000000" pitchFamily="2" charset="2"/>
              </a:rPr>
              <a:t> </a:t>
            </a:r>
            <a:r>
              <a:rPr lang="de-CH" sz="1600" b="1" dirty="0"/>
              <a:t>Akteure der Innovationsförderung koordinieren </a:t>
            </a:r>
            <a:r>
              <a:rPr lang="de-CH" sz="1600" dirty="0"/>
              <a:t>ihre Angebote und nutzen </a:t>
            </a:r>
            <a:r>
              <a:rPr lang="de-CH" sz="1600" dirty="0" smtClean="0"/>
              <a:t>Synergien.</a:t>
            </a:r>
            <a:endParaRPr lang="de-CH" sz="1600" dirty="0"/>
          </a:p>
          <a:p>
            <a:pPr marL="266700" indent="-266700">
              <a:buNone/>
            </a:pPr>
            <a:r>
              <a:rPr lang="de-CH" sz="1600" dirty="0">
                <a:sym typeface="Wingdings" panose="05000000000000000000" pitchFamily="2" charset="2"/>
              </a:rPr>
              <a:t> </a:t>
            </a:r>
            <a:r>
              <a:rPr lang="de-CH" sz="1600" b="1" dirty="0"/>
              <a:t>Unternehmen (KMU) erhalten bedarfsgerechte Unterstützung bei Produkt- und </a:t>
            </a:r>
            <a:r>
              <a:rPr lang="de-CH" sz="1600" b="1" dirty="0" smtClean="0"/>
              <a:t>Prozessinnovationen.</a:t>
            </a:r>
            <a:endParaRPr lang="de-CH" sz="1600" b="1" dirty="0"/>
          </a:p>
          <a:p>
            <a:pPr marL="0" indent="0">
              <a:buNone/>
            </a:pPr>
            <a:r>
              <a:rPr lang="de-CH" sz="1600" b="1" dirty="0">
                <a:sym typeface="Wingdings" panose="05000000000000000000" pitchFamily="2" charset="2"/>
              </a:rPr>
              <a:t> </a:t>
            </a:r>
            <a:r>
              <a:rPr lang="de-CH" sz="1600" b="1" dirty="0"/>
              <a:t>Innovationsdynamik in den Regionen wird </a:t>
            </a:r>
            <a:r>
              <a:rPr lang="de-CH" sz="1600" b="1" dirty="0" smtClean="0"/>
              <a:t>erhöht.</a:t>
            </a:r>
            <a:endParaRPr lang="de-CH" sz="1600" b="1" dirty="0"/>
          </a:p>
          <a:p>
            <a:endParaRPr lang="de-CH" dirty="0"/>
          </a:p>
        </p:txBody>
      </p:sp>
    </p:spTree>
    <p:extLst>
      <p:ext uri="{BB962C8B-B14F-4D97-AF65-F5344CB8AC3E}">
        <p14:creationId xmlns:p14="http://schemas.microsoft.com/office/powerpoint/2010/main" val="683405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Praxisbeispiel: </a:t>
            </a:r>
            <a:r>
              <a:rPr lang="de-CH" dirty="0" err="1"/>
              <a:t>Bioburn</a:t>
            </a:r>
            <a:endParaRPr lang="de-CH" dirty="0"/>
          </a:p>
        </p:txBody>
      </p:sp>
      <p:sp>
        <p:nvSpPr>
          <p:cNvPr id="3" name="Inhaltsplatzhalter 2"/>
          <p:cNvSpPr>
            <a:spLocks noGrp="1"/>
          </p:cNvSpPr>
          <p:nvPr>
            <p:ph idx="1"/>
          </p:nvPr>
        </p:nvSpPr>
        <p:spPr/>
        <p:txBody>
          <a:bodyPr/>
          <a:lstStyle/>
          <a:p>
            <a:r>
              <a:rPr lang="de-CH" b="1" dirty="0"/>
              <a:t>Beispiel für Unternehmenskooperation</a:t>
            </a:r>
          </a:p>
          <a:p>
            <a:pPr>
              <a:spcBef>
                <a:spcPts val="600"/>
              </a:spcBef>
              <a:buNone/>
            </a:pPr>
            <a:r>
              <a:rPr lang="de-CH" b="1" dirty="0"/>
              <a:t>	</a:t>
            </a:r>
            <a:r>
              <a:rPr lang="de-CH" dirty="0"/>
              <a:t>Machbarkeitsstudie: Zusammenschluss von auf dem Markt bereits vorhandenen Anlagen</a:t>
            </a:r>
          </a:p>
          <a:p>
            <a:pPr lvl="1"/>
            <a:r>
              <a:rPr lang="de-CH" dirty="0"/>
              <a:t>Effiziente Herstellung von Strom, Wärme und Viehfutter aus vorhandener Biomasse in einer gesamten Wertschöpfungskette</a:t>
            </a:r>
          </a:p>
          <a:p>
            <a:pPr lvl="1">
              <a:spcAft>
                <a:spcPts val="1200"/>
              </a:spcAft>
            </a:pPr>
            <a:r>
              <a:rPr lang="de-CH" dirty="0"/>
              <a:t>Prototyp integrale Kompaktanlage Graspressmaschine, </a:t>
            </a:r>
            <a:r>
              <a:rPr lang="de-CH" dirty="0" smtClean="0"/>
              <a:t>Grastrocknungsanlage</a:t>
            </a:r>
            <a:r>
              <a:rPr lang="de-CH" dirty="0"/>
              <a:t>, Herstellung von Pellets, zwei Biogasanlagen, Verbrennungsofen</a:t>
            </a:r>
          </a:p>
          <a:p>
            <a:pPr>
              <a:spcBef>
                <a:spcPts val="1200"/>
              </a:spcBef>
              <a:buNone/>
            </a:pPr>
            <a:r>
              <a:rPr lang="de-CH" b="1" dirty="0"/>
              <a:t>	</a:t>
            </a:r>
            <a:endParaRPr lang="de-CH" dirty="0"/>
          </a:p>
        </p:txBody>
      </p:sp>
      <p:sp>
        <p:nvSpPr>
          <p:cNvPr id="6" name="Textfeld 6"/>
          <p:cNvSpPr txBox="1">
            <a:spLocks noChangeArrowheads="1"/>
          </p:cNvSpPr>
          <p:nvPr/>
        </p:nvSpPr>
        <p:spPr bwMode="auto">
          <a:xfrm>
            <a:off x="3923929" y="6567155"/>
            <a:ext cx="58326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CH" sz="1000" dirty="0"/>
              <a:t>Quelle: www.regiosuisse.ch, regiosuisse-Angebote </a:t>
            </a:r>
            <a:r>
              <a:rPr lang="de-CH" sz="1000" dirty="0">
                <a:sym typeface="Wingdings" pitchFamily="2" charset="2"/>
              </a:rPr>
              <a:t> Wirkungsmessung NRP-Projekte</a:t>
            </a:r>
            <a:endParaRPr lang="de-CH" sz="1000" dirty="0"/>
          </a:p>
        </p:txBody>
      </p:sp>
      <p:pic>
        <p:nvPicPr>
          <p:cNvPr id="1028" name="Picture 4" descr="http://www.bioburn.ch/images/logos/logo_bioburn.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96136" y="890490"/>
            <a:ext cx="3251970" cy="1008112"/>
          </a:xfrm>
          <a:prstGeom prst="rect">
            <a:avLst/>
          </a:prstGeom>
          <a:noFill/>
        </p:spPr>
      </p:pic>
    </p:spTree>
    <p:extLst>
      <p:ext uri="{BB962C8B-B14F-4D97-AF65-F5344CB8AC3E}">
        <p14:creationId xmlns:p14="http://schemas.microsoft.com/office/powerpoint/2010/main" val="1243078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6724" y="1482725"/>
            <a:ext cx="8353748" cy="576263"/>
          </a:xfrm>
        </p:spPr>
        <p:txBody>
          <a:bodyPr/>
          <a:lstStyle/>
          <a:p>
            <a:r>
              <a:rPr lang="de-CH" dirty="0"/>
              <a:t>Praxisbeispiel: </a:t>
            </a:r>
            <a:r>
              <a:rPr lang="de-CH" dirty="0" err="1"/>
              <a:t>SolarRail</a:t>
            </a:r>
            <a:r>
              <a:rPr lang="de-CH" dirty="0"/>
              <a:t> </a:t>
            </a:r>
          </a:p>
        </p:txBody>
      </p:sp>
      <p:sp>
        <p:nvSpPr>
          <p:cNvPr id="3" name="Inhaltsplatzhalter 2"/>
          <p:cNvSpPr>
            <a:spLocks noGrp="1"/>
          </p:cNvSpPr>
          <p:nvPr>
            <p:ph idx="1"/>
          </p:nvPr>
        </p:nvSpPr>
        <p:spPr>
          <a:xfrm>
            <a:off x="468000" y="1908000"/>
            <a:ext cx="5112112" cy="3598862"/>
          </a:xfrm>
        </p:spPr>
        <p:txBody>
          <a:bodyPr/>
          <a:lstStyle/>
          <a:p>
            <a:r>
              <a:rPr lang="de-CH" sz="1800" dirty="0"/>
              <a:t>Neues, innovatives </a:t>
            </a:r>
            <a:r>
              <a:rPr lang="de-CH" sz="1800" dirty="0" smtClean="0"/>
              <a:t>Produkt</a:t>
            </a:r>
            <a:endParaRPr lang="de-CH" sz="1800" dirty="0"/>
          </a:p>
          <a:p>
            <a:r>
              <a:rPr lang="de-CH" sz="1800" dirty="0"/>
              <a:t>NRP-Unterstützung für die Entwicklung des Prototyps und zur Förderung der Zusammen-arbeit der Akteure (Anschubfinanzierung) </a:t>
            </a:r>
          </a:p>
          <a:p>
            <a:r>
              <a:rPr lang="de-CH" sz="1800" dirty="0"/>
              <a:t>Wissens- und Technologietransfer</a:t>
            </a:r>
            <a:br>
              <a:rPr lang="de-CH" sz="1800" dirty="0"/>
            </a:br>
            <a:r>
              <a:rPr lang="de-CH" sz="1800" dirty="0"/>
              <a:t>zwischen Forschungsinstitut, Industrie und öffentlicher Hand</a:t>
            </a:r>
          </a:p>
          <a:p>
            <a:r>
              <a:rPr lang="de-CH" sz="1800" dirty="0"/>
              <a:t>Know-how-Zuwachs in der Region, </a:t>
            </a:r>
            <a:br>
              <a:rPr lang="de-CH" sz="1800" dirty="0"/>
            </a:br>
            <a:r>
              <a:rPr lang="de-CH" sz="1800" dirty="0"/>
              <a:t>Cluster «Mikrotechnologie» in Obwalden </a:t>
            </a:r>
            <a:br>
              <a:rPr lang="de-CH" sz="1800" dirty="0"/>
            </a:br>
            <a:r>
              <a:rPr lang="de-CH" sz="1800" dirty="0"/>
              <a:t>wird gestärkt</a:t>
            </a:r>
          </a:p>
          <a:p>
            <a:r>
              <a:rPr lang="de-CH" sz="1800" dirty="0"/>
              <a:t>Wettbewerbsfähigkeit der Region profitiert vom Know-how-Zuwachs</a:t>
            </a:r>
          </a:p>
          <a:p>
            <a:pPr marL="0" indent="0">
              <a:buNone/>
            </a:pPr>
            <a:endParaRPr lang="de-CH" dirty="0"/>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6136" y="2118003"/>
            <a:ext cx="2633464" cy="3995062"/>
          </a:xfrm>
          <a:prstGeom prst="rect">
            <a:avLst/>
          </a:prstGeom>
        </p:spPr>
      </p:pic>
    </p:spTree>
    <p:extLst>
      <p:ext uri="{BB962C8B-B14F-4D97-AF65-F5344CB8AC3E}">
        <p14:creationId xmlns:p14="http://schemas.microsoft.com/office/powerpoint/2010/main" val="425104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Praxisbeispiel: Tropenhaus Frutigen</a:t>
            </a:r>
          </a:p>
        </p:txBody>
      </p:sp>
      <p:sp>
        <p:nvSpPr>
          <p:cNvPr id="3" name="Inhaltsplatzhalter 2"/>
          <p:cNvSpPr>
            <a:spLocks noGrp="1"/>
          </p:cNvSpPr>
          <p:nvPr>
            <p:ph sz="half" idx="1"/>
          </p:nvPr>
        </p:nvSpPr>
        <p:spPr/>
        <p:txBody>
          <a:bodyPr/>
          <a:lstStyle/>
          <a:p>
            <a:r>
              <a:rPr lang="de-CH" sz="2000" dirty="0"/>
              <a:t>Nutzen von Warmwasser in innovativem Projekt (Kaviar- und Fischzucht sowie Erlebnisräume)</a:t>
            </a:r>
          </a:p>
          <a:p>
            <a:r>
              <a:rPr lang="de-CH" sz="2000" dirty="0"/>
              <a:t>Zusammenarbeit regionale Landwirtschaft für Futterproduktion sowie neue regionale Produkte</a:t>
            </a:r>
          </a:p>
          <a:p>
            <a:r>
              <a:rPr lang="de-CH" sz="2000" dirty="0"/>
              <a:t>Direkte Schaffung von Arbeitsplätzen sowie indirekte Effekte</a:t>
            </a:r>
          </a:p>
        </p:txBody>
      </p:sp>
      <p:sp>
        <p:nvSpPr>
          <p:cNvPr id="4" name="Inhaltsplatzhalter 3"/>
          <p:cNvSpPr>
            <a:spLocks noGrp="1"/>
          </p:cNvSpPr>
          <p:nvPr>
            <p:ph sz="half" idx="2"/>
          </p:nvPr>
        </p:nvSpPr>
        <p:spPr/>
        <p:txBody>
          <a:bodyPr/>
          <a:lstStyle/>
          <a:p>
            <a:endParaRPr lang="de-CH"/>
          </a:p>
        </p:txBody>
      </p:sp>
      <p:pic>
        <p:nvPicPr>
          <p:cNvPr id="1026" name="Picture 2" descr="https://www.tropenhaus-frutigen.ch/addons/phpThump/phpThumb.php?src=../../data/Ressources/1468833573-Garten-Dschungel.jpg&amp;f=jpeg&amp;w=800&amp;q=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768" y="2132856"/>
            <a:ext cx="4523656" cy="33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599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ncb.ch/wordpress_neu/wp-content/uploads/2011/08/slider-log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270" y="2348880"/>
            <a:ext cx="4297124" cy="165618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a:t>Praxisbeispiel: Nano-Cluster Bodensee</a:t>
            </a:r>
          </a:p>
        </p:txBody>
      </p:sp>
      <p:sp>
        <p:nvSpPr>
          <p:cNvPr id="3" name="Inhaltsplatzhalter 2"/>
          <p:cNvSpPr>
            <a:spLocks noGrp="1"/>
          </p:cNvSpPr>
          <p:nvPr>
            <p:ph idx="1"/>
          </p:nvPr>
        </p:nvSpPr>
        <p:spPr>
          <a:xfrm>
            <a:off x="539750" y="2205038"/>
            <a:ext cx="4032250" cy="2817812"/>
          </a:xfrm>
        </p:spPr>
        <p:txBody>
          <a:bodyPr/>
          <a:lstStyle/>
          <a:p>
            <a:pPr marL="0" indent="0">
              <a:spcBef>
                <a:spcPts val="600"/>
              </a:spcBef>
              <a:buNone/>
            </a:pPr>
            <a:r>
              <a:rPr lang="de-CH" dirty="0"/>
              <a:t>Wirtschaftliche Umsetzung von Forschungsergebnissen in der </a:t>
            </a:r>
            <a:br>
              <a:rPr lang="de-CH" dirty="0"/>
            </a:br>
            <a:r>
              <a:rPr lang="de-CH" dirty="0"/>
              <a:t>Mikro- und Nanotechnologie (vorwettbewerblicher Bereich)</a:t>
            </a:r>
          </a:p>
          <a:p>
            <a:r>
              <a:rPr lang="de-CH" dirty="0"/>
              <a:t>Steigerung der Innovationskraft und Wettbewerbsfähigkeit</a:t>
            </a:r>
          </a:p>
          <a:p>
            <a:pPr>
              <a:spcAft>
                <a:spcPts val="1200"/>
              </a:spcAft>
            </a:pPr>
            <a:r>
              <a:rPr lang="de-CH" dirty="0"/>
              <a:t>Überbetriebliche und länderübergreifende Zusammenarbeit</a:t>
            </a:r>
          </a:p>
        </p:txBody>
      </p:sp>
      <p:sp>
        <p:nvSpPr>
          <p:cNvPr id="8" name="Textfeld 6"/>
          <p:cNvSpPr txBox="1">
            <a:spLocks noChangeArrowheads="1"/>
          </p:cNvSpPr>
          <p:nvPr/>
        </p:nvSpPr>
        <p:spPr bwMode="auto">
          <a:xfrm>
            <a:off x="3923929" y="6567155"/>
            <a:ext cx="58326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CH" sz="1000" dirty="0"/>
              <a:t>Quelle: www.regiosuisse.ch, regiosuisse-Angebote </a:t>
            </a:r>
            <a:r>
              <a:rPr lang="de-CH" sz="1000" dirty="0">
                <a:sym typeface="Wingdings" pitchFamily="2" charset="2"/>
              </a:rPr>
              <a:t> Wirkungsmessung NRP-Projekte</a:t>
            </a:r>
            <a:endParaRPr lang="de-CH" sz="1000" dirty="0"/>
          </a:p>
        </p:txBody>
      </p:sp>
    </p:spTree>
    <p:extLst>
      <p:ext uri="{BB962C8B-B14F-4D97-AF65-F5344CB8AC3E}">
        <p14:creationId xmlns:p14="http://schemas.microsoft.com/office/powerpoint/2010/main" val="667864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r>
              <a:rPr lang="de-DE" altLang="de-DE" dirty="0"/>
              <a:t>Förderschwerpunkt «Tourismus»</a:t>
            </a:r>
          </a:p>
        </p:txBody>
      </p:sp>
      <p:sp>
        <p:nvSpPr>
          <p:cNvPr id="679939" name="Rectangle 3"/>
          <p:cNvSpPr>
            <a:spLocks noGrp="1" noChangeArrowheads="1"/>
          </p:cNvSpPr>
          <p:nvPr>
            <p:ph idx="1"/>
          </p:nvPr>
        </p:nvSpPr>
        <p:spPr/>
        <p:txBody>
          <a:bodyPr/>
          <a:lstStyle/>
          <a:p>
            <a:r>
              <a:rPr lang="de-CH" altLang="de-DE" dirty="0"/>
              <a:t>Unterstützt werden Projekte, die die Tourismuswirtschaft </a:t>
            </a:r>
            <a:r>
              <a:rPr lang="de-CH" altLang="de-DE" b="1" dirty="0"/>
              <a:t>bei der Bewältigung des Strukturwandels unterstützen und die Tourismusdestinationen wettbewerbsfähiger machen</a:t>
            </a:r>
            <a:r>
              <a:rPr lang="de-CH" altLang="de-DE" dirty="0"/>
              <a:t>.</a:t>
            </a:r>
          </a:p>
          <a:p>
            <a:r>
              <a:rPr lang="de-CH" altLang="de-DE" dirty="0"/>
              <a:t>Mit dem </a:t>
            </a:r>
            <a:r>
              <a:rPr lang="de-CH" altLang="de-DE" b="1" dirty="0"/>
              <a:t>Impulsprogramm Tourismus 2016–2019</a:t>
            </a:r>
            <a:r>
              <a:rPr lang="de-CH" altLang="de-DE" dirty="0"/>
              <a:t> wird im Rahmen der NRP und der Tourismuspolitik während vier Jahren ein zusätzlicher Akzent im Tourismus gesetzt. Mit NRP-Mitteln können Projekte aus drei der vier Stossrichtungen des Impulsprogramms unterstützt werden: </a:t>
            </a:r>
          </a:p>
          <a:p>
            <a:pPr lvl="1"/>
            <a:r>
              <a:rPr lang="de-CH" altLang="de-DE" b="1" dirty="0"/>
              <a:t>Modernisierung der Beherbergungswirtschaft</a:t>
            </a:r>
          </a:p>
          <a:p>
            <a:pPr lvl="1"/>
            <a:r>
              <a:rPr lang="de-CH" altLang="de-DE" b="1" dirty="0"/>
              <a:t>Verstärkung Qualitäts- und Produktentwicklung</a:t>
            </a:r>
          </a:p>
          <a:p>
            <a:pPr lvl="1"/>
            <a:r>
              <a:rPr lang="de-CH" altLang="de-DE" b="1" dirty="0"/>
              <a:t>Optimierung Strukturen und Verstärkung Kooperation</a:t>
            </a:r>
          </a:p>
          <a:p>
            <a:pPr marL="457200" lvl="1" indent="0">
              <a:spcBef>
                <a:spcPts val="0"/>
              </a:spcBef>
              <a:buNone/>
            </a:pPr>
            <a:r>
              <a:rPr lang="de-CH" sz="1600" i="1" dirty="0"/>
              <a:t/>
            </a:r>
            <a:br>
              <a:rPr lang="de-CH" sz="1600" i="1" dirty="0"/>
            </a:br>
            <a:r>
              <a:rPr lang="de-CH" sz="1400" i="1" dirty="0"/>
              <a:t>Verfügbare NRP-Mittel des Bundes für Impulsprogramm </a:t>
            </a:r>
            <a:r>
              <a:rPr lang="de-CH" sz="1400" i="1" dirty="0">
                <a:solidFill>
                  <a:srgbClr val="000000"/>
                </a:solidFill>
              </a:rPr>
              <a:t>ca. CHF 200 Mio.</a:t>
            </a:r>
            <a:endParaRPr lang="de-CH" altLang="de-DE" sz="1400" i="1" dirty="0"/>
          </a:p>
        </p:txBody>
      </p:sp>
    </p:spTree>
    <p:extLst>
      <p:ext uri="{BB962C8B-B14F-4D97-AF65-F5344CB8AC3E}">
        <p14:creationId xmlns:p14="http://schemas.microsoft.com/office/powerpoint/2010/main" val="798250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6724" y="1482725"/>
            <a:ext cx="7993707" cy="576263"/>
          </a:xfrm>
        </p:spPr>
        <p:txBody>
          <a:bodyPr/>
          <a:lstStyle/>
          <a:p>
            <a:r>
              <a:rPr lang="de-CH" dirty="0"/>
              <a:t>Tourismus in der Standortförderung des Bundes</a:t>
            </a:r>
          </a:p>
        </p:txBody>
      </p:sp>
      <p:pic>
        <p:nvPicPr>
          <p:cNvPr id="4" name="Grafik 3"/>
          <p:cNvPicPr>
            <a:picLocks noChangeAspect="1"/>
          </p:cNvPicPr>
          <p:nvPr/>
        </p:nvPicPr>
        <p:blipFill>
          <a:blip r:embed="rId2"/>
          <a:stretch>
            <a:fillRect/>
          </a:stretch>
        </p:blipFill>
        <p:spPr>
          <a:xfrm>
            <a:off x="1043608" y="1988840"/>
            <a:ext cx="6455142" cy="4772552"/>
          </a:xfrm>
          <a:prstGeom prst="rect">
            <a:avLst/>
          </a:prstGeom>
        </p:spPr>
      </p:pic>
      <p:sp>
        <p:nvSpPr>
          <p:cNvPr id="5" name="Textfeld 4"/>
          <p:cNvSpPr txBox="1"/>
          <p:nvPr/>
        </p:nvSpPr>
        <p:spPr>
          <a:xfrm>
            <a:off x="5770558" y="6661221"/>
            <a:ext cx="345638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1000" b="0" i="0" u="none" strike="noStrike" kern="0" cap="none" spc="0" normalizeH="0" baseline="0" noProof="0" dirty="0">
                <a:ln>
                  <a:noFill/>
                </a:ln>
                <a:solidFill>
                  <a:sysClr val="windowText" lastClr="000000"/>
                </a:solidFill>
                <a:effectLst/>
                <a:uLnTx/>
                <a:uFillTx/>
              </a:rPr>
              <a:t>Quelle: Botschaft über die Standortförderung 2016 - 2023</a:t>
            </a:r>
          </a:p>
        </p:txBody>
      </p:sp>
      <p:sp>
        <p:nvSpPr>
          <p:cNvPr id="6" name="Rechteck: abgerundete Ecken 5"/>
          <p:cNvSpPr/>
          <p:nvPr/>
        </p:nvSpPr>
        <p:spPr>
          <a:xfrm>
            <a:off x="2195736" y="4653136"/>
            <a:ext cx="1584176" cy="504056"/>
          </a:xfrm>
          <a:prstGeom prst="roundRect">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ysClr val="windowText" lastClr="000000"/>
              </a:solidFill>
              <a:effectLst/>
              <a:uLnTx/>
              <a:uFillTx/>
            </a:endParaRPr>
          </a:p>
        </p:txBody>
      </p:sp>
      <p:sp>
        <p:nvSpPr>
          <p:cNvPr id="7" name="Rechteck: abgerundete Ecken 6"/>
          <p:cNvSpPr/>
          <p:nvPr/>
        </p:nvSpPr>
        <p:spPr>
          <a:xfrm>
            <a:off x="2195736" y="5177265"/>
            <a:ext cx="1584176" cy="504056"/>
          </a:xfrm>
          <a:prstGeom prst="roundRect">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ysClr val="windowText" lastClr="000000"/>
              </a:solidFill>
              <a:effectLst/>
              <a:uLnTx/>
              <a:uFillTx/>
            </a:endParaRPr>
          </a:p>
        </p:txBody>
      </p:sp>
      <p:sp>
        <p:nvSpPr>
          <p:cNvPr id="8" name="Rechteck: abgerundete Ecken 7"/>
          <p:cNvSpPr/>
          <p:nvPr/>
        </p:nvSpPr>
        <p:spPr>
          <a:xfrm>
            <a:off x="3954750" y="4091783"/>
            <a:ext cx="1584176" cy="504056"/>
          </a:xfrm>
          <a:prstGeom prst="roundRect">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ysClr val="windowText" lastClr="000000"/>
              </a:solidFill>
              <a:effectLst/>
              <a:uLnTx/>
              <a:uFillTx/>
            </a:endParaRPr>
          </a:p>
        </p:txBody>
      </p:sp>
      <p:sp>
        <p:nvSpPr>
          <p:cNvPr id="9" name="Rechteck: abgerundete Ecken 8"/>
          <p:cNvSpPr/>
          <p:nvPr/>
        </p:nvSpPr>
        <p:spPr>
          <a:xfrm>
            <a:off x="5708717" y="3573016"/>
            <a:ext cx="1584176" cy="504056"/>
          </a:xfrm>
          <a:prstGeom prst="roundRect">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ysClr val="windowText" lastClr="000000"/>
              </a:solidFill>
              <a:effectLst/>
              <a:uLnTx/>
              <a:uFillTx/>
            </a:endParaRPr>
          </a:p>
        </p:txBody>
      </p:sp>
      <p:sp>
        <p:nvSpPr>
          <p:cNvPr id="10" name="Legende: Linie 9"/>
          <p:cNvSpPr/>
          <p:nvPr/>
        </p:nvSpPr>
        <p:spPr>
          <a:xfrm>
            <a:off x="6876256" y="2276872"/>
            <a:ext cx="2160240" cy="864096"/>
          </a:xfrm>
          <a:prstGeom prst="borderCallout1">
            <a:avLst>
              <a:gd name="adj1" fmla="val 48545"/>
              <a:gd name="adj2" fmla="val -10"/>
              <a:gd name="adj3" fmla="val 146421"/>
              <a:gd name="adj4" fmla="val -15504"/>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600" b="1" i="0" u="none" strike="noStrike" kern="0" cap="none" spc="0" normalizeH="0" baseline="0" noProof="0" dirty="0">
                <a:ln>
                  <a:noFill/>
                </a:ln>
                <a:solidFill>
                  <a:schemeClr val="tx1"/>
                </a:solidFill>
                <a:effectLst/>
                <a:uLnTx/>
                <a:uFillTx/>
              </a:rPr>
              <a:t>Schweiz Tourismus</a:t>
            </a:r>
            <a:r>
              <a:rPr kumimoji="0" lang="de-CH" sz="1600" b="0" i="0" u="none" strike="noStrike" kern="0" cap="none" spc="0" normalizeH="0" baseline="0" noProof="0" dirty="0">
                <a:ln>
                  <a:noFill/>
                </a:ln>
                <a:solidFill>
                  <a:schemeClr val="tx1"/>
                </a:solidFill>
                <a:effectLst/>
                <a:uLnTx/>
                <a:uFillTx/>
              </a:rPr>
              <a:t>: touristische Landeswerbung</a:t>
            </a:r>
          </a:p>
        </p:txBody>
      </p:sp>
      <p:sp>
        <p:nvSpPr>
          <p:cNvPr id="12" name="Legende: Linie 11"/>
          <p:cNvSpPr/>
          <p:nvPr/>
        </p:nvSpPr>
        <p:spPr>
          <a:xfrm>
            <a:off x="6012160" y="540887"/>
            <a:ext cx="3024336" cy="1038541"/>
          </a:xfrm>
          <a:prstGeom prst="borderCallout1">
            <a:avLst>
              <a:gd name="adj1" fmla="val 48545"/>
              <a:gd name="adj2" fmla="val -10"/>
              <a:gd name="adj3" fmla="val 344173"/>
              <a:gd name="adj4" fmla="val -41050"/>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600" b="1" i="0" u="none" strike="noStrike" kern="0" cap="none" spc="0" normalizeH="0" baseline="0" noProof="0" dirty="0">
                <a:ln>
                  <a:noFill/>
                </a:ln>
                <a:solidFill>
                  <a:schemeClr val="tx1"/>
                </a:solidFill>
                <a:effectLst/>
                <a:uLnTx/>
                <a:uFillTx/>
              </a:rPr>
              <a:t>Schweizerische Gesellschaft für Hotelkredit: </a:t>
            </a:r>
            <a:r>
              <a:rPr kumimoji="0" lang="de-CH" sz="1600" b="0" i="0" u="none" strike="noStrike" kern="0" cap="none" spc="0" normalizeH="0" baseline="0" noProof="0" dirty="0">
                <a:ln>
                  <a:noFill/>
                </a:ln>
                <a:solidFill>
                  <a:schemeClr val="tx1"/>
                </a:solidFill>
                <a:effectLst/>
                <a:uLnTx/>
                <a:uFillTx/>
              </a:rPr>
              <a:t>Förderung Beherbergungswirtschaft</a:t>
            </a:r>
          </a:p>
        </p:txBody>
      </p:sp>
      <p:sp>
        <p:nvSpPr>
          <p:cNvPr id="14" name="Legende: Linie 13"/>
          <p:cNvSpPr/>
          <p:nvPr/>
        </p:nvSpPr>
        <p:spPr>
          <a:xfrm>
            <a:off x="1462867" y="540888"/>
            <a:ext cx="2808312" cy="1038541"/>
          </a:xfrm>
          <a:prstGeom prst="borderCallout1">
            <a:avLst>
              <a:gd name="adj1" fmla="val 99782"/>
              <a:gd name="adj2" fmla="val 52544"/>
              <a:gd name="adj3" fmla="val 394170"/>
              <a:gd name="adj4" fmla="val 55223"/>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600" b="1" i="0" u="none" strike="noStrike" kern="0" cap="none" spc="0" normalizeH="0" baseline="0" noProof="0" dirty="0">
                <a:ln>
                  <a:noFill/>
                </a:ln>
                <a:solidFill>
                  <a:schemeClr val="tx1"/>
                </a:solidFill>
                <a:effectLst/>
                <a:uLnTx/>
                <a:uFillTx/>
              </a:rPr>
              <a:t>NRP:</a:t>
            </a:r>
            <a:r>
              <a:rPr kumimoji="0" lang="de-CH" sz="1600" b="0" i="0" u="none" strike="noStrike" kern="0" cap="none" spc="0" normalizeH="0" baseline="0" noProof="0" dirty="0">
                <a:ln>
                  <a:noFill/>
                </a:ln>
                <a:solidFill>
                  <a:schemeClr val="tx1"/>
                </a:solidFill>
                <a:effectLst/>
                <a:uLnTx/>
                <a:uFillTx/>
              </a:rPr>
              <a:t> Bewältigung Strukturwandel und Stärkung der Wettbewerbsfähigkeit</a:t>
            </a:r>
          </a:p>
        </p:txBody>
      </p:sp>
      <p:sp>
        <p:nvSpPr>
          <p:cNvPr id="15" name="Legende: Linie 14"/>
          <p:cNvSpPr/>
          <p:nvPr/>
        </p:nvSpPr>
        <p:spPr>
          <a:xfrm>
            <a:off x="6876256" y="4733374"/>
            <a:ext cx="2160240" cy="982069"/>
          </a:xfrm>
          <a:prstGeom prst="borderCallout1">
            <a:avLst>
              <a:gd name="adj1" fmla="val 47286"/>
              <a:gd name="adj2" fmla="val -1199"/>
              <a:gd name="adj3" fmla="val 72134"/>
              <a:gd name="adj4" fmla="val -143203"/>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600" b="1" i="0" u="none" strike="noStrike" kern="0" cap="none" spc="0" normalizeH="0" baseline="0" noProof="0" dirty="0" err="1">
                <a:ln>
                  <a:noFill/>
                </a:ln>
                <a:solidFill>
                  <a:schemeClr val="tx1"/>
                </a:solidFill>
                <a:effectLst/>
                <a:uLnTx/>
                <a:uFillTx/>
              </a:rPr>
              <a:t>Innotour</a:t>
            </a:r>
            <a:r>
              <a:rPr kumimoji="0" lang="de-CH" sz="1600" b="0" i="0" u="none" strike="noStrike" kern="0" cap="none" spc="0" normalizeH="0" baseline="0" noProof="0" dirty="0">
                <a:ln>
                  <a:noFill/>
                </a:ln>
                <a:solidFill>
                  <a:schemeClr val="tx1"/>
                </a:solidFill>
                <a:effectLst/>
                <a:uLnTx/>
                <a:uFillTx/>
              </a:rPr>
              <a:t>: Förderung von Innovation, Zusammenarbeit und Wissensaufbau</a:t>
            </a:r>
          </a:p>
        </p:txBody>
      </p:sp>
    </p:spTree>
    <p:extLst>
      <p:ext uri="{BB962C8B-B14F-4D97-AF65-F5344CB8AC3E}">
        <p14:creationId xmlns:p14="http://schemas.microsoft.com/office/powerpoint/2010/main" val="102118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2"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p:txBody>
          <a:bodyPr/>
          <a:lstStyle/>
          <a:p>
            <a:pPr eaLnBrk="1" hangingPunct="1"/>
            <a:r>
              <a:rPr lang="de-CH" dirty="0"/>
              <a:t>Vorbemerkung</a:t>
            </a:r>
          </a:p>
        </p:txBody>
      </p:sp>
      <p:sp>
        <p:nvSpPr>
          <p:cNvPr id="244738" name="Rectangle 3"/>
          <p:cNvSpPr>
            <a:spLocks noGrp="1" noChangeArrowheads="1"/>
          </p:cNvSpPr>
          <p:nvPr>
            <p:ph idx="1"/>
          </p:nvPr>
        </p:nvSpPr>
        <p:spPr/>
        <p:txBody>
          <a:bodyPr/>
          <a:lstStyle/>
          <a:p>
            <a:pPr marL="0" indent="0" eaLnBrk="1" hangingPunct="1">
              <a:buFontTx/>
              <a:buNone/>
            </a:pPr>
            <a:r>
              <a:rPr lang="de-CH" dirty="0"/>
              <a:t>Die Schweiz hat rund 40 Jahre Erfahrung mit regionalpolitischen Förderinstrumenten des Bundes.</a:t>
            </a:r>
          </a:p>
          <a:p>
            <a:pPr marL="0" indent="0" eaLnBrk="1" hangingPunct="1">
              <a:buFontTx/>
              <a:buNone/>
            </a:pPr>
            <a:r>
              <a:rPr lang="de-CH" dirty="0"/>
              <a:t>Mit der Zeit entstand ein Set an Instrumenten mit unterschiedlichen  Zielen und unterschiedlichem Vollzug (IHG, Bonny-Beschluss, </a:t>
            </a:r>
            <a:r>
              <a:rPr lang="de-CH" dirty="0" err="1"/>
              <a:t>Interreg</a:t>
            </a:r>
            <a:r>
              <a:rPr lang="de-CH" dirty="0"/>
              <a:t>, </a:t>
            </a:r>
            <a:r>
              <a:rPr lang="de-CH" dirty="0" err="1"/>
              <a:t>Regio</a:t>
            </a:r>
            <a:r>
              <a:rPr lang="de-CH" dirty="0"/>
              <a:t> Plus). Viele Akteurinnen und Akteure haben sich über die Jahre an diese Instrumente gewöhnt.</a:t>
            </a:r>
          </a:p>
          <a:p>
            <a:pPr marL="0" indent="0" eaLnBrk="1" hangingPunct="1">
              <a:buFontTx/>
              <a:buNone/>
            </a:pPr>
            <a:r>
              <a:rPr lang="de-CH" dirty="0"/>
              <a:t>Seit 2008 bündelt die </a:t>
            </a:r>
            <a:r>
              <a:rPr lang="de-CH" b="1" dirty="0"/>
              <a:t>N</a:t>
            </a:r>
            <a:r>
              <a:rPr lang="de-CH" dirty="0"/>
              <a:t>eue </a:t>
            </a:r>
            <a:r>
              <a:rPr lang="de-CH" b="1" dirty="0"/>
              <a:t>R</a:t>
            </a:r>
            <a:r>
              <a:rPr lang="de-CH" dirty="0"/>
              <a:t>egional</a:t>
            </a:r>
            <a:r>
              <a:rPr lang="de-CH" b="1" dirty="0"/>
              <a:t>p</a:t>
            </a:r>
            <a:r>
              <a:rPr lang="de-CH" dirty="0"/>
              <a:t>olitik (NRP) die bisherigen Instrumente mit neuen </a:t>
            </a:r>
            <a:r>
              <a:rPr lang="de-CH" dirty="0" smtClean="0"/>
              <a:t>Zielen </a:t>
            </a:r>
            <a:r>
              <a:rPr lang="de-CH" dirty="0"/>
              <a:t>und geändertem Vollzug.</a:t>
            </a:r>
          </a:p>
          <a:p>
            <a:pPr marL="0" indent="0" eaLnBrk="1" hangingPunct="1">
              <a:buFontTx/>
              <a:buNone/>
            </a:pPr>
            <a:r>
              <a:rPr lang="de-CH" dirty="0"/>
              <a:t>Die NRP brachte </a:t>
            </a:r>
            <a:r>
              <a:rPr lang="de-CH" b="1" dirty="0"/>
              <a:t>einen mehrfachen </a:t>
            </a:r>
            <a:r>
              <a:rPr lang="de-CH" b="1" dirty="0" smtClean="0"/>
              <a:t>Paradigmenwechsel </a:t>
            </a:r>
            <a:r>
              <a:rPr lang="de-CH" b="1" dirty="0"/>
              <a:t>(neue Ziele, veränderte Prozesse und Rollen, Integration der EU-Programme, systematisches Wissensmanagement durch regiosuisse)</a:t>
            </a:r>
          </a:p>
        </p:txBody>
      </p:sp>
    </p:spTree>
    <p:extLst>
      <p:ext uri="{BB962C8B-B14F-4D97-AF65-F5344CB8AC3E}">
        <p14:creationId xmlns:p14="http://schemas.microsoft.com/office/powerpoint/2010/main" val="25485433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43608" y="4941168"/>
            <a:ext cx="7776864" cy="864096"/>
          </a:xfrm>
          <a:prstGeom prst="rect">
            <a:avLst/>
          </a:prstGeom>
          <a:solidFill>
            <a:schemeClr val="accent1">
              <a:lumMod val="90000"/>
            </a:schemeClr>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ysClr val="windowText" lastClr="000000"/>
              </a:solidFill>
              <a:effectLst/>
              <a:uLnTx/>
              <a:uFillTx/>
            </a:endParaRPr>
          </a:p>
        </p:txBody>
      </p:sp>
      <p:sp>
        <p:nvSpPr>
          <p:cNvPr id="4" name="Rechteck 3"/>
          <p:cNvSpPr/>
          <p:nvPr/>
        </p:nvSpPr>
        <p:spPr>
          <a:xfrm>
            <a:off x="1043608" y="3645024"/>
            <a:ext cx="7776864" cy="1296144"/>
          </a:xfrm>
          <a:prstGeom prst="rect">
            <a:avLst/>
          </a:prstGeom>
          <a:solidFill>
            <a:srgbClr val="B4BE00"/>
          </a:solidFill>
          <a:ln>
            <a:solidFill>
              <a:srgbClr val="B4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ysClr val="windowText" lastClr="000000"/>
              </a:solidFill>
              <a:effectLst/>
              <a:uLnTx/>
              <a:uFillTx/>
            </a:endParaRPr>
          </a:p>
        </p:txBody>
      </p:sp>
      <p:sp>
        <p:nvSpPr>
          <p:cNvPr id="2" name="Titel 1"/>
          <p:cNvSpPr>
            <a:spLocks noGrp="1"/>
          </p:cNvSpPr>
          <p:nvPr>
            <p:ph type="title"/>
          </p:nvPr>
        </p:nvSpPr>
        <p:spPr/>
        <p:txBody>
          <a:bodyPr/>
          <a:lstStyle/>
          <a:p>
            <a:r>
              <a:rPr lang="de-CH" dirty="0"/>
              <a:t>Impulsprogramm Tourismus: was heisst das nun?</a:t>
            </a:r>
          </a:p>
        </p:txBody>
      </p:sp>
      <p:sp>
        <p:nvSpPr>
          <p:cNvPr id="3" name="Inhaltsplatzhalter 2"/>
          <p:cNvSpPr>
            <a:spLocks noGrp="1"/>
          </p:cNvSpPr>
          <p:nvPr>
            <p:ph idx="1"/>
          </p:nvPr>
        </p:nvSpPr>
        <p:spPr/>
        <p:txBody>
          <a:bodyPr/>
          <a:lstStyle/>
          <a:p>
            <a:pPr>
              <a:buFont typeface="Arial" panose="020B0604020202020204" pitchFamily="34" charset="0"/>
              <a:buChar char="•"/>
            </a:pPr>
            <a:r>
              <a:rPr lang="de-CH" dirty="0"/>
              <a:t>Mehr Bundesmittel für die Unterstützung des Tourismus:</a:t>
            </a:r>
          </a:p>
          <a:p>
            <a:pPr lvl="1">
              <a:buFont typeface="Symbol" panose="05050102010706020507" pitchFamily="18" charset="2"/>
              <a:buChar char="Þ"/>
            </a:pPr>
            <a:r>
              <a:rPr lang="de-CH" b="1" dirty="0"/>
              <a:t>CHF 210 Mio. für Periode </a:t>
            </a:r>
            <a:r>
              <a:rPr lang="de-CH" b="1" dirty="0" smtClean="0"/>
              <a:t>2016</a:t>
            </a:r>
            <a:r>
              <a:rPr lang="de-CH" altLang="de-DE" b="1" dirty="0"/>
              <a:t>–</a:t>
            </a:r>
            <a:r>
              <a:rPr lang="de-CH" b="1" dirty="0" smtClean="0"/>
              <a:t>2019</a:t>
            </a:r>
            <a:endParaRPr lang="de-CH" b="1" dirty="0"/>
          </a:p>
          <a:p>
            <a:pPr>
              <a:buFont typeface="Arial" panose="020B0604020202020204" pitchFamily="34" charset="0"/>
              <a:buChar char="•"/>
            </a:pPr>
            <a:r>
              <a:rPr lang="de-CH" dirty="0"/>
              <a:t>Vier Stossrichtungen</a:t>
            </a:r>
          </a:p>
          <a:p>
            <a:pPr marL="857250" lvl="1" indent="-342900">
              <a:buFont typeface="+mj-lt"/>
              <a:buAutoNum type="arabicPeriod"/>
            </a:pPr>
            <a:r>
              <a:rPr lang="de-CH" dirty="0"/>
              <a:t>Modernisierung der Beherbergungswirtschaft</a:t>
            </a:r>
          </a:p>
          <a:p>
            <a:pPr marL="857250" lvl="1" indent="-342900">
              <a:buFont typeface="+mj-lt"/>
              <a:buAutoNum type="arabicPeriod"/>
            </a:pPr>
            <a:r>
              <a:rPr lang="de-CH" dirty="0"/>
              <a:t>Verstärkung Qualitäts- und Produktentwicklung</a:t>
            </a:r>
          </a:p>
          <a:p>
            <a:pPr marL="857250" lvl="1" indent="-342900">
              <a:buFont typeface="+mj-lt"/>
              <a:buAutoNum type="arabicPeriod"/>
            </a:pPr>
            <a:r>
              <a:rPr lang="de-CH" dirty="0"/>
              <a:t>Optimierung Strukturen und Verstärkung Kooperationen</a:t>
            </a:r>
          </a:p>
          <a:p>
            <a:pPr marL="857250" lvl="1" indent="-342900">
              <a:buFont typeface="+mj-lt"/>
              <a:buAutoNum type="arabicPeriod"/>
            </a:pPr>
            <a:endParaRPr lang="de-CH" dirty="0"/>
          </a:p>
          <a:p>
            <a:pPr marL="857250" lvl="1" indent="-342900">
              <a:buFont typeface="+mj-lt"/>
              <a:buAutoNum type="arabicPeriod"/>
            </a:pPr>
            <a:r>
              <a:rPr lang="de-CH" dirty="0"/>
              <a:t>Verstärkung Wissensaufbau und -diffusion</a:t>
            </a:r>
          </a:p>
        </p:txBody>
      </p:sp>
      <p:sp>
        <p:nvSpPr>
          <p:cNvPr id="5" name="Textfeld 4"/>
          <p:cNvSpPr txBox="1"/>
          <p:nvPr/>
        </p:nvSpPr>
        <p:spPr>
          <a:xfrm>
            <a:off x="7092280" y="3933056"/>
            <a:ext cx="187220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1800" b="1" i="0" u="none" strike="noStrike" kern="0" cap="none" spc="0" normalizeH="0" baseline="0" noProof="0" dirty="0">
                <a:ln>
                  <a:noFill/>
                </a:ln>
                <a:solidFill>
                  <a:schemeClr val="bg1"/>
                </a:solidFill>
                <a:effectLst/>
                <a:uLnTx/>
                <a:uFillTx/>
              </a:rPr>
              <a:t>NRP:</a:t>
            </a:r>
          </a:p>
          <a:p>
            <a:pPr marL="0" marR="0" lvl="0" indent="0" defTabSz="914400" eaLnBrk="1" fontAlgn="auto" latinLnBrk="0" hangingPunct="1">
              <a:lnSpc>
                <a:spcPct val="100000"/>
              </a:lnSpc>
              <a:spcBef>
                <a:spcPts val="0"/>
              </a:spcBef>
              <a:spcAft>
                <a:spcPts val="0"/>
              </a:spcAft>
              <a:buClrTx/>
              <a:buSzTx/>
              <a:buFontTx/>
              <a:buNone/>
              <a:tabLst/>
              <a:defRPr/>
            </a:pPr>
            <a:r>
              <a:rPr kumimoji="0" lang="de-CH" sz="1800" b="1" i="0" u="none" strike="noStrike" kern="0" cap="none" spc="0" normalizeH="0" baseline="0" noProof="0" dirty="0" smtClean="0">
                <a:ln>
                  <a:noFill/>
                </a:ln>
                <a:solidFill>
                  <a:schemeClr val="bg1"/>
                </a:solidFill>
                <a:effectLst/>
                <a:uLnTx/>
                <a:uFillTx/>
              </a:rPr>
              <a:t>+ CHF 200 </a:t>
            </a:r>
            <a:r>
              <a:rPr kumimoji="0" lang="de-CH" sz="1800" b="1" i="0" u="none" strike="noStrike" kern="0" cap="none" spc="0" normalizeH="0" baseline="0" noProof="0" dirty="0">
                <a:ln>
                  <a:noFill/>
                </a:ln>
                <a:solidFill>
                  <a:schemeClr val="bg1"/>
                </a:solidFill>
                <a:effectLst/>
                <a:uLnTx/>
                <a:uFillTx/>
              </a:rPr>
              <a:t>Mio.</a:t>
            </a:r>
          </a:p>
        </p:txBody>
      </p:sp>
      <p:sp>
        <p:nvSpPr>
          <p:cNvPr id="7" name="Textfeld 6"/>
          <p:cNvSpPr txBox="1"/>
          <p:nvPr/>
        </p:nvSpPr>
        <p:spPr>
          <a:xfrm>
            <a:off x="7092280" y="5022850"/>
            <a:ext cx="172819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1800" b="1" i="0" u="none" strike="noStrike" kern="0" cap="none" spc="0" normalizeH="0" baseline="0" noProof="0" dirty="0" err="1">
                <a:ln>
                  <a:noFill/>
                </a:ln>
                <a:solidFill>
                  <a:schemeClr val="bg1"/>
                </a:solidFill>
                <a:effectLst/>
                <a:uLnTx/>
                <a:uFillTx/>
              </a:rPr>
              <a:t>Innotour</a:t>
            </a:r>
            <a:r>
              <a:rPr kumimoji="0" lang="de-CH" sz="1800" b="1" i="0" u="none" strike="noStrike" kern="0" cap="none" spc="0" normalizeH="0" baseline="0" noProof="0" dirty="0">
                <a:ln>
                  <a:noFill/>
                </a:ln>
                <a:solidFill>
                  <a:schemeClr val="bg1"/>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de-CH" sz="1800" b="1" i="0" u="none" strike="noStrike" kern="0" cap="none" spc="0" normalizeH="0" baseline="0" noProof="0" dirty="0">
                <a:ln>
                  <a:noFill/>
                </a:ln>
                <a:solidFill>
                  <a:schemeClr val="bg1"/>
                </a:solidFill>
                <a:effectLst/>
                <a:uLnTx/>
                <a:uFillTx/>
              </a:rPr>
              <a:t>+ </a:t>
            </a:r>
            <a:r>
              <a:rPr kumimoji="0" lang="de-CH" sz="1800" b="1" i="0" u="none" strike="noStrike" kern="0" cap="none" spc="0" normalizeH="0" baseline="0" noProof="0" dirty="0" smtClean="0">
                <a:ln>
                  <a:noFill/>
                </a:ln>
                <a:solidFill>
                  <a:schemeClr val="bg1"/>
                </a:solidFill>
                <a:effectLst/>
                <a:uLnTx/>
                <a:uFillTx/>
              </a:rPr>
              <a:t>CHF 10 </a:t>
            </a:r>
            <a:r>
              <a:rPr kumimoji="0" lang="de-CH" sz="1800" b="1" i="0" u="none" strike="noStrike" kern="0" cap="none" spc="0" normalizeH="0" baseline="0" noProof="0" dirty="0">
                <a:ln>
                  <a:noFill/>
                </a:ln>
                <a:solidFill>
                  <a:schemeClr val="bg1"/>
                </a:solidFill>
                <a:effectLst/>
                <a:uLnTx/>
                <a:uFillTx/>
              </a:rPr>
              <a:t>Mio.</a:t>
            </a:r>
          </a:p>
        </p:txBody>
      </p:sp>
    </p:spTree>
    <p:extLst>
      <p:ext uri="{BB962C8B-B14F-4D97-AF65-F5344CB8AC3E}">
        <p14:creationId xmlns:p14="http://schemas.microsoft.com/office/powerpoint/2010/main" val="22562391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Zusammenspiel Impulsprogramm und NRP</a:t>
            </a:r>
          </a:p>
        </p:txBody>
      </p:sp>
      <p:sp>
        <p:nvSpPr>
          <p:cNvPr id="3" name="Inhaltsplatzhalter 2"/>
          <p:cNvSpPr>
            <a:spLocks noGrp="1"/>
          </p:cNvSpPr>
          <p:nvPr>
            <p:ph idx="1"/>
          </p:nvPr>
        </p:nvSpPr>
        <p:spPr/>
        <p:txBody>
          <a:bodyPr/>
          <a:lstStyle/>
          <a:p>
            <a:r>
              <a:rPr lang="de-CH" dirty="0"/>
              <a:t>Kantone mussten in ihren Umsetzungsprogrammen </a:t>
            </a:r>
            <a:r>
              <a:rPr lang="de-CH" dirty="0" smtClean="0"/>
              <a:t>2016</a:t>
            </a:r>
            <a:r>
              <a:rPr lang="de-CH" altLang="de-DE" dirty="0"/>
              <a:t>–</a:t>
            </a:r>
            <a:r>
              <a:rPr lang="de-CH" dirty="0" smtClean="0"/>
              <a:t>2019 </a:t>
            </a:r>
            <a:r>
              <a:rPr lang="de-CH" dirty="0"/>
              <a:t>Mittel aus dem Impulsprogramm beantragen:</a:t>
            </a:r>
          </a:p>
          <a:p>
            <a:pPr lvl="1"/>
            <a:r>
              <a:rPr lang="de-CH" dirty="0"/>
              <a:t>Aufzeigen der «neuen» Herausforderungen wie Frankenstärke, Zweitwohnungsinitiative</a:t>
            </a:r>
          </a:p>
          <a:p>
            <a:pPr lvl="1"/>
            <a:r>
              <a:rPr lang="de-CH" dirty="0"/>
              <a:t>Aufzeigen, </a:t>
            </a:r>
            <a:r>
              <a:rPr lang="de-CH" dirty="0" smtClean="0"/>
              <a:t>welche </a:t>
            </a:r>
            <a:r>
              <a:rPr lang="de-CH" dirty="0"/>
              <a:t>Stossrichtungen des Impulsprogramms aufgegriffen werden</a:t>
            </a:r>
          </a:p>
          <a:p>
            <a:pPr lvl="1"/>
            <a:r>
              <a:rPr lang="de-CH" dirty="0"/>
              <a:t>Aufzeigen, wie sich diese Stossrichtungen ins Umsetzungsprogramm einfügen</a:t>
            </a:r>
          </a:p>
          <a:p>
            <a:r>
              <a:rPr lang="de-CH" dirty="0"/>
              <a:t>Kantone können so mehr Bundesmittel für die Umsetzung der NRP beantragen =&gt; bedeutet aber auch mehr kantonale Eigenmittel (Äquivalenzbeitrag)!</a:t>
            </a:r>
          </a:p>
        </p:txBody>
      </p:sp>
    </p:spTree>
    <p:extLst>
      <p:ext uri="{BB962C8B-B14F-4D97-AF65-F5344CB8AC3E}">
        <p14:creationId xmlns:p14="http://schemas.microsoft.com/office/powerpoint/2010/main" val="4150481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3059832" y="2130425"/>
            <a:ext cx="5398368" cy="1470025"/>
          </a:xfrm>
        </p:spPr>
        <p:txBody>
          <a:bodyPr/>
          <a:lstStyle/>
          <a:p>
            <a:r>
              <a:rPr lang="de-CH" dirty="0"/>
              <a:t>NRP-Praxisbeispiel </a:t>
            </a:r>
            <a:br>
              <a:rPr lang="de-CH" dirty="0"/>
            </a:br>
            <a:r>
              <a:rPr lang="de-CH" dirty="0"/>
              <a:t>«</a:t>
            </a:r>
            <a:r>
              <a:rPr lang="de-CH" dirty="0" err="1"/>
              <a:t>AquaAllalin</a:t>
            </a:r>
            <a:r>
              <a:rPr lang="de-CH" dirty="0"/>
              <a:t>»</a:t>
            </a:r>
          </a:p>
        </p:txBody>
      </p:sp>
    </p:spTree>
    <p:extLst>
      <p:ext uri="{BB962C8B-B14F-4D97-AF65-F5344CB8AC3E}">
        <p14:creationId xmlns:p14="http://schemas.microsoft.com/office/powerpoint/2010/main" val="1972425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Ausgangslage</a:t>
            </a:r>
          </a:p>
        </p:txBody>
      </p:sp>
      <p:sp>
        <p:nvSpPr>
          <p:cNvPr id="3" name="Inhaltsplatzhalter 2"/>
          <p:cNvSpPr>
            <a:spLocks noGrp="1"/>
          </p:cNvSpPr>
          <p:nvPr>
            <p:ph idx="1"/>
          </p:nvPr>
        </p:nvSpPr>
        <p:spPr/>
        <p:txBody>
          <a:bodyPr/>
          <a:lstStyle/>
          <a:p>
            <a:pPr>
              <a:buFont typeface="Arial" panose="020B0604020202020204" pitchFamily="34" charset="0"/>
              <a:buChar char="•"/>
            </a:pPr>
            <a:r>
              <a:rPr lang="de-CH" altLang="de-DE" dirty="0"/>
              <a:t>Die Schweizer Jugendherbergen (SJH) suchen seit 10 Jahren vergeblich einen Standort in </a:t>
            </a:r>
            <a:r>
              <a:rPr lang="de-CH" altLang="de-DE" dirty="0" err="1" smtClean="0"/>
              <a:t>Saas</a:t>
            </a:r>
            <a:r>
              <a:rPr lang="de-CH" altLang="de-DE" dirty="0" smtClean="0"/>
              <a:t>-Fee.</a:t>
            </a:r>
            <a:endParaRPr lang="de-CH" altLang="de-DE" dirty="0"/>
          </a:p>
          <a:p>
            <a:pPr>
              <a:buFont typeface="Arial" panose="020B0604020202020204" pitchFamily="34" charset="0"/>
              <a:buChar char="•"/>
            </a:pPr>
            <a:r>
              <a:rPr lang="de-CH" altLang="de-DE" dirty="0"/>
              <a:t>Die Gemeinde (z.T. </a:t>
            </a:r>
            <a:r>
              <a:rPr lang="de-CH" altLang="de-DE" dirty="0" err="1"/>
              <a:t>Munizipal</a:t>
            </a:r>
            <a:r>
              <a:rPr lang="de-CH" altLang="de-DE" dirty="0"/>
              <a:t>- und z.T. </a:t>
            </a:r>
            <a:r>
              <a:rPr lang="de-CH" altLang="de-DE" dirty="0" err="1"/>
              <a:t>Burgergemeinde</a:t>
            </a:r>
            <a:r>
              <a:rPr lang="de-CH" altLang="de-DE" dirty="0"/>
              <a:t>) betreibt das Freizeitzentrum </a:t>
            </a:r>
            <a:r>
              <a:rPr lang="de-CH" altLang="de-DE" dirty="0" err="1"/>
              <a:t>Bielen</a:t>
            </a:r>
            <a:r>
              <a:rPr lang="de-CH" altLang="de-DE" dirty="0"/>
              <a:t>: Tennishalle (weitgehend nicht gebraucht), öffentliches Hallenbad mit Wellnesszone. Die Attraktivität nimmt seit Jahren ab. Knappe </a:t>
            </a:r>
            <a:r>
              <a:rPr lang="de-CH" altLang="de-DE" dirty="0" smtClean="0"/>
              <a:t>Gemeindefinanzen.</a:t>
            </a:r>
            <a:endParaRPr lang="de-CH" altLang="de-DE" dirty="0"/>
          </a:p>
          <a:p>
            <a:pPr>
              <a:buFont typeface="Arial" panose="020B0604020202020204" pitchFamily="34" charset="0"/>
              <a:buChar char="•"/>
            </a:pPr>
            <a:r>
              <a:rPr lang="de-CH" altLang="de-DE" dirty="0"/>
              <a:t>Der Betrieb ist defizitär. Pächter konnten trotz Sanierungen nicht gefunden werden. Die Gemeinde betreibt selber.</a:t>
            </a:r>
            <a:endParaRPr lang="de-CH" dirty="0"/>
          </a:p>
        </p:txBody>
      </p:sp>
    </p:spTree>
    <p:extLst>
      <p:ext uri="{BB962C8B-B14F-4D97-AF65-F5344CB8AC3E}">
        <p14:creationId xmlns:p14="http://schemas.microsoft.com/office/powerpoint/2010/main" val="4014405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Die Lösung: Die Anliegen verbinden! </a:t>
            </a:r>
          </a:p>
        </p:txBody>
      </p:sp>
      <p:sp>
        <p:nvSpPr>
          <p:cNvPr id="3" name="Inhaltsplatzhalter 2"/>
          <p:cNvSpPr>
            <a:spLocks noGrp="1"/>
          </p:cNvSpPr>
          <p:nvPr>
            <p:ph idx="1"/>
          </p:nvPr>
        </p:nvSpPr>
        <p:spPr>
          <a:xfrm>
            <a:off x="539750" y="2205038"/>
            <a:ext cx="5040362" cy="2817812"/>
          </a:xfrm>
        </p:spPr>
        <p:txBody>
          <a:bodyPr/>
          <a:lstStyle/>
          <a:p>
            <a:pPr>
              <a:buFont typeface="Arial" panose="020B0604020202020204" pitchFamily="34" charset="0"/>
              <a:buChar char="•"/>
            </a:pPr>
            <a:r>
              <a:rPr lang="de-CH" dirty="0"/>
              <a:t>Die Idee entstand 2009 =&gt; Neuland für beide Partner</a:t>
            </a:r>
          </a:p>
          <a:p>
            <a:pPr>
              <a:buFont typeface="Arial" panose="020B0604020202020204" pitchFamily="34" charset="0"/>
              <a:buChar char="•"/>
            </a:pPr>
            <a:r>
              <a:rPr lang="de-CH" dirty="0"/>
              <a:t>Die Gemeinde stellt den Platz der Tennishalle im Baurecht zur </a:t>
            </a:r>
            <a:r>
              <a:rPr lang="de-CH" dirty="0" smtClean="0"/>
              <a:t>Verfügung. </a:t>
            </a:r>
            <a:endParaRPr lang="de-CH" dirty="0"/>
          </a:p>
          <a:p>
            <a:pPr>
              <a:buFont typeface="Arial" panose="020B0604020202020204" pitchFamily="34" charset="0"/>
              <a:buChar char="•"/>
            </a:pPr>
            <a:r>
              <a:rPr lang="de-CH" dirty="0"/>
              <a:t>Die Schweizerische Stiftung für Sozialtourismus (SSST) baut darauf eine Jugendherberge der Topkategorie. </a:t>
            </a:r>
          </a:p>
          <a:p>
            <a:pPr>
              <a:buFont typeface="Arial" panose="020B0604020202020204" pitchFamily="34" charset="0"/>
              <a:buChar char="•"/>
            </a:pPr>
            <a:r>
              <a:rPr lang="de-CH" dirty="0"/>
              <a:t>Die Gemeinde saniert Hallenbad und Wellness, ergänzt dieses mit Fitnessangebot und Erlebnisbad und verbindet beides mit der Jugendherberge.</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105"/>
          <a:stretch/>
        </p:blipFill>
        <p:spPr bwMode="auto">
          <a:xfrm>
            <a:off x="5580112" y="2205038"/>
            <a:ext cx="3288902" cy="2664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145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08720"/>
            <a:ext cx="7773988" cy="576263"/>
          </a:xfrm>
        </p:spPr>
        <p:txBody>
          <a:bodyPr/>
          <a:lstStyle/>
          <a:p>
            <a:r>
              <a:rPr lang="de-CH" dirty="0"/>
              <a:t>Kosten und Finanzierung</a:t>
            </a:r>
          </a:p>
        </p:txBody>
      </p:sp>
      <p:sp>
        <p:nvSpPr>
          <p:cNvPr id="3" name="Inhaltsplatzhalter 2"/>
          <p:cNvSpPr>
            <a:spLocks noGrp="1"/>
          </p:cNvSpPr>
          <p:nvPr>
            <p:ph idx="1"/>
          </p:nvPr>
        </p:nvSpPr>
        <p:spPr>
          <a:xfrm>
            <a:off x="487016" y="1628800"/>
            <a:ext cx="7920682" cy="2817812"/>
          </a:xfrm>
        </p:spPr>
        <p:txBody>
          <a:bodyPr/>
          <a:lstStyle/>
          <a:p>
            <a:pPr marL="182563" indent="-182563">
              <a:buFont typeface="Arial" panose="020B0604020202020204" pitchFamily="34" charset="0"/>
              <a:buChar char="•"/>
            </a:pPr>
            <a:r>
              <a:rPr lang="de-CH" dirty="0"/>
              <a:t>Sanierung und bauliche Attraktivitätssteigerung Freizeitzentrum: </a:t>
            </a:r>
            <a:r>
              <a:rPr lang="de-CH" dirty="0" smtClean="0"/>
              <a:t>CHF 6,8 </a:t>
            </a:r>
            <a:r>
              <a:rPr lang="de-CH" dirty="0"/>
              <a:t>Mio. (</a:t>
            </a:r>
            <a:r>
              <a:rPr lang="de-CH" dirty="0" smtClean="0"/>
              <a:t>CHF 1 Mio. zinsloses </a:t>
            </a:r>
            <a:r>
              <a:rPr lang="de-CH" dirty="0"/>
              <a:t>NRP-Darlehen, </a:t>
            </a:r>
            <a:r>
              <a:rPr lang="de-CH" dirty="0" smtClean="0"/>
              <a:t>CHF 0,8 Mio. Eigenmittel </a:t>
            </a:r>
            <a:r>
              <a:rPr lang="de-CH" dirty="0"/>
              <a:t>Gemeinde; </a:t>
            </a:r>
            <a:r>
              <a:rPr lang="de-CH" dirty="0" smtClean="0"/>
              <a:t>CHF 5 Mio. Banken</a:t>
            </a:r>
            <a:r>
              <a:rPr lang="de-CH" dirty="0"/>
              <a:t>)</a:t>
            </a:r>
          </a:p>
          <a:p>
            <a:pPr marL="182563" indent="-182563">
              <a:buFont typeface="Arial" panose="020B0604020202020204" pitchFamily="34" charset="0"/>
              <a:buChar char="•"/>
            </a:pPr>
            <a:r>
              <a:rPr lang="de-CH" dirty="0"/>
              <a:t>Neubau Jugendherberge: </a:t>
            </a:r>
            <a:r>
              <a:rPr lang="de-CH" dirty="0" smtClean="0"/>
              <a:t>CHF 10 Mio. </a:t>
            </a:r>
            <a:r>
              <a:rPr lang="de-CH" dirty="0"/>
              <a:t>(Finanzierung durch SSST, </a:t>
            </a:r>
            <a:r>
              <a:rPr lang="de-CH" dirty="0" smtClean="0"/>
              <a:t>CHF 2 Mio. </a:t>
            </a:r>
            <a:r>
              <a:rPr lang="de-CH" dirty="0"/>
              <a:t>SGH-Darlehen, </a:t>
            </a:r>
            <a:r>
              <a:rPr lang="de-CH" dirty="0" smtClean="0"/>
              <a:t>CHF 1 Mio. </a:t>
            </a:r>
            <a:r>
              <a:rPr lang="de-CH" dirty="0"/>
              <a:t>NRP-Darlehen) (Baurechtzins </a:t>
            </a:r>
            <a:r>
              <a:rPr lang="de-CH" dirty="0" smtClean="0"/>
              <a:t>CHF 70’000/a)</a:t>
            </a:r>
            <a:endParaRPr lang="de-CH" dirty="0"/>
          </a:p>
          <a:p>
            <a:pPr marL="0" indent="0">
              <a:buNone/>
            </a:pPr>
            <a:endParaRPr lang="de-CH" dirty="0"/>
          </a:p>
          <a:p>
            <a:pPr marL="0" indent="0">
              <a:buNone/>
            </a:pPr>
            <a:endParaRPr lang="de-CH" dirty="0"/>
          </a:p>
          <a:p>
            <a:pPr>
              <a:buFont typeface="Arial" panose="020B0604020202020204" pitchFamily="34" charset="0"/>
              <a:buChar char="•"/>
            </a:pPr>
            <a:endParaRPr lang="de-CH" dirty="0"/>
          </a:p>
          <a:p>
            <a:pPr>
              <a:buFont typeface="Arial" panose="020B0604020202020204" pitchFamily="34" charset="0"/>
              <a:buChar char="•"/>
            </a:pPr>
            <a:r>
              <a:rPr lang="de-CH" dirty="0"/>
              <a:t>Die SJH pachtet (anstatt mietet) Schwimmbad/Wellness: </a:t>
            </a:r>
            <a:r>
              <a:rPr lang="de-CH" dirty="0" smtClean="0"/>
              <a:t>10-jähriger </a:t>
            </a:r>
            <a:r>
              <a:rPr lang="de-CH" dirty="0"/>
              <a:t>Pachtvertrag. Grundpachtzins plus Umsatzbeteiligung.</a:t>
            </a:r>
          </a:p>
          <a:p>
            <a:pPr>
              <a:buFont typeface="Arial" panose="020B0604020202020204" pitchFamily="34" charset="0"/>
              <a:buChar char="•"/>
            </a:pPr>
            <a:r>
              <a:rPr lang="de-CH" dirty="0"/>
              <a:t>Die Rezeption ist in der Jugendherberge. </a:t>
            </a:r>
          </a:p>
          <a:p>
            <a:pPr marL="0" indent="0">
              <a:buNone/>
            </a:pPr>
            <a:endParaRPr lang="de-CH" dirty="0"/>
          </a:p>
        </p:txBody>
      </p:sp>
      <p:grpSp>
        <p:nvGrpSpPr>
          <p:cNvPr id="9" name="Gruppieren 8"/>
          <p:cNvGrpSpPr>
            <a:grpSpLocks noChangeAspect="1"/>
          </p:cNvGrpSpPr>
          <p:nvPr/>
        </p:nvGrpSpPr>
        <p:grpSpPr>
          <a:xfrm>
            <a:off x="301583" y="3726532"/>
            <a:ext cx="8900409" cy="1440160"/>
            <a:chOff x="0" y="2995231"/>
            <a:chExt cx="9252263" cy="1497093"/>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96952"/>
              <a:ext cx="2267744" cy="149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2995233"/>
              <a:ext cx="2349899" cy="149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7643" y="2995232"/>
              <a:ext cx="2487532" cy="149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5174" y="2995231"/>
              <a:ext cx="2147089" cy="149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37632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Konkrete Arbeiten</a:t>
            </a:r>
          </a:p>
        </p:txBody>
      </p:sp>
      <p:sp>
        <p:nvSpPr>
          <p:cNvPr id="4" name="Rechteck: abgerundete Ecken 3"/>
          <p:cNvSpPr/>
          <p:nvPr/>
        </p:nvSpPr>
        <p:spPr>
          <a:xfrm>
            <a:off x="611560" y="5718835"/>
            <a:ext cx="7488832" cy="10225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de-CH" sz="1400" b="1" dirty="0">
                <a:solidFill>
                  <a:schemeClr val="tx1"/>
                </a:solidFill>
              </a:rPr>
              <a:t>Kommunikation über den gesamten Prozess </a:t>
            </a:r>
          </a:p>
          <a:p>
            <a:pPr lvl="0" algn="ctr"/>
            <a:r>
              <a:rPr lang="de-CH" sz="1400" b="1" dirty="0">
                <a:solidFill>
                  <a:schemeClr val="tx1"/>
                </a:solidFill>
              </a:rPr>
              <a:t>(Öffentlichkeitsarbeit und persönliche Überzeugungsarbeit)</a:t>
            </a:r>
          </a:p>
        </p:txBody>
      </p:sp>
      <p:graphicFrame>
        <p:nvGraphicFramePr>
          <p:cNvPr id="5" name="Diagramm 4"/>
          <p:cNvGraphicFramePr/>
          <p:nvPr>
            <p:extLst/>
          </p:nvPr>
        </p:nvGraphicFramePr>
        <p:xfrm>
          <a:off x="611560" y="1988840"/>
          <a:ext cx="7488832" cy="3672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1461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Konfrontation mit Gegenargumenten</a:t>
            </a:r>
          </a:p>
        </p:txBody>
      </p:sp>
      <p:sp>
        <p:nvSpPr>
          <p:cNvPr id="3" name="Inhaltsplatzhalter 2"/>
          <p:cNvSpPr>
            <a:spLocks noGrp="1"/>
          </p:cNvSpPr>
          <p:nvPr>
            <p:ph idx="1"/>
          </p:nvPr>
        </p:nvSpPr>
        <p:spPr/>
        <p:txBody>
          <a:bodyPr/>
          <a:lstStyle/>
          <a:p>
            <a:pPr>
              <a:buFont typeface="Arial" panose="020B0604020202020204" pitchFamily="34" charset="0"/>
              <a:buChar char="•"/>
            </a:pPr>
            <a:r>
              <a:rPr lang="de-CH" dirty="0"/>
              <a:t>Billigtourismus statt </a:t>
            </a:r>
            <a:r>
              <a:rPr lang="de-CH" dirty="0" smtClean="0"/>
              <a:t>Qualitätstourismus</a:t>
            </a:r>
            <a:endParaRPr lang="de-CH" dirty="0"/>
          </a:p>
          <a:p>
            <a:pPr>
              <a:buFont typeface="Arial" panose="020B0604020202020204" pitchFamily="34" charset="0"/>
              <a:buChar char="•"/>
            </a:pPr>
            <a:r>
              <a:rPr lang="de-CH" dirty="0"/>
              <a:t>Konkurrenzierung bestehender Leistungsträger und Beherbergungsanbieter mit finanzieller Unterstützung der öffentlichen Hand</a:t>
            </a:r>
          </a:p>
          <a:p>
            <a:pPr>
              <a:buFont typeface="Arial" panose="020B0604020202020204" pitchFamily="34" charset="0"/>
              <a:buChar char="•"/>
            </a:pPr>
            <a:r>
              <a:rPr lang="de-CH" dirty="0"/>
              <a:t>Image der Jugendherberge</a:t>
            </a:r>
          </a:p>
          <a:p>
            <a:pPr>
              <a:buFont typeface="Arial" panose="020B0604020202020204" pitchFamily="34" charset="0"/>
              <a:buChar char="•"/>
            </a:pPr>
            <a:r>
              <a:rPr lang="de-CH" dirty="0"/>
              <a:t>Weitere</a:t>
            </a:r>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12943870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Wieso NRP?</a:t>
            </a:r>
          </a:p>
        </p:txBody>
      </p:sp>
      <p:sp>
        <p:nvSpPr>
          <p:cNvPr id="3" name="Inhaltsplatzhalter 2"/>
          <p:cNvSpPr>
            <a:spLocks noGrp="1"/>
          </p:cNvSpPr>
          <p:nvPr>
            <p:ph idx="1"/>
          </p:nvPr>
        </p:nvSpPr>
        <p:spPr/>
        <p:txBody>
          <a:bodyPr/>
          <a:lstStyle/>
          <a:p>
            <a:pPr>
              <a:buFont typeface="Arial" panose="020B0604020202020204" pitchFamily="34" charset="0"/>
              <a:buChar char="•"/>
            </a:pPr>
            <a:r>
              <a:rPr lang="de-CH" dirty="0"/>
              <a:t>Zusätzliche 30’000 Logiernächte pro Jahr mit einer direkten Wertschöpfung von rund </a:t>
            </a:r>
            <a:r>
              <a:rPr lang="de-CH" dirty="0" smtClean="0"/>
              <a:t>CHF 5 Mio. pro Jahr</a:t>
            </a:r>
            <a:r>
              <a:rPr lang="de-CH" dirty="0"/>
              <a:t>. Davon profitieren Bahnen, </a:t>
            </a:r>
            <a:r>
              <a:rPr lang="de-CH" dirty="0" err="1"/>
              <a:t>Gastro</a:t>
            </a:r>
            <a:r>
              <a:rPr lang="de-CH" dirty="0"/>
              <a:t>, Detailhandel, Ausflugsanbieter.</a:t>
            </a:r>
          </a:p>
          <a:p>
            <a:pPr>
              <a:buFont typeface="Arial" panose="020B0604020202020204" pitchFamily="34" charset="0"/>
              <a:buChar char="•"/>
            </a:pPr>
            <a:r>
              <a:rPr lang="de-CH" dirty="0"/>
              <a:t>Direkte Schaffung </a:t>
            </a:r>
            <a:r>
              <a:rPr lang="de-CH" dirty="0" smtClean="0"/>
              <a:t>von 12 neuen Arbeitsplätzen </a:t>
            </a:r>
            <a:r>
              <a:rPr lang="de-CH" dirty="0"/>
              <a:t>in der Jugendherberge (und Sicherung bestehender 8 Arbeitsplätze)</a:t>
            </a:r>
          </a:p>
          <a:p>
            <a:pPr>
              <a:buFont typeface="Arial" panose="020B0604020202020204" pitchFamily="34" charset="0"/>
              <a:buChar char="•"/>
            </a:pPr>
            <a:r>
              <a:rPr lang="de-CH" dirty="0"/>
              <a:t>Absolute Finanzierungslücke</a:t>
            </a:r>
          </a:p>
        </p:txBody>
      </p:sp>
    </p:spTree>
    <p:extLst>
      <p:ext uri="{BB962C8B-B14F-4D97-AF65-F5344CB8AC3E}">
        <p14:creationId xmlns:p14="http://schemas.microsoft.com/office/powerpoint/2010/main" val="25962943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Fragen und Diskussion</a:t>
            </a:r>
          </a:p>
        </p:txBody>
      </p:sp>
      <p:sp>
        <p:nvSpPr>
          <p:cNvPr id="3" name="Inhaltsplatzhalter 2"/>
          <p:cNvSpPr>
            <a:spLocks noGrp="1"/>
          </p:cNvSpPr>
          <p:nvPr>
            <p:ph idx="1"/>
          </p:nvPr>
        </p:nvSpPr>
        <p:spPr>
          <a:xfrm>
            <a:off x="3923928" y="2205038"/>
            <a:ext cx="4389810" cy="2817812"/>
          </a:xfrm>
        </p:spPr>
        <p:txBody>
          <a:bodyPr/>
          <a:lstStyle/>
          <a:p>
            <a:pPr marL="0" indent="0">
              <a:buNone/>
            </a:pPr>
            <a:r>
              <a:rPr lang="de-CH" dirty="0"/>
              <a:t>Ist die Argumentation zur Unterstützung durch Bund und Kanton im Rahmen der NRP eindeutig?</a:t>
            </a:r>
          </a:p>
        </p:txBody>
      </p:sp>
      <p:pic>
        <p:nvPicPr>
          <p:cNvPr id="5" name="Picture 2" descr="Bildergebnis für fr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67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6725" y="1475410"/>
            <a:ext cx="7773988" cy="576263"/>
          </a:xfrm>
        </p:spPr>
        <p:txBody>
          <a:bodyPr/>
          <a:lstStyle/>
          <a:p>
            <a:r>
              <a:rPr lang="de-CH" dirty="0"/>
              <a:t>NRP bringt neue </a:t>
            </a:r>
            <a:r>
              <a:rPr lang="de-CH" dirty="0" err="1"/>
              <a:t>Gouvernance</a:t>
            </a:r>
            <a:r>
              <a:rPr lang="de-CH" dirty="0"/>
              <a:t>: Arbeiten mit strategischen Programmen</a:t>
            </a:r>
          </a:p>
        </p:txBody>
      </p:sp>
      <p:sp>
        <p:nvSpPr>
          <p:cNvPr id="4" name="Rechteck: abgerundete Ecken 3"/>
          <p:cNvSpPr/>
          <p:nvPr/>
        </p:nvSpPr>
        <p:spPr>
          <a:xfrm>
            <a:off x="539750" y="2708920"/>
            <a:ext cx="1249040" cy="648072"/>
          </a:xfrm>
          <a:prstGeom prst="roundRect">
            <a:avLst/>
          </a:prstGeom>
          <a:solidFill>
            <a:srgbClr val="F3F6D2"/>
          </a:solidFill>
          <a:ln>
            <a:solidFill>
              <a:srgbClr val="73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a:ln w="0"/>
                <a:solidFill>
                  <a:sysClr val="windowText" lastClr="000000"/>
                </a:solidFill>
              </a:rPr>
              <a:t>Bund</a:t>
            </a:r>
            <a:endParaRPr lang="de-CH" b="1" dirty="0">
              <a:solidFill>
                <a:sysClr val="windowText" lastClr="000000"/>
              </a:solidFill>
            </a:endParaRPr>
          </a:p>
        </p:txBody>
      </p:sp>
      <p:sp>
        <p:nvSpPr>
          <p:cNvPr id="5" name="Rechteck: abgerundete Ecken 4"/>
          <p:cNvSpPr/>
          <p:nvPr/>
        </p:nvSpPr>
        <p:spPr>
          <a:xfrm>
            <a:off x="539750" y="4005064"/>
            <a:ext cx="1249040" cy="648072"/>
          </a:xfrm>
          <a:prstGeom prst="roundRect">
            <a:avLst/>
          </a:prstGeom>
          <a:solidFill>
            <a:srgbClr val="E2E890"/>
          </a:solidFill>
          <a:ln>
            <a:solidFill>
              <a:srgbClr val="73787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ln w="0"/>
                <a:solidFill>
                  <a:sysClr val="windowText" lastClr="000000"/>
                </a:solidFill>
              </a:rPr>
              <a:t>Kantone</a:t>
            </a:r>
          </a:p>
        </p:txBody>
      </p:sp>
      <p:sp>
        <p:nvSpPr>
          <p:cNvPr id="6" name="Rechteck: abgerundete Ecken 5"/>
          <p:cNvSpPr/>
          <p:nvPr/>
        </p:nvSpPr>
        <p:spPr>
          <a:xfrm>
            <a:off x="543992" y="5319861"/>
            <a:ext cx="1249040" cy="648072"/>
          </a:xfrm>
          <a:prstGeom prst="roundRect">
            <a:avLst/>
          </a:prstGeom>
          <a:solidFill>
            <a:srgbClr val="B4BE30"/>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sz="1300" b="1" dirty="0">
                <a:ln w="0"/>
                <a:solidFill>
                  <a:sysClr val="windowText" lastClr="000000"/>
                </a:solidFill>
              </a:rPr>
              <a:t>Regionen, regionale Akteure</a:t>
            </a:r>
          </a:p>
        </p:txBody>
      </p:sp>
      <p:sp>
        <p:nvSpPr>
          <p:cNvPr id="7" name="Pfeil: Fünfeck 6"/>
          <p:cNvSpPr/>
          <p:nvPr/>
        </p:nvSpPr>
        <p:spPr>
          <a:xfrm>
            <a:off x="1907704" y="2708920"/>
            <a:ext cx="6480000" cy="648072"/>
          </a:xfrm>
          <a:prstGeom prst="homePlate">
            <a:avLst/>
          </a:prstGeom>
          <a:solidFill>
            <a:srgbClr val="F3F6D2"/>
          </a:solidFill>
          <a:ln>
            <a:solidFill>
              <a:srgbClr val="73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a:solidFill>
                  <a:schemeClr val="tx1"/>
                </a:solidFill>
              </a:rPr>
              <a:t>Mehrjahresprogramm 2016–2023 </a:t>
            </a:r>
          </a:p>
        </p:txBody>
      </p:sp>
      <p:sp>
        <p:nvSpPr>
          <p:cNvPr id="8" name="Pfeil: Fünfeck 7"/>
          <p:cNvSpPr/>
          <p:nvPr/>
        </p:nvSpPr>
        <p:spPr>
          <a:xfrm>
            <a:off x="1907704" y="4005064"/>
            <a:ext cx="3240000" cy="648072"/>
          </a:xfrm>
          <a:prstGeom prst="homePlate">
            <a:avLst/>
          </a:prstGeom>
          <a:solidFill>
            <a:srgbClr val="E2E890"/>
          </a:solidFill>
          <a:ln>
            <a:solidFill>
              <a:srgbClr val="73787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solidFill>
                  <a:srgbClr val="000000"/>
                </a:solidFill>
              </a:rPr>
              <a:t>Umsetzungsprogramm </a:t>
            </a:r>
          </a:p>
          <a:p>
            <a:pPr algn="ctr"/>
            <a:r>
              <a:rPr lang="de-CH" b="1" dirty="0">
                <a:solidFill>
                  <a:srgbClr val="000000"/>
                </a:solidFill>
              </a:rPr>
              <a:t>2016–2019 </a:t>
            </a:r>
          </a:p>
        </p:txBody>
      </p:sp>
      <p:sp>
        <p:nvSpPr>
          <p:cNvPr id="9" name="Pfeil: Fünfeck 8"/>
          <p:cNvSpPr/>
          <p:nvPr/>
        </p:nvSpPr>
        <p:spPr>
          <a:xfrm>
            <a:off x="5147704" y="4005064"/>
            <a:ext cx="3240000" cy="648072"/>
          </a:xfrm>
          <a:prstGeom prst="homePlate">
            <a:avLst/>
          </a:prstGeom>
          <a:solidFill>
            <a:srgbClr val="E2E890"/>
          </a:solidFill>
          <a:ln>
            <a:solidFill>
              <a:srgbClr val="73787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b="1" dirty="0">
                <a:solidFill>
                  <a:srgbClr val="000000"/>
                </a:solidFill>
              </a:rPr>
              <a:t>Umsetzungsprogramm </a:t>
            </a:r>
          </a:p>
          <a:p>
            <a:pPr algn="ctr"/>
            <a:r>
              <a:rPr lang="de-CH" b="1" dirty="0">
                <a:solidFill>
                  <a:srgbClr val="000000"/>
                </a:solidFill>
              </a:rPr>
              <a:t>2020–2023 </a:t>
            </a:r>
          </a:p>
        </p:txBody>
      </p:sp>
      <p:sp>
        <p:nvSpPr>
          <p:cNvPr id="15" name="Pfeil: nach unten 14"/>
          <p:cNvSpPr/>
          <p:nvPr/>
        </p:nvSpPr>
        <p:spPr>
          <a:xfrm>
            <a:off x="1979712" y="3429000"/>
            <a:ext cx="2808312" cy="504056"/>
          </a:xfrm>
          <a:prstGeom prst="downArrow">
            <a:avLst>
              <a:gd name="adj1" fmla="val 36169"/>
              <a:gd name="adj2" fmla="val 50000"/>
            </a:avLst>
          </a:prstGeom>
          <a:solidFill>
            <a:srgbClr val="C2C4C6"/>
          </a:solidFill>
          <a:ln>
            <a:solidFill>
              <a:srgbClr val="73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Pfeil: nach unten 16"/>
          <p:cNvSpPr/>
          <p:nvPr/>
        </p:nvSpPr>
        <p:spPr>
          <a:xfrm>
            <a:off x="1963925" y="4725144"/>
            <a:ext cx="2808312" cy="504056"/>
          </a:xfrm>
          <a:prstGeom prst="downArrow">
            <a:avLst>
              <a:gd name="adj1" fmla="val 35016"/>
              <a:gd name="adj2" fmla="val 50000"/>
            </a:avLst>
          </a:prstGeom>
          <a:solidFill>
            <a:srgbClr val="C2C4C6"/>
          </a:solidFill>
          <a:ln>
            <a:solidFill>
              <a:srgbClr val="73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abgerundete Ecken 18"/>
          <p:cNvSpPr/>
          <p:nvPr/>
        </p:nvSpPr>
        <p:spPr>
          <a:xfrm>
            <a:off x="1907704" y="5311004"/>
            <a:ext cx="576064" cy="648072"/>
          </a:xfrm>
          <a:prstGeom prst="roundRect">
            <a:avLst/>
          </a:prstGeom>
          <a:solidFill>
            <a:srgbClr val="B4BE30"/>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b="1" dirty="0">
                <a:ln w="0"/>
                <a:solidFill>
                  <a:srgbClr val="000000"/>
                </a:solidFill>
              </a:rPr>
              <a:t>P</a:t>
            </a:r>
            <a:r>
              <a:rPr lang="de-CH" b="1" baseline="-25000" dirty="0">
                <a:ln w="0"/>
                <a:solidFill>
                  <a:srgbClr val="000000"/>
                </a:solidFill>
              </a:rPr>
              <a:t>1</a:t>
            </a:r>
            <a:endParaRPr lang="de-CH" b="1" baseline="-25000" dirty="0">
              <a:solidFill>
                <a:srgbClr val="000000"/>
              </a:solidFill>
            </a:endParaRPr>
          </a:p>
        </p:txBody>
      </p:sp>
      <p:sp>
        <p:nvSpPr>
          <p:cNvPr id="20" name="Rechteck: abgerundete Ecken 19"/>
          <p:cNvSpPr/>
          <p:nvPr/>
        </p:nvSpPr>
        <p:spPr>
          <a:xfrm>
            <a:off x="2616882" y="5311004"/>
            <a:ext cx="576064" cy="648072"/>
          </a:xfrm>
          <a:prstGeom prst="roundRect">
            <a:avLst/>
          </a:prstGeom>
          <a:solidFill>
            <a:srgbClr val="B4BE30"/>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b="1" dirty="0">
                <a:ln w="0"/>
                <a:solidFill>
                  <a:srgbClr val="000000"/>
                </a:solidFill>
              </a:rPr>
              <a:t>P</a:t>
            </a:r>
            <a:r>
              <a:rPr lang="de-CH" b="1" baseline="-25000" dirty="0">
                <a:ln w="0"/>
                <a:solidFill>
                  <a:srgbClr val="000000"/>
                </a:solidFill>
              </a:rPr>
              <a:t>2</a:t>
            </a:r>
            <a:endParaRPr lang="de-CH" b="1" baseline="-25000" dirty="0">
              <a:solidFill>
                <a:srgbClr val="000000"/>
              </a:solidFill>
            </a:endParaRPr>
          </a:p>
        </p:txBody>
      </p:sp>
      <p:sp>
        <p:nvSpPr>
          <p:cNvPr id="23" name="Rechteck: abgerundete Ecken 22"/>
          <p:cNvSpPr/>
          <p:nvPr/>
        </p:nvSpPr>
        <p:spPr>
          <a:xfrm>
            <a:off x="3326060" y="5311004"/>
            <a:ext cx="576064" cy="648072"/>
          </a:xfrm>
          <a:prstGeom prst="roundRect">
            <a:avLst/>
          </a:prstGeom>
          <a:solidFill>
            <a:srgbClr val="B4BE30"/>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b="1" dirty="0">
                <a:ln w="0"/>
                <a:solidFill>
                  <a:srgbClr val="000000"/>
                </a:solidFill>
              </a:rPr>
              <a:t>P</a:t>
            </a:r>
            <a:r>
              <a:rPr lang="de-CH" b="1" baseline="-25000" dirty="0">
                <a:ln w="0"/>
                <a:solidFill>
                  <a:srgbClr val="000000"/>
                </a:solidFill>
              </a:rPr>
              <a:t>3</a:t>
            </a:r>
            <a:endParaRPr lang="de-CH" b="1" baseline="-25000" dirty="0">
              <a:solidFill>
                <a:srgbClr val="000000"/>
              </a:solidFill>
            </a:endParaRPr>
          </a:p>
        </p:txBody>
      </p:sp>
      <p:sp>
        <p:nvSpPr>
          <p:cNvPr id="24" name="Rechteck: abgerundete Ecken 23"/>
          <p:cNvSpPr/>
          <p:nvPr/>
        </p:nvSpPr>
        <p:spPr>
          <a:xfrm>
            <a:off x="4035238" y="5310399"/>
            <a:ext cx="576064" cy="648072"/>
          </a:xfrm>
          <a:prstGeom prst="roundRect">
            <a:avLst/>
          </a:prstGeom>
          <a:solidFill>
            <a:srgbClr val="B4BE30"/>
          </a:solidFill>
          <a:ln>
            <a:solidFill>
              <a:srgbClr val="73787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CH" b="1" dirty="0" err="1">
                <a:ln w="0"/>
                <a:solidFill>
                  <a:srgbClr val="000000"/>
                </a:solidFill>
              </a:rPr>
              <a:t>P</a:t>
            </a:r>
            <a:r>
              <a:rPr lang="de-CH" b="1" baseline="-25000" dirty="0" err="1">
                <a:ln w="0"/>
                <a:solidFill>
                  <a:srgbClr val="000000"/>
                </a:solidFill>
              </a:rPr>
              <a:t>n</a:t>
            </a:r>
            <a:endParaRPr lang="de-CH" b="1" baseline="-25000" dirty="0">
              <a:solidFill>
                <a:srgbClr val="000000"/>
              </a:solidFill>
            </a:endParaRPr>
          </a:p>
        </p:txBody>
      </p:sp>
      <p:sp>
        <p:nvSpPr>
          <p:cNvPr id="10" name="Textfeld 9"/>
          <p:cNvSpPr txBox="1"/>
          <p:nvPr/>
        </p:nvSpPr>
        <p:spPr>
          <a:xfrm>
            <a:off x="5164375" y="6093296"/>
            <a:ext cx="4036426" cy="307777"/>
          </a:xfrm>
          <a:prstGeom prst="rect">
            <a:avLst/>
          </a:prstGeom>
          <a:noFill/>
        </p:spPr>
        <p:txBody>
          <a:bodyPr wrap="none" rtlCol="0">
            <a:spAutoFit/>
          </a:bodyPr>
          <a:lstStyle/>
          <a:p>
            <a:r>
              <a:rPr lang="de-CH" sz="1400" i="1" dirty="0">
                <a:solidFill>
                  <a:srgbClr val="B4BE00"/>
                </a:solidFill>
              </a:rPr>
              <a:t>Projektdatenbank: </a:t>
            </a:r>
            <a:r>
              <a:rPr lang="de-CH" sz="1400" i="1" dirty="0">
                <a:solidFill>
                  <a:srgbClr val="B4BE00"/>
                </a:solidFill>
                <a:hlinkClick r:id="rId2"/>
              </a:rPr>
              <a:t>www.regiosuisse.</a:t>
            </a:r>
            <a:r>
              <a:rPr lang="de-CH" sz="1400" i="1" dirty="0">
                <a:hlinkClick r:id="rId2"/>
              </a:rPr>
              <a:t>ch/projekte</a:t>
            </a:r>
            <a:r>
              <a:rPr lang="de-CH" sz="1400" i="1" dirty="0">
                <a:solidFill>
                  <a:srgbClr val="FF0000"/>
                </a:solidFill>
              </a:rPr>
              <a:t>  </a:t>
            </a:r>
          </a:p>
        </p:txBody>
      </p:sp>
      <p:sp>
        <p:nvSpPr>
          <p:cNvPr id="16" name="Rectangle 3"/>
          <p:cNvSpPr>
            <a:spLocks noGrp="1" noChangeArrowheads="1"/>
          </p:cNvSpPr>
          <p:nvPr>
            <p:ph idx="1"/>
          </p:nvPr>
        </p:nvSpPr>
        <p:spPr>
          <a:xfrm>
            <a:off x="539750" y="2205038"/>
            <a:ext cx="7773988" cy="2817812"/>
          </a:xfrm>
        </p:spPr>
        <p:txBody>
          <a:bodyPr/>
          <a:lstStyle/>
          <a:p>
            <a:pPr marL="0" indent="0" eaLnBrk="1" hangingPunct="1">
              <a:buFontTx/>
              <a:buNone/>
            </a:pPr>
            <a:r>
              <a:rPr lang="de-CH" dirty="0"/>
              <a:t>Zusammenspiel von drei Ebenen</a:t>
            </a:r>
            <a:endParaRPr lang="de-CH" b="1" dirty="0"/>
          </a:p>
        </p:txBody>
      </p:sp>
    </p:spTree>
    <p:extLst>
      <p:ext uri="{BB962C8B-B14F-4D97-AF65-F5344CB8AC3E}">
        <p14:creationId xmlns:p14="http://schemas.microsoft.com/office/powerpoint/2010/main" val="34757000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 y="1412723"/>
            <a:ext cx="10839371" cy="3633547"/>
          </a:xfrm>
          <a:prstGeom prst="rect">
            <a:avLst/>
          </a:prstGeom>
        </p:spPr>
      </p:pic>
      <p:sp>
        <p:nvSpPr>
          <p:cNvPr id="4098" name="Rectangle 2"/>
          <p:cNvSpPr>
            <a:spLocks noGrp="1" noChangeArrowheads="1"/>
          </p:cNvSpPr>
          <p:nvPr>
            <p:ph type="ctrTitle"/>
          </p:nvPr>
        </p:nvSpPr>
        <p:spPr>
          <a:xfrm>
            <a:off x="849638" y="1340710"/>
            <a:ext cx="6979431" cy="2681990"/>
          </a:xfrm>
        </p:spPr>
        <p:txBody>
          <a:bodyPr/>
          <a:lstStyle/>
          <a:p>
            <a:pPr eaLnBrk="1" hangingPunct="1"/>
            <a:r>
              <a:rPr lang="de-DE" sz="7200" dirty="0" smtClean="0"/>
              <a:t>Innotour -</a:t>
            </a:r>
            <a:r>
              <a:rPr lang="de-DE" sz="3000" dirty="0"/>
              <a:t/>
            </a:r>
            <a:br>
              <a:rPr lang="de-DE" sz="3000" dirty="0"/>
            </a:br>
            <a:r>
              <a:rPr lang="de-CH" sz="2500" dirty="0" smtClean="0"/>
              <a:t>der erste Kick für einen guten Start</a:t>
            </a:r>
          </a:p>
        </p:txBody>
      </p:sp>
      <p:sp>
        <p:nvSpPr>
          <p:cNvPr id="4099" name="Rectangle 3"/>
          <p:cNvSpPr>
            <a:spLocks noGrp="1" noChangeArrowheads="1"/>
          </p:cNvSpPr>
          <p:nvPr>
            <p:ph type="subTitle" idx="1"/>
          </p:nvPr>
        </p:nvSpPr>
        <p:spPr>
          <a:xfrm>
            <a:off x="876832" y="4725180"/>
            <a:ext cx="7995954" cy="1944270"/>
          </a:xfrm>
        </p:spPr>
        <p:txBody>
          <a:bodyPr/>
          <a:lstStyle/>
          <a:p>
            <a:pPr eaLnBrk="1" hangingPunct="1"/>
            <a:endParaRPr lang="de-CH" dirty="0" smtClean="0"/>
          </a:p>
          <a:p>
            <a:pPr eaLnBrk="1" hangingPunct="1">
              <a:spcBef>
                <a:spcPts val="1800"/>
              </a:spcBef>
              <a:spcAft>
                <a:spcPts val="1200"/>
              </a:spcAft>
            </a:pPr>
            <a:r>
              <a:rPr lang="de-CH" sz="1600" smtClean="0"/>
              <a:t>Einstiegsveranstaltung </a:t>
            </a:r>
            <a:r>
              <a:rPr lang="de-CH" sz="1600"/>
              <a:t>regiosuisse – 8. November 2016</a:t>
            </a:r>
          </a:p>
          <a:p>
            <a:pPr eaLnBrk="1" hangingPunct="1"/>
            <a:r>
              <a:rPr lang="de-CH" sz="1600" smtClean="0"/>
              <a:t>Christoph </a:t>
            </a:r>
            <a:r>
              <a:rPr lang="de-CH" sz="1600" dirty="0" smtClean="0"/>
              <a:t>Schlumpf, </a:t>
            </a:r>
            <a:r>
              <a:rPr lang="de-CH" sz="1600" smtClean="0"/>
              <a:t>Leiter Innotour</a:t>
            </a:r>
          </a:p>
          <a:p>
            <a:pPr eaLnBrk="1" hangingPunct="1"/>
            <a:r>
              <a:rPr lang="de-CH" dirty="0" smtClean="0"/>
              <a:t/>
            </a:r>
            <a:br>
              <a:rPr lang="de-CH" dirty="0" smtClean="0"/>
            </a:br>
            <a:endParaRPr lang="de-CH" dirty="0" smtClean="0"/>
          </a:p>
        </p:txBody>
      </p:sp>
      <p:sp>
        <p:nvSpPr>
          <p:cNvPr id="4100" name="Rectangle 4"/>
          <p:cNvSpPr>
            <a:spLocks noChangeArrowheads="1"/>
          </p:cNvSpPr>
          <p:nvPr/>
        </p:nvSpPr>
        <p:spPr bwMode="auto">
          <a:xfrm>
            <a:off x="4489939" y="745763"/>
            <a:ext cx="3248758" cy="332580"/>
          </a:xfrm>
          <a:prstGeom prst="rect">
            <a:avLst/>
          </a:prstGeom>
          <a:noFill/>
          <a:ln w="9525">
            <a:noFill/>
            <a:miter lim="800000"/>
            <a:headEnd/>
            <a:tailEnd/>
          </a:ln>
        </p:spPr>
        <p:txBody>
          <a:bodyPr lIns="85525" tIns="42762" rIns="85525" bIns="42762">
            <a:spAutoFit/>
          </a:bodyPr>
          <a:lstStyle/>
          <a:p>
            <a:pPr defTabSz="855663" eaLnBrk="0" hangingPunct="0"/>
            <a:r>
              <a:rPr lang="de-CH" sz="800" dirty="0" smtClean="0">
                <a:solidFill>
                  <a:srgbClr val="000000"/>
                </a:solidFill>
              </a:rPr>
              <a:t>Direktion für Standortförderung </a:t>
            </a:r>
            <a:br>
              <a:rPr lang="de-CH" sz="800" dirty="0" smtClean="0">
                <a:solidFill>
                  <a:srgbClr val="000000"/>
                </a:solidFill>
              </a:rPr>
            </a:br>
            <a:r>
              <a:rPr lang="de-CH" sz="800" dirty="0" smtClean="0">
                <a:solidFill>
                  <a:srgbClr val="000000"/>
                </a:solidFill>
              </a:rPr>
              <a:t>Tourismus</a:t>
            </a:r>
            <a:endParaRPr lang="de-CH" sz="800" dirty="0">
              <a:solidFill>
                <a:srgbClr val="000000"/>
              </a:solidFill>
            </a:endParaRPr>
          </a:p>
        </p:txBody>
      </p:sp>
      <p:sp>
        <p:nvSpPr>
          <p:cNvPr id="4" name="Textfeld 3"/>
          <p:cNvSpPr txBox="1"/>
          <p:nvPr/>
        </p:nvSpPr>
        <p:spPr>
          <a:xfrm>
            <a:off x="-66471" y="4915956"/>
            <a:ext cx="7895538" cy="169277"/>
          </a:xfrm>
          <a:prstGeom prst="rect">
            <a:avLst/>
          </a:prstGeom>
          <a:noFill/>
        </p:spPr>
        <p:txBody>
          <a:bodyPr wrap="square" rtlCol="0">
            <a:spAutoFit/>
          </a:bodyPr>
          <a:lstStyle/>
          <a:p>
            <a:r>
              <a:rPr lang="de-CH" sz="500" dirty="0" smtClean="0">
                <a:solidFill>
                  <a:srgbClr val="FFFFFF"/>
                </a:solidFill>
              </a:rPr>
              <a:t>© </a:t>
            </a:r>
            <a:r>
              <a:rPr lang="de-CH" sz="500" smtClean="0">
                <a:solidFill>
                  <a:srgbClr val="FFFFFF"/>
                </a:solidFill>
              </a:rPr>
              <a:t>Schweiz Tourismus / </a:t>
            </a:r>
            <a:r>
              <a:rPr lang="de-CH" sz="500" dirty="0" smtClean="0">
                <a:solidFill>
                  <a:srgbClr val="FFFFFF"/>
                </a:solidFill>
              </a:rPr>
              <a:t>Markus Aebischer</a:t>
            </a:r>
            <a:endParaRPr lang="de-CH" sz="500" dirty="0">
              <a:solidFill>
                <a:srgbClr val="FFFFFF"/>
              </a:solidFill>
            </a:endParaRPr>
          </a:p>
        </p:txBody>
      </p:sp>
    </p:spTree>
    <p:extLst>
      <p:ext uri="{BB962C8B-B14F-4D97-AF65-F5344CB8AC3E}">
        <p14:creationId xmlns:p14="http://schemas.microsoft.com/office/powerpoint/2010/main" val="492544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14"/>
          <p:cNvPicPr>
            <a:picLocks noChangeAspect="1"/>
          </p:cNvPicPr>
          <p:nvPr/>
        </p:nvPicPr>
        <p:blipFill>
          <a:blip r:embed="rId2"/>
          <a:stretch>
            <a:fillRect/>
          </a:stretch>
        </p:blipFill>
        <p:spPr>
          <a:xfrm>
            <a:off x="1422590" y="1108106"/>
            <a:ext cx="6298820" cy="4625214"/>
          </a:xfrm>
          <a:prstGeom prst="rect">
            <a:avLst/>
          </a:prstGeom>
        </p:spPr>
      </p:pic>
      <p:pic>
        <p:nvPicPr>
          <p:cNvPr id="4" name="Bild 3"/>
          <p:cNvPicPr>
            <a:picLocks noChangeAspect="1"/>
          </p:cNvPicPr>
          <p:nvPr/>
        </p:nvPicPr>
        <p:blipFill>
          <a:blip r:embed="rId3"/>
          <a:stretch>
            <a:fillRect/>
          </a:stretch>
        </p:blipFill>
        <p:spPr>
          <a:xfrm>
            <a:off x="450812" y="2708900"/>
            <a:ext cx="1262945" cy="589422"/>
          </a:xfrm>
          <a:prstGeom prst="rect">
            <a:avLst/>
          </a:prstGeom>
        </p:spPr>
      </p:pic>
      <p:pic>
        <p:nvPicPr>
          <p:cNvPr id="5" name="Bild 4"/>
          <p:cNvPicPr>
            <a:picLocks noChangeAspect="1"/>
          </p:cNvPicPr>
          <p:nvPr/>
        </p:nvPicPr>
        <p:blipFill>
          <a:blip r:embed="rId4"/>
          <a:stretch>
            <a:fillRect/>
          </a:stretch>
        </p:blipFill>
        <p:spPr>
          <a:xfrm>
            <a:off x="6970025" y="836640"/>
            <a:ext cx="659631" cy="1002022"/>
          </a:xfrm>
          <a:prstGeom prst="rect">
            <a:avLst/>
          </a:prstGeom>
        </p:spPr>
      </p:pic>
      <p:pic>
        <p:nvPicPr>
          <p:cNvPr id="6" name="Bild 5"/>
          <p:cNvPicPr>
            <a:picLocks noChangeAspect="1"/>
          </p:cNvPicPr>
          <p:nvPr/>
        </p:nvPicPr>
        <p:blipFill>
          <a:blip r:embed="rId5"/>
          <a:stretch>
            <a:fillRect/>
          </a:stretch>
        </p:blipFill>
        <p:spPr>
          <a:xfrm>
            <a:off x="2179055" y="463024"/>
            <a:ext cx="1521669" cy="517636"/>
          </a:xfrm>
          <a:prstGeom prst="rect">
            <a:avLst/>
          </a:prstGeom>
        </p:spPr>
      </p:pic>
      <p:pic>
        <p:nvPicPr>
          <p:cNvPr id="7" name="Bild 6"/>
          <p:cNvPicPr>
            <a:picLocks noChangeAspect="1"/>
          </p:cNvPicPr>
          <p:nvPr/>
        </p:nvPicPr>
        <p:blipFill>
          <a:blip r:embed="rId6"/>
          <a:stretch>
            <a:fillRect/>
          </a:stretch>
        </p:blipFill>
        <p:spPr>
          <a:xfrm>
            <a:off x="2245525" y="5589300"/>
            <a:ext cx="534610" cy="576080"/>
          </a:xfrm>
          <a:prstGeom prst="rect">
            <a:avLst/>
          </a:prstGeom>
        </p:spPr>
      </p:pic>
      <p:pic>
        <p:nvPicPr>
          <p:cNvPr id="8" name="Bild 7"/>
          <p:cNvPicPr>
            <a:picLocks noChangeAspect="1"/>
          </p:cNvPicPr>
          <p:nvPr/>
        </p:nvPicPr>
        <p:blipFill>
          <a:blip r:embed="rId7"/>
          <a:stretch>
            <a:fillRect/>
          </a:stretch>
        </p:blipFill>
        <p:spPr>
          <a:xfrm>
            <a:off x="517285" y="4365130"/>
            <a:ext cx="930591" cy="1015092"/>
          </a:xfrm>
          <a:prstGeom prst="rect">
            <a:avLst/>
          </a:prstGeom>
        </p:spPr>
      </p:pic>
      <p:pic>
        <p:nvPicPr>
          <p:cNvPr id="9" name="Bild 8"/>
          <p:cNvPicPr>
            <a:picLocks noChangeAspect="1"/>
          </p:cNvPicPr>
          <p:nvPr/>
        </p:nvPicPr>
        <p:blipFill>
          <a:blip r:embed="rId8"/>
          <a:stretch>
            <a:fillRect/>
          </a:stretch>
        </p:blipFill>
        <p:spPr>
          <a:xfrm>
            <a:off x="8031980" y="2392050"/>
            <a:ext cx="528266" cy="676900"/>
          </a:xfrm>
          <a:prstGeom prst="rect">
            <a:avLst/>
          </a:prstGeom>
        </p:spPr>
      </p:pic>
      <p:pic>
        <p:nvPicPr>
          <p:cNvPr id="10" name="Bild 9"/>
          <p:cNvPicPr>
            <a:picLocks noChangeAspect="1"/>
          </p:cNvPicPr>
          <p:nvPr/>
        </p:nvPicPr>
        <p:blipFill>
          <a:blip r:embed="rId9"/>
          <a:stretch>
            <a:fillRect/>
          </a:stretch>
        </p:blipFill>
        <p:spPr>
          <a:xfrm>
            <a:off x="4299338" y="5733320"/>
            <a:ext cx="671489" cy="735690"/>
          </a:xfrm>
          <a:prstGeom prst="rect">
            <a:avLst/>
          </a:prstGeom>
        </p:spPr>
      </p:pic>
      <p:pic>
        <p:nvPicPr>
          <p:cNvPr id="11" name="Bild 10"/>
          <p:cNvPicPr>
            <a:picLocks noChangeAspect="1"/>
          </p:cNvPicPr>
          <p:nvPr/>
        </p:nvPicPr>
        <p:blipFill>
          <a:blip r:embed="rId10"/>
          <a:stretch>
            <a:fillRect/>
          </a:stretch>
        </p:blipFill>
        <p:spPr>
          <a:xfrm>
            <a:off x="7696128" y="4221110"/>
            <a:ext cx="724287" cy="717456"/>
          </a:xfrm>
          <a:prstGeom prst="rect">
            <a:avLst/>
          </a:prstGeom>
        </p:spPr>
      </p:pic>
      <p:pic>
        <p:nvPicPr>
          <p:cNvPr id="12" name="Bild 11"/>
          <p:cNvPicPr>
            <a:picLocks noChangeAspect="1"/>
          </p:cNvPicPr>
          <p:nvPr/>
        </p:nvPicPr>
        <p:blipFill>
          <a:blip r:embed="rId11"/>
          <a:stretch>
            <a:fillRect/>
          </a:stretch>
        </p:blipFill>
        <p:spPr>
          <a:xfrm>
            <a:off x="6300242" y="5445280"/>
            <a:ext cx="838285" cy="535990"/>
          </a:xfrm>
          <a:prstGeom prst="rect">
            <a:avLst/>
          </a:prstGeom>
        </p:spPr>
      </p:pic>
      <p:pic>
        <p:nvPicPr>
          <p:cNvPr id="13" name="Bild 12"/>
          <p:cNvPicPr>
            <a:picLocks noChangeAspect="1"/>
          </p:cNvPicPr>
          <p:nvPr/>
        </p:nvPicPr>
        <p:blipFill>
          <a:blip r:embed="rId12"/>
          <a:stretch>
            <a:fillRect/>
          </a:stretch>
        </p:blipFill>
        <p:spPr>
          <a:xfrm>
            <a:off x="5037296" y="332570"/>
            <a:ext cx="840738" cy="576080"/>
          </a:xfrm>
          <a:prstGeom prst="rect">
            <a:avLst/>
          </a:prstGeom>
        </p:spPr>
      </p:pic>
      <p:pic>
        <p:nvPicPr>
          <p:cNvPr id="14" name="Bild 13"/>
          <p:cNvPicPr>
            <a:picLocks noChangeAspect="1"/>
          </p:cNvPicPr>
          <p:nvPr/>
        </p:nvPicPr>
        <p:blipFill>
          <a:blip r:embed="rId13"/>
          <a:stretch>
            <a:fillRect/>
          </a:stretch>
        </p:blipFill>
        <p:spPr>
          <a:xfrm>
            <a:off x="1314934" y="1412720"/>
            <a:ext cx="593488" cy="720100"/>
          </a:xfrm>
          <a:prstGeom prst="rect">
            <a:avLst/>
          </a:prstGeom>
        </p:spPr>
      </p:pic>
    </p:spTree>
    <p:extLst>
      <p:ext uri="{BB962C8B-B14F-4D97-AF65-F5344CB8AC3E}">
        <p14:creationId xmlns:p14="http://schemas.microsoft.com/office/powerpoint/2010/main" val="3177718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916108" y="764630"/>
            <a:ext cx="8023200" cy="5272076"/>
          </a:xfrm>
          <a:prstGeom prst="rect">
            <a:avLst/>
          </a:prstGeom>
        </p:spPr>
      </p:pic>
      <p:sp>
        <p:nvSpPr>
          <p:cNvPr id="3" name="Rechteck 2"/>
          <p:cNvSpPr/>
          <p:nvPr/>
        </p:nvSpPr>
        <p:spPr>
          <a:xfrm>
            <a:off x="251400" y="476591"/>
            <a:ext cx="1661769" cy="2016280"/>
          </a:xfrm>
          <a:prstGeom prst="rect">
            <a:avLst/>
          </a:prstGeom>
        </p:spPr>
        <p:txBody>
          <a:bodyPr wrap="square">
            <a:spAutoFit/>
          </a:bodyPr>
          <a:lstStyle/>
          <a:p>
            <a:pPr>
              <a:lnSpc>
                <a:spcPct val="110000"/>
              </a:lnSpc>
            </a:pPr>
            <a:r>
              <a:rPr lang="de-CH" sz="1100" i="1" dirty="0">
                <a:solidFill>
                  <a:prstClr val="black"/>
                </a:solidFill>
                <a:latin typeface="Times"/>
                <a:cs typeface="Times"/>
              </a:rPr>
              <a:t>«Das Projekt ist ein voller Erfolg. Unsere Erfahrung zeigt, dass sich ein </a:t>
            </a:r>
            <a:r>
              <a:rPr lang="de-CH" sz="1100" i="1" dirty="0" smtClean="0">
                <a:solidFill>
                  <a:prstClr val="black"/>
                </a:solidFill>
                <a:latin typeface="Times"/>
                <a:cs typeface="Times"/>
              </a:rPr>
              <a:t>derartiger </a:t>
            </a:r>
            <a:r>
              <a:rPr lang="de-CH" sz="1100" i="1" dirty="0">
                <a:solidFill>
                  <a:prstClr val="black"/>
                </a:solidFill>
                <a:latin typeface="Times"/>
                <a:cs typeface="Times"/>
              </a:rPr>
              <a:t>Ansatz lohnt</a:t>
            </a:r>
            <a:r>
              <a:rPr lang="de-CH" sz="1100" i="1" dirty="0" smtClean="0">
                <a:solidFill>
                  <a:prstClr val="black"/>
                </a:solidFill>
                <a:latin typeface="Times"/>
                <a:cs typeface="Times"/>
              </a:rPr>
              <a:t>.</a:t>
            </a:r>
            <a:br>
              <a:rPr lang="de-CH" sz="1100" i="1" dirty="0" smtClean="0">
                <a:solidFill>
                  <a:prstClr val="black"/>
                </a:solidFill>
                <a:latin typeface="Times"/>
                <a:cs typeface="Times"/>
              </a:rPr>
            </a:br>
            <a:r>
              <a:rPr lang="de-CH" sz="1100" i="1" dirty="0" smtClean="0">
                <a:solidFill>
                  <a:prstClr val="black"/>
                </a:solidFill>
                <a:latin typeface="Times"/>
                <a:cs typeface="Times"/>
              </a:rPr>
              <a:t>Ich </a:t>
            </a:r>
            <a:r>
              <a:rPr lang="de-CH" sz="1100" i="1" dirty="0">
                <a:solidFill>
                  <a:prstClr val="black"/>
                </a:solidFill>
                <a:latin typeface="Times"/>
                <a:cs typeface="Times"/>
              </a:rPr>
              <a:t>kann andere Destinationen nur dazu motivieren, ähnliche Projekte umzusetzen.»</a:t>
            </a:r>
          </a:p>
          <a:p>
            <a:endParaRPr lang="de-CH" sz="700" b="1" dirty="0" smtClean="0">
              <a:solidFill>
                <a:prstClr val="black"/>
              </a:solidFill>
              <a:latin typeface="Arial"/>
              <a:cs typeface="Arial"/>
            </a:endParaRPr>
          </a:p>
          <a:p>
            <a:r>
              <a:rPr lang="de-CH" sz="700" b="1" dirty="0" smtClean="0">
                <a:solidFill>
                  <a:prstClr val="black"/>
                </a:solidFill>
                <a:latin typeface="Arial"/>
                <a:cs typeface="Arial"/>
              </a:rPr>
              <a:t>Daniel </a:t>
            </a:r>
            <a:r>
              <a:rPr lang="de-CH" sz="700" b="1" dirty="0">
                <a:solidFill>
                  <a:prstClr val="black"/>
                </a:solidFill>
                <a:latin typeface="Arial"/>
                <a:cs typeface="Arial"/>
              </a:rPr>
              <a:t>Egloff</a:t>
            </a:r>
            <a:r>
              <a:rPr lang="de-CH" sz="700" dirty="0">
                <a:solidFill>
                  <a:prstClr val="black"/>
                </a:solidFill>
                <a:latin typeface="Arial"/>
                <a:cs typeface="Arial"/>
              </a:rPr>
              <a:t>, </a:t>
            </a:r>
            <a:endParaRPr lang="de-CH" sz="700" dirty="0" smtClean="0">
              <a:solidFill>
                <a:prstClr val="black"/>
              </a:solidFill>
              <a:latin typeface="Arial"/>
              <a:cs typeface="Arial"/>
            </a:endParaRPr>
          </a:p>
          <a:p>
            <a:r>
              <a:rPr lang="de-CH" sz="700" dirty="0" smtClean="0">
                <a:solidFill>
                  <a:prstClr val="black"/>
                </a:solidFill>
                <a:latin typeface="Arial"/>
                <a:cs typeface="Arial"/>
              </a:rPr>
              <a:t>Direktor </a:t>
            </a:r>
            <a:r>
              <a:rPr lang="de-CH" sz="700" dirty="0">
                <a:solidFill>
                  <a:prstClr val="black"/>
                </a:solidFill>
                <a:latin typeface="Arial"/>
                <a:cs typeface="Arial"/>
              </a:rPr>
              <a:t>Basel Tourismus</a:t>
            </a:r>
            <a:endParaRPr lang="de-DE" sz="700" dirty="0">
              <a:solidFill>
                <a:prstClr val="black"/>
              </a:solidFill>
              <a:latin typeface="Arial"/>
              <a:cs typeface="Arial"/>
            </a:endParaRPr>
          </a:p>
          <a:p>
            <a:endParaRPr lang="de-DE" sz="800" dirty="0">
              <a:solidFill>
                <a:prstClr val="black"/>
              </a:solidFill>
            </a:endParaRPr>
          </a:p>
        </p:txBody>
      </p:sp>
      <p:cxnSp>
        <p:nvCxnSpPr>
          <p:cNvPr id="4" name="Gerade Verbindung 3"/>
          <p:cNvCxnSpPr/>
          <p:nvPr/>
        </p:nvCxnSpPr>
        <p:spPr>
          <a:xfrm>
            <a:off x="1979640" y="-99490"/>
            <a:ext cx="0" cy="242086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7004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51400" y="476593"/>
            <a:ext cx="1728240" cy="2617640"/>
          </a:xfrm>
          <a:prstGeom prst="rect">
            <a:avLst/>
          </a:prstGeom>
        </p:spPr>
        <p:txBody>
          <a:bodyPr wrap="square">
            <a:spAutoFit/>
          </a:bodyPr>
          <a:lstStyle/>
          <a:p>
            <a:pPr>
              <a:lnSpc>
                <a:spcPct val="110000"/>
              </a:lnSpc>
            </a:pPr>
            <a:r>
              <a:rPr lang="de-CH" sz="1100" i="1" dirty="0" smtClean="0">
                <a:solidFill>
                  <a:prstClr val="black"/>
                </a:solidFill>
                <a:latin typeface="Times"/>
                <a:cs typeface="Times"/>
              </a:rPr>
              <a:t>«</a:t>
            </a:r>
            <a:r>
              <a:rPr lang="de-CH" sz="1100" i="1" dirty="0" err="1" smtClean="0">
                <a:solidFill>
                  <a:prstClr val="black"/>
                </a:solidFill>
                <a:latin typeface="Times"/>
                <a:cs typeface="Times"/>
              </a:rPr>
              <a:t>Innotour</a:t>
            </a:r>
            <a:r>
              <a:rPr lang="de-CH" sz="1100" i="1" dirty="0" smtClean="0">
                <a:solidFill>
                  <a:prstClr val="black"/>
                </a:solidFill>
                <a:latin typeface="Times"/>
                <a:cs typeface="Times"/>
              </a:rPr>
              <a:t> hat massgebend den raschen Aufbau unseres Vereins ermöglicht. Erstmalig arbeiten kulturtouristisch bedeutende Schlösser und Burgen in diesem Umgang</a:t>
            </a:r>
            <a:br>
              <a:rPr lang="de-CH" sz="1100" i="1" dirty="0" smtClean="0">
                <a:solidFill>
                  <a:prstClr val="black"/>
                </a:solidFill>
                <a:latin typeface="Times"/>
                <a:cs typeface="Times"/>
              </a:rPr>
            </a:br>
            <a:r>
              <a:rPr lang="de-CH" sz="1100" i="1" dirty="0" smtClean="0">
                <a:solidFill>
                  <a:prstClr val="black"/>
                </a:solidFill>
                <a:latin typeface="Times"/>
                <a:cs typeface="Times"/>
              </a:rPr>
              <a:t>in einer aktiven, </a:t>
            </a:r>
            <a:br>
              <a:rPr lang="de-CH" sz="1100" i="1" dirty="0" smtClean="0">
                <a:solidFill>
                  <a:prstClr val="black"/>
                </a:solidFill>
                <a:latin typeface="Times"/>
                <a:cs typeface="Times"/>
              </a:rPr>
            </a:br>
            <a:r>
              <a:rPr lang="de-CH" sz="1100" i="1" dirty="0" err="1" smtClean="0">
                <a:solidFill>
                  <a:prstClr val="black"/>
                </a:solidFill>
                <a:latin typeface="Times"/>
                <a:cs typeface="Times"/>
              </a:rPr>
              <a:t>schweizweiten</a:t>
            </a:r>
            <a:r>
              <a:rPr lang="de-CH" sz="1100" i="1" dirty="0" smtClean="0">
                <a:solidFill>
                  <a:prstClr val="black"/>
                </a:solidFill>
                <a:latin typeface="Times"/>
                <a:cs typeface="Times"/>
              </a:rPr>
              <a:t> Kooperation zusammen.»</a:t>
            </a:r>
            <a:r>
              <a:rPr lang="de-CH" sz="1100" dirty="0" smtClean="0">
                <a:solidFill>
                  <a:prstClr val="black"/>
                </a:solidFill>
                <a:latin typeface="Times"/>
                <a:cs typeface="Times"/>
              </a:rPr>
              <a:t/>
            </a:r>
            <a:br>
              <a:rPr lang="de-CH" sz="1100" dirty="0" smtClean="0">
                <a:solidFill>
                  <a:prstClr val="black"/>
                </a:solidFill>
                <a:latin typeface="Times"/>
                <a:cs typeface="Times"/>
              </a:rPr>
            </a:br>
            <a:endParaRPr lang="de-CH" sz="1100" dirty="0" smtClean="0">
              <a:solidFill>
                <a:prstClr val="black"/>
              </a:solidFill>
              <a:latin typeface="Times"/>
              <a:cs typeface="Times"/>
            </a:endParaRPr>
          </a:p>
          <a:p>
            <a:r>
              <a:rPr lang="de-CH" sz="700" b="1" dirty="0" smtClean="0">
                <a:solidFill>
                  <a:prstClr val="black"/>
                </a:solidFill>
                <a:latin typeface="Arial"/>
                <a:cs typeface="Arial"/>
              </a:rPr>
              <a:t>Karin Wecke</a:t>
            </a:r>
            <a:r>
              <a:rPr lang="de-CH" sz="700" dirty="0" smtClean="0">
                <a:solidFill>
                  <a:prstClr val="black"/>
                </a:solidFill>
                <a:latin typeface="Arial"/>
                <a:cs typeface="Arial"/>
              </a:rPr>
              <a:t>, </a:t>
            </a:r>
            <a:br>
              <a:rPr lang="de-CH" sz="700" dirty="0" smtClean="0">
                <a:solidFill>
                  <a:prstClr val="black"/>
                </a:solidFill>
                <a:latin typeface="Arial"/>
                <a:cs typeface="Arial"/>
              </a:rPr>
            </a:br>
            <a:r>
              <a:rPr lang="de-CH" sz="700" dirty="0" smtClean="0">
                <a:solidFill>
                  <a:prstClr val="black"/>
                </a:solidFill>
                <a:latin typeface="Arial"/>
                <a:cs typeface="Arial"/>
              </a:rPr>
              <a:t>Die Schweizer Schlösser, </a:t>
            </a:r>
            <a:br>
              <a:rPr lang="de-CH" sz="700" dirty="0" smtClean="0">
                <a:solidFill>
                  <a:prstClr val="black"/>
                </a:solidFill>
                <a:latin typeface="Arial"/>
                <a:cs typeface="Arial"/>
              </a:rPr>
            </a:br>
            <a:r>
              <a:rPr lang="de-CH" sz="700" dirty="0" smtClean="0">
                <a:solidFill>
                  <a:prstClr val="black"/>
                </a:solidFill>
                <a:latin typeface="Arial"/>
                <a:cs typeface="Arial"/>
              </a:rPr>
              <a:t>Projektleiterin</a:t>
            </a:r>
            <a:endParaRPr lang="de-DE" sz="700" dirty="0" smtClean="0">
              <a:solidFill>
                <a:prstClr val="black"/>
              </a:solidFill>
              <a:latin typeface="Arial"/>
              <a:cs typeface="Arial"/>
            </a:endParaRPr>
          </a:p>
          <a:p>
            <a:endParaRPr lang="de-DE" sz="1000" dirty="0">
              <a:solidFill>
                <a:prstClr val="black"/>
              </a:solidFill>
            </a:endParaRPr>
          </a:p>
        </p:txBody>
      </p:sp>
      <p:cxnSp>
        <p:nvCxnSpPr>
          <p:cNvPr id="7" name="Gerade Verbindung 6"/>
          <p:cNvCxnSpPr/>
          <p:nvPr/>
        </p:nvCxnSpPr>
        <p:spPr>
          <a:xfrm>
            <a:off x="1979640" y="-243510"/>
            <a:ext cx="0" cy="295241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6" name="Bild 5"/>
          <p:cNvPicPr>
            <a:picLocks noChangeAspect="1"/>
          </p:cNvPicPr>
          <p:nvPr/>
        </p:nvPicPr>
        <p:blipFill>
          <a:blip r:embed="rId2"/>
          <a:stretch>
            <a:fillRect/>
          </a:stretch>
        </p:blipFill>
        <p:spPr>
          <a:xfrm>
            <a:off x="2311994" y="692624"/>
            <a:ext cx="6178026" cy="5624089"/>
          </a:xfrm>
          <a:prstGeom prst="rect">
            <a:avLst/>
          </a:prstGeom>
        </p:spPr>
      </p:pic>
    </p:spTree>
    <p:extLst>
      <p:ext uri="{BB962C8B-B14F-4D97-AF65-F5344CB8AC3E}">
        <p14:creationId xmlns:p14="http://schemas.microsoft.com/office/powerpoint/2010/main" val="3032723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p:cNvPicPr>
            <a:picLocks noChangeAspect="1"/>
          </p:cNvPicPr>
          <p:nvPr/>
        </p:nvPicPr>
        <p:blipFill>
          <a:blip r:embed="rId2"/>
          <a:stretch>
            <a:fillRect/>
          </a:stretch>
        </p:blipFill>
        <p:spPr>
          <a:xfrm>
            <a:off x="473618" y="1340710"/>
            <a:ext cx="8418982" cy="4762226"/>
          </a:xfrm>
          <a:prstGeom prst="rect">
            <a:avLst/>
          </a:prstGeom>
        </p:spPr>
      </p:pic>
      <p:sp>
        <p:nvSpPr>
          <p:cNvPr id="2" name="Rechteck 1"/>
          <p:cNvSpPr/>
          <p:nvPr/>
        </p:nvSpPr>
        <p:spPr>
          <a:xfrm>
            <a:off x="251400" y="476592"/>
            <a:ext cx="1728240" cy="1949765"/>
          </a:xfrm>
          <a:prstGeom prst="rect">
            <a:avLst/>
          </a:prstGeom>
        </p:spPr>
        <p:txBody>
          <a:bodyPr wrap="square">
            <a:spAutoFit/>
          </a:bodyPr>
          <a:lstStyle/>
          <a:p>
            <a:pPr>
              <a:lnSpc>
                <a:spcPct val="110000"/>
              </a:lnSpc>
            </a:pPr>
            <a:r>
              <a:rPr lang="de-CH" sz="1100" i="1" dirty="0">
                <a:solidFill>
                  <a:prstClr val="black"/>
                </a:solidFill>
                <a:latin typeface="Times"/>
                <a:cs typeface="Times"/>
              </a:rPr>
              <a:t>«</a:t>
            </a:r>
            <a:r>
              <a:rPr lang="de-CH" sz="1100" i="1" dirty="0" err="1">
                <a:solidFill>
                  <a:prstClr val="black"/>
                </a:solidFill>
                <a:latin typeface="Times"/>
                <a:cs typeface="Times"/>
              </a:rPr>
              <a:t>SchweizMobil</a:t>
            </a:r>
            <a:r>
              <a:rPr lang="de-CH" sz="1100" i="1" dirty="0">
                <a:solidFill>
                  <a:prstClr val="black"/>
                </a:solidFill>
                <a:latin typeface="Times"/>
                <a:cs typeface="Times"/>
              </a:rPr>
              <a:t> ist ein internationales Best Practice. </a:t>
            </a:r>
            <a:r>
              <a:rPr lang="de-CH" sz="1100" i="1" dirty="0" err="1">
                <a:solidFill>
                  <a:prstClr val="black"/>
                </a:solidFill>
                <a:latin typeface="Times"/>
                <a:cs typeface="Times"/>
              </a:rPr>
              <a:t>Innotour</a:t>
            </a:r>
            <a:r>
              <a:rPr lang="de-CH" sz="1100" i="1" dirty="0">
                <a:solidFill>
                  <a:prstClr val="black"/>
                </a:solidFill>
                <a:latin typeface="Times"/>
                <a:cs typeface="Times"/>
              </a:rPr>
              <a:t> hat stets an unsere </a:t>
            </a:r>
          </a:p>
          <a:p>
            <a:pPr>
              <a:lnSpc>
                <a:spcPct val="110000"/>
              </a:lnSpc>
            </a:pPr>
            <a:r>
              <a:rPr lang="de-CH" sz="1100" i="1" dirty="0">
                <a:solidFill>
                  <a:prstClr val="black"/>
                </a:solidFill>
                <a:latin typeface="Times"/>
                <a:cs typeface="Times"/>
              </a:rPr>
              <a:t>Visionen geglaubt und </a:t>
            </a:r>
            <a:r>
              <a:rPr lang="de-CH" sz="1100" i="1" dirty="0" smtClean="0">
                <a:solidFill>
                  <a:prstClr val="black"/>
                </a:solidFill>
                <a:latin typeface="Times"/>
                <a:cs typeface="Times"/>
              </a:rPr>
              <a:t/>
            </a:r>
            <a:br>
              <a:rPr lang="de-CH" sz="1100" i="1" dirty="0" smtClean="0">
                <a:solidFill>
                  <a:prstClr val="black"/>
                </a:solidFill>
                <a:latin typeface="Times"/>
                <a:cs typeface="Times"/>
              </a:rPr>
            </a:br>
            <a:r>
              <a:rPr lang="de-CH" sz="1100" i="1" dirty="0" smtClean="0">
                <a:solidFill>
                  <a:prstClr val="black"/>
                </a:solidFill>
                <a:latin typeface="Times"/>
                <a:cs typeface="Times"/>
              </a:rPr>
              <a:t>damit </a:t>
            </a:r>
            <a:r>
              <a:rPr lang="de-CH" sz="1100" i="1" dirty="0">
                <a:solidFill>
                  <a:prstClr val="black"/>
                </a:solidFill>
                <a:latin typeface="Times"/>
                <a:cs typeface="Times"/>
              </a:rPr>
              <a:t>einen wesentlichen Beitrag geleistet.»</a:t>
            </a:r>
          </a:p>
          <a:p>
            <a:endParaRPr lang="de-CH" sz="700" i="1" dirty="0">
              <a:solidFill>
                <a:prstClr val="black"/>
              </a:solidFill>
            </a:endParaRPr>
          </a:p>
          <a:p>
            <a:r>
              <a:rPr lang="de-CH" sz="700" b="1" dirty="0">
                <a:solidFill>
                  <a:prstClr val="black"/>
                </a:solidFill>
              </a:rPr>
              <a:t>Fredi von Gunten</a:t>
            </a:r>
            <a:r>
              <a:rPr lang="de-CH" sz="700" dirty="0">
                <a:solidFill>
                  <a:prstClr val="black"/>
                </a:solidFill>
              </a:rPr>
              <a:t>, </a:t>
            </a:r>
            <a:endParaRPr lang="de-CH" sz="700" dirty="0" smtClean="0">
              <a:solidFill>
                <a:prstClr val="black"/>
              </a:solidFill>
            </a:endParaRPr>
          </a:p>
          <a:p>
            <a:r>
              <a:rPr lang="de-CH" sz="700" dirty="0" smtClean="0">
                <a:solidFill>
                  <a:prstClr val="black"/>
                </a:solidFill>
              </a:rPr>
              <a:t>Geschäftsführer </a:t>
            </a:r>
            <a:br>
              <a:rPr lang="de-CH" sz="700" dirty="0" smtClean="0">
                <a:solidFill>
                  <a:prstClr val="black"/>
                </a:solidFill>
              </a:rPr>
            </a:br>
            <a:r>
              <a:rPr lang="de-CH" sz="700" dirty="0" smtClean="0">
                <a:solidFill>
                  <a:prstClr val="black"/>
                </a:solidFill>
              </a:rPr>
              <a:t>Stiftung </a:t>
            </a:r>
            <a:r>
              <a:rPr lang="de-CH" sz="700" dirty="0" err="1">
                <a:solidFill>
                  <a:prstClr val="black"/>
                </a:solidFill>
              </a:rPr>
              <a:t>SchweizMobil</a:t>
            </a:r>
            <a:endParaRPr lang="de-DE" sz="700" dirty="0">
              <a:solidFill>
                <a:prstClr val="black"/>
              </a:solidFill>
            </a:endParaRPr>
          </a:p>
          <a:p>
            <a:endParaRPr lang="de-DE" sz="800" dirty="0">
              <a:solidFill>
                <a:prstClr val="black"/>
              </a:solidFill>
            </a:endParaRPr>
          </a:p>
        </p:txBody>
      </p:sp>
      <p:cxnSp>
        <p:nvCxnSpPr>
          <p:cNvPr id="3" name="Gerade Verbindung 2"/>
          <p:cNvCxnSpPr/>
          <p:nvPr/>
        </p:nvCxnSpPr>
        <p:spPr>
          <a:xfrm>
            <a:off x="1979640" y="-315520"/>
            <a:ext cx="0" cy="237633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6165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779832" y="476590"/>
            <a:ext cx="7913358" cy="5879578"/>
          </a:xfrm>
          <a:prstGeom prst="rect">
            <a:avLst/>
          </a:prstGeom>
        </p:spPr>
      </p:pic>
      <p:sp>
        <p:nvSpPr>
          <p:cNvPr id="3" name="Rechteck 2"/>
          <p:cNvSpPr/>
          <p:nvPr/>
        </p:nvSpPr>
        <p:spPr>
          <a:xfrm>
            <a:off x="251400" y="476590"/>
            <a:ext cx="1595298" cy="1754326"/>
          </a:xfrm>
          <a:prstGeom prst="rect">
            <a:avLst/>
          </a:prstGeom>
        </p:spPr>
        <p:txBody>
          <a:bodyPr wrap="square">
            <a:spAutoFit/>
          </a:bodyPr>
          <a:lstStyle/>
          <a:p>
            <a:pPr>
              <a:lnSpc>
                <a:spcPct val="110000"/>
              </a:lnSpc>
            </a:pPr>
            <a:r>
              <a:rPr lang="de-CH" sz="1100" i="1" dirty="0">
                <a:solidFill>
                  <a:prstClr val="black"/>
                </a:solidFill>
                <a:latin typeface="Times"/>
                <a:cs typeface="Times"/>
              </a:rPr>
              <a:t>«Dank </a:t>
            </a:r>
            <a:r>
              <a:rPr lang="de-CH" sz="1100" i="1" dirty="0" err="1">
                <a:solidFill>
                  <a:prstClr val="black"/>
                </a:solidFill>
                <a:latin typeface="Times"/>
                <a:cs typeface="Times"/>
              </a:rPr>
              <a:t>Innotour</a:t>
            </a:r>
            <a:r>
              <a:rPr lang="de-CH" sz="1100" i="1" dirty="0">
                <a:solidFill>
                  <a:prstClr val="black"/>
                </a:solidFill>
                <a:latin typeface="Times"/>
                <a:cs typeface="Times"/>
              </a:rPr>
              <a:t> sind Kooperationen mit nationalen Organisationen und </a:t>
            </a:r>
            <a:r>
              <a:rPr lang="de-CH" sz="1100" i="1" dirty="0" smtClean="0">
                <a:solidFill>
                  <a:prstClr val="black"/>
                </a:solidFill>
                <a:latin typeface="Times"/>
                <a:cs typeface="Times"/>
              </a:rPr>
              <a:t>der </a:t>
            </a:r>
            <a:r>
              <a:rPr lang="de-CH" sz="1100" i="1" dirty="0">
                <a:solidFill>
                  <a:prstClr val="black"/>
                </a:solidFill>
                <a:latin typeface="Times"/>
                <a:cs typeface="Times"/>
              </a:rPr>
              <a:t>Privatwirtschaft entstanden.»</a:t>
            </a:r>
          </a:p>
          <a:p>
            <a:pPr>
              <a:lnSpc>
                <a:spcPct val="90000"/>
              </a:lnSpc>
            </a:pPr>
            <a:endParaRPr lang="de-CH" sz="600" b="1" dirty="0" smtClean="0">
              <a:solidFill>
                <a:prstClr val="black"/>
              </a:solidFill>
              <a:latin typeface="Arial"/>
              <a:cs typeface="Arial"/>
            </a:endParaRPr>
          </a:p>
          <a:p>
            <a:r>
              <a:rPr lang="de-CH" sz="700" b="1" dirty="0" smtClean="0">
                <a:solidFill>
                  <a:prstClr val="black"/>
                </a:solidFill>
                <a:latin typeface="Arial"/>
                <a:cs typeface="Arial"/>
              </a:rPr>
              <a:t>Tina </a:t>
            </a:r>
            <a:r>
              <a:rPr lang="de-CH" sz="700" b="1" dirty="0">
                <a:solidFill>
                  <a:prstClr val="black"/>
                </a:solidFill>
                <a:latin typeface="Arial"/>
                <a:cs typeface="Arial"/>
              </a:rPr>
              <a:t>Müller</a:t>
            </a:r>
            <a:r>
              <a:rPr lang="de-CH" sz="700" dirty="0">
                <a:solidFill>
                  <a:prstClr val="black"/>
                </a:solidFill>
                <a:latin typeface="Arial"/>
                <a:cs typeface="Arial"/>
              </a:rPr>
              <a:t>, </a:t>
            </a:r>
            <a:endParaRPr lang="de-CH" sz="700" dirty="0" smtClean="0">
              <a:solidFill>
                <a:prstClr val="black"/>
              </a:solidFill>
              <a:latin typeface="Arial"/>
              <a:cs typeface="Arial"/>
            </a:endParaRPr>
          </a:p>
          <a:p>
            <a:r>
              <a:rPr lang="de-CH" sz="700" dirty="0" smtClean="0">
                <a:solidFill>
                  <a:prstClr val="black"/>
                </a:solidFill>
                <a:latin typeface="Arial"/>
                <a:cs typeface="Arial"/>
              </a:rPr>
              <a:t>Netzwerk </a:t>
            </a:r>
            <a:r>
              <a:rPr lang="de-CH" sz="700" dirty="0">
                <a:solidFill>
                  <a:prstClr val="black"/>
                </a:solidFill>
                <a:latin typeface="Arial"/>
                <a:cs typeface="Arial"/>
              </a:rPr>
              <a:t>Schweizer </a:t>
            </a:r>
            <a:r>
              <a:rPr lang="de-CH" sz="700" dirty="0" err="1">
                <a:solidFill>
                  <a:prstClr val="black"/>
                </a:solidFill>
                <a:latin typeface="Arial"/>
                <a:cs typeface="Arial"/>
              </a:rPr>
              <a:t>Pärke</a:t>
            </a:r>
            <a:r>
              <a:rPr lang="de-CH" sz="700" dirty="0">
                <a:solidFill>
                  <a:prstClr val="black"/>
                </a:solidFill>
                <a:latin typeface="Arial"/>
                <a:cs typeface="Arial"/>
              </a:rPr>
              <a:t>, Bereichsleiterin Tourismus</a:t>
            </a:r>
            <a:endParaRPr lang="de-DE" sz="700" dirty="0">
              <a:solidFill>
                <a:prstClr val="black"/>
              </a:solidFill>
              <a:latin typeface="Arial"/>
              <a:cs typeface="Arial"/>
            </a:endParaRPr>
          </a:p>
          <a:p>
            <a:endParaRPr lang="de-DE" sz="900" dirty="0">
              <a:solidFill>
                <a:prstClr val="black"/>
              </a:solidFill>
            </a:endParaRPr>
          </a:p>
        </p:txBody>
      </p:sp>
      <p:cxnSp>
        <p:nvCxnSpPr>
          <p:cNvPr id="4" name="Gerade Verbindung 3"/>
          <p:cNvCxnSpPr/>
          <p:nvPr/>
        </p:nvCxnSpPr>
        <p:spPr>
          <a:xfrm>
            <a:off x="1979640" y="-144020"/>
            <a:ext cx="0" cy="198880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0293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stretch>
            <a:fillRect/>
          </a:stretch>
        </p:blipFill>
        <p:spPr>
          <a:xfrm>
            <a:off x="317873" y="1981136"/>
            <a:ext cx="8493775" cy="2740716"/>
          </a:xfrm>
          <a:prstGeom prst="rect">
            <a:avLst/>
          </a:prstGeom>
        </p:spPr>
      </p:pic>
    </p:spTree>
    <p:extLst>
      <p:ext uri="{BB962C8B-B14F-4D97-AF65-F5344CB8AC3E}">
        <p14:creationId xmlns:p14="http://schemas.microsoft.com/office/powerpoint/2010/main" val="1191902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060594" y="4941210"/>
            <a:ext cx="4572000" cy="1308820"/>
          </a:xfrm>
          <a:prstGeom prst="rect">
            <a:avLst/>
          </a:prstGeom>
        </p:spPr>
        <p:txBody>
          <a:bodyPr>
            <a:spAutoFit/>
          </a:bodyPr>
          <a:lstStyle/>
          <a:p>
            <a:pPr>
              <a:lnSpc>
                <a:spcPct val="110000"/>
              </a:lnSpc>
            </a:pPr>
            <a:r>
              <a:rPr lang="de-DE" sz="900" b="1" dirty="0">
                <a:solidFill>
                  <a:prstClr val="black"/>
                </a:solidFill>
              </a:rPr>
              <a:t>Staatssekretariat für Wirtschaft </a:t>
            </a:r>
            <a:r>
              <a:rPr lang="de-DE" sz="900" b="1" dirty="0" smtClean="0">
                <a:solidFill>
                  <a:prstClr val="black"/>
                </a:solidFill>
              </a:rPr>
              <a:t>SECO</a:t>
            </a:r>
          </a:p>
          <a:p>
            <a:pPr>
              <a:lnSpc>
                <a:spcPct val="110000"/>
              </a:lnSpc>
            </a:pPr>
            <a:r>
              <a:rPr lang="de-DE" sz="900" dirty="0" smtClean="0">
                <a:solidFill>
                  <a:prstClr val="black"/>
                </a:solidFill>
              </a:rPr>
              <a:t>Tourismus</a:t>
            </a:r>
            <a:endParaRPr lang="de-DE" sz="900" dirty="0">
              <a:solidFill>
                <a:prstClr val="black"/>
              </a:solidFill>
            </a:endParaRPr>
          </a:p>
          <a:p>
            <a:pPr>
              <a:lnSpc>
                <a:spcPct val="110000"/>
              </a:lnSpc>
            </a:pPr>
            <a:r>
              <a:rPr lang="de-DE" sz="900" dirty="0" err="1" smtClean="0">
                <a:solidFill>
                  <a:prstClr val="black"/>
                </a:solidFill>
              </a:rPr>
              <a:t>Holzikofenweg</a:t>
            </a:r>
            <a:r>
              <a:rPr lang="de-DE" sz="900" dirty="0" smtClean="0">
                <a:solidFill>
                  <a:prstClr val="black"/>
                </a:solidFill>
              </a:rPr>
              <a:t> 36</a:t>
            </a:r>
            <a:endParaRPr lang="de-DE" sz="900" dirty="0">
              <a:solidFill>
                <a:prstClr val="black"/>
              </a:solidFill>
            </a:endParaRPr>
          </a:p>
          <a:p>
            <a:pPr>
              <a:lnSpc>
                <a:spcPct val="110000"/>
              </a:lnSpc>
            </a:pPr>
            <a:r>
              <a:rPr lang="de-DE" sz="900" dirty="0" smtClean="0">
                <a:solidFill>
                  <a:prstClr val="black"/>
                </a:solidFill>
              </a:rPr>
              <a:t>CH</a:t>
            </a:r>
            <a:r>
              <a:rPr lang="de-DE" sz="900" dirty="0">
                <a:solidFill>
                  <a:prstClr val="black"/>
                </a:solidFill>
              </a:rPr>
              <a:t>-3003 </a:t>
            </a:r>
            <a:r>
              <a:rPr lang="de-DE" sz="900" dirty="0" smtClean="0">
                <a:solidFill>
                  <a:prstClr val="black"/>
                </a:solidFill>
              </a:rPr>
              <a:t>Bern</a:t>
            </a:r>
          </a:p>
          <a:p>
            <a:pPr>
              <a:lnSpc>
                <a:spcPct val="110000"/>
              </a:lnSpc>
            </a:pPr>
            <a:r>
              <a:rPr lang="de-DE" sz="900" dirty="0" smtClean="0">
                <a:solidFill>
                  <a:prstClr val="black"/>
                </a:solidFill>
              </a:rPr>
              <a:t>Tel</a:t>
            </a:r>
            <a:r>
              <a:rPr lang="de-DE" sz="900" dirty="0">
                <a:solidFill>
                  <a:prstClr val="black"/>
                </a:solidFill>
              </a:rPr>
              <a:t>. +41 58 462 27 </a:t>
            </a:r>
            <a:r>
              <a:rPr lang="de-DE" sz="900" dirty="0" smtClean="0">
                <a:solidFill>
                  <a:prstClr val="black"/>
                </a:solidFill>
              </a:rPr>
              <a:t>58</a:t>
            </a:r>
            <a:endParaRPr lang="de-DE" sz="900" dirty="0">
              <a:solidFill>
                <a:prstClr val="black"/>
              </a:solidFill>
            </a:endParaRPr>
          </a:p>
          <a:p>
            <a:pPr>
              <a:lnSpc>
                <a:spcPct val="110000"/>
              </a:lnSpc>
            </a:pPr>
            <a:r>
              <a:rPr lang="de-DE" sz="900" dirty="0" smtClean="0">
                <a:solidFill>
                  <a:prstClr val="black"/>
                </a:solidFill>
              </a:rPr>
              <a:t>Fax </a:t>
            </a:r>
            <a:r>
              <a:rPr lang="de-DE" sz="900" dirty="0">
                <a:solidFill>
                  <a:prstClr val="black"/>
                </a:solidFill>
              </a:rPr>
              <a:t>+41 58 463 12 </a:t>
            </a:r>
            <a:r>
              <a:rPr lang="de-DE" sz="900" dirty="0" smtClean="0">
                <a:solidFill>
                  <a:prstClr val="black"/>
                </a:solidFill>
              </a:rPr>
              <a:t>12</a:t>
            </a:r>
            <a:endParaRPr lang="de-DE" sz="900" dirty="0">
              <a:solidFill>
                <a:prstClr val="black"/>
              </a:solidFill>
            </a:endParaRPr>
          </a:p>
          <a:p>
            <a:pPr>
              <a:lnSpc>
                <a:spcPct val="110000"/>
              </a:lnSpc>
            </a:pPr>
            <a:r>
              <a:rPr lang="de-DE" sz="900" dirty="0" smtClean="0">
                <a:solidFill>
                  <a:prstClr val="black"/>
                </a:solidFill>
              </a:rPr>
              <a:t>tourismus@seco.admin.ch</a:t>
            </a:r>
          </a:p>
          <a:p>
            <a:pPr>
              <a:lnSpc>
                <a:spcPct val="110000"/>
              </a:lnSpc>
            </a:pPr>
            <a:r>
              <a:rPr lang="de-DE" sz="900" dirty="0" smtClean="0">
                <a:solidFill>
                  <a:prstClr val="black"/>
                </a:solidFill>
              </a:rPr>
              <a:t>https://</a:t>
            </a:r>
            <a:r>
              <a:rPr lang="de-DE" sz="900" dirty="0" err="1" smtClean="0">
                <a:solidFill>
                  <a:prstClr val="black"/>
                </a:solidFill>
              </a:rPr>
              <a:t>www.seco.admin.ch</a:t>
            </a:r>
            <a:r>
              <a:rPr lang="de-DE" sz="900" dirty="0" smtClean="0">
                <a:solidFill>
                  <a:prstClr val="black"/>
                </a:solidFill>
              </a:rPr>
              <a:t>/</a:t>
            </a:r>
            <a:r>
              <a:rPr lang="de-DE" sz="900" dirty="0" err="1" smtClean="0">
                <a:solidFill>
                  <a:prstClr val="black"/>
                </a:solidFill>
              </a:rPr>
              <a:t>innotour</a:t>
            </a:r>
            <a:endParaRPr lang="de-DE" sz="900" dirty="0" smtClean="0">
              <a:solidFill>
                <a:prstClr val="black"/>
              </a:solidFill>
            </a:endParaRPr>
          </a:p>
        </p:txBody>
      </p:sp>
      <p:pic>
        <p:nvPicPr>
          <p:cNvPr id="9" name="Bild 8"/>
          <p:cNvPicPr>
            <a:picLocks noChangeAspect="1"/>
          </p:cNvPicPr>
          <p:nvPr/>
        </p:nvPicPr>
        <p:blipFill>
          <a:blip r:embed="rId2"/>
          <a:stretch>
            <a:fillRect/>
          </a:stretch>
        </p:blipFill>
        <p:spPr>
          <a:xfrm>
            <a:off x="450812" y="1340710"/>
            <a:ext cx="8375317" cy="2939704"/>
          </a:xfrm>
          <a:prstGeom prst="rect">
            <a:avLst/>
          </a:prstGeom>
        </p:spPr>
      </p:pic>
      <p:cxnSp>
        <p:nvCxnSpPr>
          <p:cNvPr id="10" name="Gerade Verbindung 9"/>
          <p:cNvCxnSpPr/>
          <p:nvPr/>
        </p:nvCxnSpPr>
        <p:spPr>
          <a:xfrm>
            <a:off x="1979640" y="5013220"/>
            <a:ext cx="0" cy="1844780"/>
          </a:xfrm>
          <a:prstGeom prst="line">
            <a:avLst/>
          </a:pr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6847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Fragen und Diskussion</a:t>
            </a:r>
          </a:p>
        </p:txBody>
      </p:sp>
      <p:sp>
        <p:nvSpPr>
          <p:cNvPr id="3" name="Inhaltsplatzhalter 2"/>
          <p:cNvSpPr>
            <a:spLocks noGrp="1"/>
          </p:cNvSpPr>
          <p:nvPr>
            <p:ph idx="1"/>
          </p:nvPr>
        </p:nvSpPr>
        <p:spPr>
          <a:xfrm>
            <a:off x="3923928" y="2205038"/>
            <a:ext cx="4389810" cy="2817812"/>
          </a:xfrm>
        </p:spPr>
        <p:txBody>
          <a:bodyPr/>
          <a:lstStyle/>
          <a:p>
            <a:pPr marL="0" indent="0">
              <a:buNone/>
            </a:pPr>
            <a:r>
              <a:rPr lang="de-CH" dirty="0"/>
              <a:t>Können Sie Ihren Tischnachbarn NRP und </a:t>
            </a:r>
            <a:r>
              <a:rPr lang="de-CH" dirty="0" err="1"/>
              <a:t>InnoTour</a:t>
            </a:r>
            <a:r>
              <a:rPr lang="de-CH" dirty="0"/>
              <a:t> erklären? </a:t>
            </a:r>
          </a:p>
        </p:txBody>
      </p:sp>
      <p:pic>
        <p:nvPicPr>
          <p:cNvPr id="5" name="Picture 2" descr="Bildergebnis für fr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2142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130550" y="2708920"/>
            <a:ext cx="5481638" cy="576263"/>
          </a:xfrm>
        </p:spPr>
        <p:txBody>
          <a:bodyPr/>
          <a:lstStyle/>
          <a:p>
            <a:pPr>
              <a:spcBef>
                <a:spcPts val="1200"/>
              </a:spcBef>
              <a:spcAft>
                <a:spcPts val="1200"/>
              </a:spcAft>
            </a:pPr>
            <a:r>
              <a:rPr lang="de-DE" sz="2800" dirty="0"/>
              <a:t>NRP konkret – Umsetzung der NRP </a:t>
            </a:r>
            <a:r>
              <a:rPr lang="de-DE" sz="2800" dirty="0" smtClean="0"/>
              <a:t>des Kanton </a:t>
            </a:r>
            <a:r>
              <a:rPr lang="de-DE" sz="2800" dirty="0"/>
              <a:t>Luzern </a:t>
            </a:r>
            <a:r>
              <a:rPr lang="de-DE" dirty="0"/>
              <a:t/>
            </a:r>
            <a:br>
              <a:rPr lang="de-DE" dirty="0"/>
            </a:br>
            <a:r>
              <a:rPr lang="de-DE" sz="2000" dirty="0" smtClean="0"/>
              <a:t> </a:t>
            </a:r>
            <a:r>
              <a:rPr lang="de-DE" dirty="0"/>
              <a:t/>
            </a:r>
            <a:br>
              <a:rPr lang="de-DE" dirty="0"/>
            </a:br>
            <a:r>
              <a:rPr lang="de-DE" sz="2400" b="0" i="1" dirty="0" smtClean="0"/>
              <a:t>Organisation </a:t>
            </a:r>
            <a:r>
              <a:rPr lang="de-DE" sz="2400" b="0" i="1" dirty="0"/>
              <a:t>und Prozesse der Umsetzung, Umsetzungsprogramm, Projekte, RIS </a:t>
            </a:r>
            <a:br>
              <a:rPr lang="de-DE" sz="2400" b="0" i="1" dirty="0"/>
            </a:br>
            <a:r>
              <a:rPr lang="de-DE" sz="2400" b="0" i="1" dirty="0" smtClean="0"/>
              <a:t/>
            </a:r>
            <a:br>
              <a:rPr lang="de-DE" sz="2400" b="0" i="1" dirty="0" smtClean="0"/>
            </a:br>
            <a:endParaRPr lang="de-DE" sz="2400" b="0" i="1" dirty="0"/>
          </a:p>
        </p:txBody>
      </p:sp>
      <p:sp>
        <p:nvSpPr>
          <p:cNvPr id="6" name="Rectangle 3"/>
          <p:cNvSpPr txBox="1">
            <a:spLocks noChangeArrowheads="1"/>
          </p:cNvSpPr>
          <p:nvPr/>
        </p:nvSpPr>
        <p:spPr bwMode="auto">
          <a:xfrm>
            <a:off x="3130550" y="4221088"/>
            <a:ext cx="6013450" cy="89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000" b="1">
                <a:solidFill>
                  <a:srgbClr val="73787B"/>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de-CH" sz="1600" b="0" kern="0" dirty="0">
                <a:solidFill>
                  <a:schemeClr val="tx1"/>
                </a:solidFill>
              </a:rPr>
              <a:t>8</a:t>
            </a:r>
            <a:r>
              <a:rPr lang="de-CH" sz="1600" b="0" kern="0" dirty="0" smtClean="0">
                <a:solidFill>
                  <a:schemeClr val="tx1"/>
                </a:solidFill>
              </a:rPr>
              <a:t>. November 2016    10:30</a:t>
            </a:r>
            <a:r>
              <a:rPr lang="de-CH" sz="1600" b="0" kern="0" dirty="0">
                <a:solidFill>
                  <a:schemeClr val="tx1"/>
                </a:solidFill>
              </a:rPr>
              <a:t>−</a:t>
            </a:r>
            <a:r>
              <a:rPr lang="de-CH" sz="1600" b="0" kern="0" dirty="0" smtClean="0">
                <a:solidFill>
                  <a:schemeClr val="tx1"/>
                </a:solidFill>
              </a:rPr>
              <a:t>16:30 </a:t>
            </a:r>
            <a:r>
              <a:rPr lang="de-CH" sz="1600" b="0" kern="0" dirty="0">
                <a:solidFill>
                  <a:schemeClr val="tx1"/>
                </a:solidFill>
              </a:rPr>
              <a:t>Uhr  </a:t>
            </a:r>
            <a:r>
              <a:rPr lang="de-CH" sz="1600" b="0" kern="0" dirty="0" smtClean="0">
                <a:solidFill>
                  <a:schemeClr val="tx1"/>
                </a:solidFill>
              </a:rPr>
              <a:t> Kursaal, </a:t>
            </a:r>
            <a:r>
              <a:rPr lang="de-CH" sz="1600" b="0" kern="0" dirty="0">
                <a:solidFill>
                  <a:schemeClr val="tx1"/>
                </a:solidFill>
              </a:rPr>
              <a:t>Bern</a:t>
            </a:r>
            <a:endParaRPr lang="de-DE" sz="1600" kern="0" dirty="0">
              <a:solidFill>
                <a:schemeClr val="tx1"/>
              </a:solidFill>
            </a:endParaRPr>
          </a:p>
          <a:p>
            <a:pPr eaLnBrk="1" hangingPunct="1"/>
            <a:endParaRPr lang="de-CH" dirty="0" smtClean="0"/>
          </a:p>
          <a:p>
            <a:pPr marL="0" eaLnBrk="1" hangingPunct="1"/>
            <a:r>
              <a:rPr lang="de-CH" dirty="0" smtClean="0"/>
              <a:t>Dr. Johannes Heeb</a:t>
            </a:r>
          </a:p>
          <a:p>
            <a:pPr eaLnBrk="1" hangingPunct="1"/>
            <a:endParaRPr lang="de-CH" b="0" dirty="0" smtClean="0">
              <a:solidFill>
                <a:srgbClr val="FF0000"/>
              </a:solidFill>
            </a:endParaRPr>
          </a:p>
        </p:txBody>
      </p:sp>
    </p:spTree>
    <p:extLst>
      <p:ext uri="{BB962C8B-B14F-4D97-AF65-F5344CB8AC3E}">
        <p14:creationId xmlns:p14="http://schemas.microsoft.com/office/powerpoint/2010/main" val="1010366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6725" y="1283390"/>
            <a:ext cx="7773988" cy="576263"/>
          </a:xfrm>
        </p:spPr>
        <p:txBody>
          <a:bodyPr/>
          <a:lstStyle/>
          <a:p>
            <a:r>
              <a:rPr lang="de-CH" dirty="0"/>
              <a:t>NRP bringt neue </a:t>
            </a:r>
            <a:r>
              <a:rPr lang="de-CH" dirty="0" err="1"/>
              <a:t>Gouvernance</a:t>
            </a:r>
            <a:endParaRPr lang="de-CH" dirty="0"/>
          </a:p>
        </p:txBody>
      </p:sp>
      <p:sp>
        <p:nvSpPr>
          <p:cNvPr id="3" name="Inhaltsplatzhalter 2"/>
          <p:cNvSpPr>
            <a:spLocks noGrp="1"/>
          </p:cNvSpPr>
          <p:nvPr>
            <p:ph idx="1"/>
          </p:nvPr>
        </p:nvSpPr>
        <p:spPr>
          <a:xfrm>
            <a:off x="539750" y="1988840"/>
            <a:ext cx="7773988" cy="4608512"/>
          </a:xfrm>
        </p:spPr>
        <p:txBody>
          <a:bodyPr/>
          <a:lstStyle/>
          <a:p>
            <a:r>
              <a:rPr lang="de-CH" dirty="0"/>
              <a:t>Einführung zusammen mit der Neugestaltung des Finanzausgleichs und der Aufgabenteilung NFA</a:t>
            </a:r>
          </a:p>
          <a:p>
            <a:pPr marL="457200" lvl="1" indent="0">
              <a:buNone/>
              <a:tabLst>
                <a:tab pos="806450" algn="l"/>
              </a:tabLst>
            </a:pPr>
            <a:r>
              <a:rPr lang="de-CH" dirty="0"/>
              <a:t>=&gt; 	Entflechtung von Aufgaben und Finanzflüssen zwischen Bund und 	</a:t>
            </a:r>
            <a:r>
              <a:rPr lang="de-CH" dirty="0" smtClean="0"/>
              <a:t>Kantonen</a:t>
            </a:r>
            <a:endParaRPr lang="de-CH" dirty="0"/>
          </a:p>
          <a:p>
            <a:r>
              <a:rPr lang="de-CH" dirty="0"/>
              <a:t>Bund verantwortlich für die Strategie (Mehrjahresprogramm)</a:t>
            </a:r>
          </a:p>
          <a:p>
            <a:r>
              <a:rPr lang="de-CH" dirty="0"/>
              <a:t>Kantone verantwortlich für die Umsetzung (Umsetzungsprogramm). </a:t>
            </a:r>
            <a:r>
              <a:rPr lang="de-CH" b="1" dirty="0"/>
              <a:t>Verantwortlich für Lancierung der Programme und Bewilligung von Finanzierungsanträgen</a:t>
            </a:r>
            <a:r>
              <a:rPr lang="de-CH" dirty="0"/>
              <a:t>.</a:t>
            </a:r>
          </a:p>
          <a:p>
            <a:r>
              <a:rPr lang="de-CH" dirty="0"/>
              <a:t>Projektträger realisieren regionale, überkantonale, internationale Projekte.</a:t>
            </a:r>
          </a:p>
          <a:p>
            <a:r>
              <a:rPr lang="de-CH" i="1" dirty="0"/>
              <a:t>regiosuisse: </a:t>
            </a:r>
            <a:r>
              <a:rPr lang="de-CH" dirty="0"/>
              <a:t>zeitgleich gestartet. Netzwerkstelle, Lernprozesse beschleunigen. Keine Rolle bei Projektbewilligungen.</a:t>
            </a:r>
          </a:p>
        </p:txBody>
      </p:sp>
    </p:spTree>
    <p:extLst>
      <p:ext uri="{BB962C8B-B14F-4D97-AF65-F5344CB8AC3E}">
        <p14:creationId xmlns:p14="http://schemas.microsoft.com/office/powerpoint/2010/main" val="21318912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67544" y="1412577"/>
            <a:ext cx="3744416" cy="576263"/>
          </a:xfrm>
        </p:spPr>
        <p:txBody>
          <a:bodyPr/>
          <a:lstStyle/>
          <a:p>
            <a:r>
              <a:rPr lang="de-CH" dirty="0" smtClean="0"/>
              <a:t>1. UP – Kantonales Umsetzungsprogramm Luzern</a:t>
            </a:r>
            <a:endParaRPr lang="de-DE" sz="1800" b="0" dirty="0">
              <a:solidFill>
                <a:schemeClr val="tx1"/>
              </a:solidFill>
            </a:endParaRPr>
          </a:p>
        </p:txBody>
      </p:sp>
      <p:sp>
        <p:nvSpPr>
          <p:cNvPr id="5" name="Textfeld 4"/>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pic>
        <p:nvPicPr>
          <p:cNvPr id="2" name="Bild 1" descr="Bildschirmfoto 2016-10-30 um 16.21.1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88024" y="1196752"/>
            <a:ext cx="3768575" cy="5229200"/>
          </a:xfrm>
          <a:prstGeom prst="rect">
            <a:avLst/>
          </a:prstGeom>
        </p:spPr>
      </p:pic>
    </p:spTree>
    <p:extLst>
      <p:ext uri="{BB962C8B-B14F-4D97-AF65-F5344CB8AC3E}">
        <p14:creationId xmlns:p14="http://schemas.microsoft.com/office/powerpoint/2010/main" val="31218322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67544" y="908720"/>
            <a:ext cx="2664296" cy="576064"/>
          </a:xfrm>
        </p:spPr>
        <p:txBody>
          <a:bodyPr/>
          <a:lstStyle/>
          <a:p>
            <a:r>
              <a:rPr lang="de-CH" dirty="0" smtClean="0"/>
              <a:t>1. UP Luzern</a:t>
            </a:r>
            <a:endParaRPr lang="de-DE" sz="1800" b="0" dirty="0">
              <a:solidFill>
                <a:schemeClr val="tx1"/>
              </a:solidFill>
            </a:endParaRPr>
          </a:p>
        </p:txBody>
      </p:sp>
      <p:pic>
        <p:nvPicPr>
          <p:cNvPr id="2" name="Bild 1" descr="Bildschirmfoto 2016-10-30 um 16.21.1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3728" y="260648"/>
            <a:ext cx="674631" cy="936104"/>
          </a:xfrm>
          <a:prstGeom prst="rect">
            <a:avLst/>
          </a:prstGeom>
        </p:spPr>
      </p:pic>
      <p:sp>
        <p:nvSpPr>
          <p:cNvPr id="6" name="Inhaltsplatzhalter 10"/>
          <p:cNvSpPr>
            <a:spLocks noGrp="1"/>
          </p:cNvSpPr>
          <p:nvPr>
            <p:ph idx="1"/>
          </p:nvPr>
        </p:nvSpPr>
        <p:spPr>
          <a:xfrm>
            <a:off x="539552" y="1844824"/>
            <a:ext cx="2376264" cy="1323439"/>
          </a:xfrm>
          <a:prstGeom prst="rect">
            <a:avLst/>
          </a:prstGeom>
        </p:spPr>
        <p:txBody>
          <a:bodyPr wrap="square">
            <a:spAutoFit/>
          </a:bodyPr>
          <a:lstStyle/>
          <a:p>
            <a:pPr marL="0" indent="0">
              <a:buNone/>
            </a:pPr>
            <a:r>
              <a:rPr lang="de-DE" b="1" dirty="0" smtClean="0"/>
              <a:t>Vorgehen Erarbeitung Umsetzungs-programm</a:t>
            </a:r>
            <a:endParaRPr lang="de-DE" dirty="0"/>
          </a:p>
        </p:txBody>
      </p:sp>
      <p:pic>
        <p:nvPicPr>
          <p:cNvPr id="3" name="Bild 2" descr="Bildschirmfoto 2016-10-30 um 16.23.0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1800" y="1040130"/>
            <a:ext cx="5256584" cy="5557222"/>
          </a:xfrm>
          <a:prstGeom prst="rect">
            <a:avLst/>
          </a:prstGeom>
        </p:spPr>
      </p:pic>
      <p:sp>
        <p:nvSpPr>
          <p:cNvPr id="8" name="Textfeld 7"/>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26886690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67544" y="908720"/>
            <a:ext cx="2664296" cy="576064"/>
          </a:xfrm>
        </p:spPr>
        <p:txBody>
          <a:bodyPr/>
          <a:lstStyle/>
          <a:p>
            <a:r>
              <a:rPr lang="de-CH" dirty="0" smtClean="0"/>
              <a:t>1. UP Luzern</a:t>
            </a:r>
            <a:endParaRPr lang="de-DE" sz="1800" b="0" dirty="0">
              <a:solidFill>
                <a:schemeClr val="tx1"/>
              </a:solidFill>
            </a:endParaRPr>
          </a:p>
        </p:txBody>
      </p:sp>
      <p:pic>
        <p:nvPicPr>
          <p:cNvPr id="2" name="Bild 1" descr="Bildschirmfoto 2016-10-30 um 16.21.1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3728" y="260648"/>
            <a:ext cx="674631" cy="936104"/>
          </a:xfrm>
          <a:prstGeom prst="rect">
            <a:avLst/>
          </a:prstGeom>
        </p:spPr>
      </p:pic>
      <p:sp>
        <p:nvSpPr>
          <p:cNvPr id="6" name="Inhaltsplatzhalter 10"/>
          <p:cNvSpPr>
            <a:spLocks noGrp="1"/>
          </p:cNvSpPr>
          <p:nvPr>
            <p:ph idx="1"/>
          </p:nvPr>
        </p:nvSpPr>
        <p:spPr>
          <a:xfrm>
            <a:off x="539552" y="1844824"/>
            <a:ext cx="2376264" cy="1015663"/>
          </a:xfrm>
          <a:prstGeom prst="rect">
            <a:avLst/>
          </a:prstGeom>
        </p:spPr>
        <p:txBody>
          <a:bodyPr wrap="square">
            <a:spAutoFit/>
          </a:bodyPr>
          <a:lstStyle/>
          <a:p>
            <a:pPr marL="0" indent="0">
              <a:buNone/>
            </a:pPr>
            <a:r>
              <a:rPr lang="de-DE" b="1" dirty="0" err="1" smtClean="0"/>
              <a:t>Zielbild</a:t>
            </a:r>
            <a:r>
              <a:rPr lang="de-DE" b="1" dirty="0" smtClean="0"/>
              <a:t> Regionalpolitik Kanton Luzern </a:t>
            </a:r>
            <a:endParaRPr lang="de-DE" dirty="0"/>
          </a:p>
        </p:txBody>
      </p:sp>
      <p:pic>
        <p:nvPicPr>
          <p:cNvPr id="4" name="Bild 3" descr="Bildschirmfoto 2016-10-30 um 16.25.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7824" y="980728"/>
            <a:ext cx="4608512" cy="5638650"/>
          </a:xfrm>
          <a:prstGeom prst="rect">
            <a:avLst/>
          </a:prstGeom>
        </p:spPr>
      </p:pic>
      <p:sp>
        <p:nvSpPr>
          <p:cNvPr id="8" name="Textfeld 7"/>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17835975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67544" y="908720"/>
            <a:ext cx="7427734" cy="576064"/>
          </a:xfrm>
        </p:spPr>
        <p:txBody>
          <a:bodyPr/>
          <a:lstStyle/>
          <a:p>
            <a:r>
              <a:rPr lang="de-CH" dirty="0" smtClean="0"/>
              <a:t>1. UP Luzern</a:t>
            </a:r>
            <a:endParaRPr lang="de-DE" sz="1800" b="0" dirty="0">
              <a:solidFill>
                <a:schemeClr val="tx1"/>
              </a:solidFill>
            </a:endParaRPr>
          </a:p>
        </p:txBody>
      </p:sp>
      <p:pic>
        <p:nvPicPr>
          <p:cNvPr id="2" name="Bild 1" descr="Bildschirmfoto 2016-10-30 um 16.21.1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3728" y="260648"/>
            <a:ext cx="674631" cy="936104"/>
          </a:xfrm>
          <a:prstGeom prst="rect">
            <a:avLst/>
          </a:prstGeom>
        </p:spPr>
      </p:pic>
      <p:sp>
        <p:nvSpPr>
          <p:cNvPr id="6" name="Inhaltsplatzhalter 10"/>
          <p:cNvSpPr>
            <a:spLocks noGrp="1"/>
          </p:cNvSpPr>
          <p:nvPr>
            <p:ph idx="1"/>
          </p:nvPr>
        </p:nvSpPr>
        <p:spPr>
          <a:xfrm>
            <a:off x="539552" y="1516722"/>
            <a:ext cx="8352928" cy="400110"/>
          </a:xfrm>
          <a:prstGeom prst="rect">
            <a:avLst/>
          </a:prstGeom>
        </p:spPr>
        <p:txBody>
          <a:bodyPr wrap="square">
            <a:spAutoFit/>
          </a:bodyPr>
          <a:lstStyle/>
          <a:p>
            <a:pPr marL="0" indent="0">
              <a:buNone/>
            </a:pPr>
            <a:r>
              <a:rPr lang="de-DE" b="1" dirty="0" smtClean="0"/>
              <a:t>Thematische Schwerpunkte Regionalpolitik Kanton Luzern </a:t>
            </a:r>
            <a:endParaRPr lang="de-DE" dirty="0"/>
          </a:p>
        </p:txBody>
      </p:sp>
      <p:pic>
        <p:nvPicPr>
          <p:cNvPr id="7" name="Bild 6" descr="Bildschirmfoto 2016-10-30 um 16.35.2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2325857"/>
            <a:ext cx="8352928" cy="3551415"/>
          </a:xfrm>
          <a:prstGeom prst="rect">
            <a:avLst/>
          </a:prstGeom>
        </p:spPr>
      </p:pic>
      <p:sp>
        <p:nvSpPr>
          <p:cNvPr id="10" name="Textfeld 9"/>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18709006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67544" y="908720"/>
            <a:ext cx="7427734" cy="576064"/>
          </a:xfrm>
        </p:spPr>
        <p:txBody>
          <a:bodyPr/>
          <a:lstStyle/>
          <a:p>
            <a:r>
              <a:rPr lang="de-CH" dirty="0" smtClean="0"/>
              <a:t>1. UP Luzern</a:t>
            </a:r>
            <a:endParaRPr lang="de-DE" sz="1800" b="0" dirty="0">
              <a:solidFill>
                <a:schemeClr val="tx1"/>
              </a:solidFill>
            </a:endParaRPr>
          </a:p>
        </p:txBody>
      </p:sp>
      <p:pic>
        <p:nvPicPr>
          <p:cNvPr id="2" name="Bild 1" descr="Bildschirmfoto 2016-10-30 um 16.21.1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3728" y="260648"/>
            <a:ext cx="674631" cy="936104"/>
          </a:xfrm>
          <a:prstGeom prst="rect">
            <a:avLst/>
          </a:prstGeom>
        </p:spPr>
      </p:pic>
      <p:sp>
        <p:nvSpPr>
          <p:cNvPr id="6" name="Inhaltsplatzhalter 10"/>
          <p:cNvSpPr>
            <a:spLocks noGrp="1"/>
          </p:cNvSpPr>
          <p:nvPr>
            <p:ph idx="1"/>
          </p:nvPr>
        </p:nvSpPr>
        <p:spPr>
          <a:xfrm>
            <a:off x="539552" y="1516722"/>
            <a:ext cx="8352928" cy="400110"/>
          </a:xfrm>
          <a:prstGeom prst="rect">
            <a:avLst/>
          </a:prstGeom>
        </p:spPr>
        <p:txBody>
          <a:bodyPr wrap="square">
            <a:spAutoFit/>
          </a:bodyPr>
          <a:lstStyle/>
          <a:p>
            <a:pPr marL="0" indent="0">
              <a:buNone/>
            </a:pPr>
            <a:r>
              <a:rPr lang="de-DE" b="1" dirty="0" smtClean="0"/>
              <a:t>Wirkungsmodell Wertschöpfungssystem Industrie und Gewerbe </a:t>
            </a:r>
            <a:endParaRPr lang="de-DE" dirty="0"/>
          </a:p>
        </p:txBody>
      </p:sp>
      <p:pic>
        <p:nvPicPr>
          <p:cNvPr id="4" name="Bild 3" descr="Bildschirmfoto 2016-10-30 um 16.46.0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2132856"/>
            <a:ext cx="7236296" cy="4306346"/>
          </a:xfrm>
          <a:prstGeom prst="rect">
            <a:avLst/>
          </a:prstGeom>
        </p:spPr>
      </p:pic>
      <p:sp>
        <p:nvSpPr>
          <p:cNvPr id="10" name="Textfeld 9"/>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4452666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39552" y="620688"/>
            <a:ext cx="7128792" cy="1368152"/>
          </a:xfrm>
        </p:spPr>
        <p:txBody>
          <a:bodyPr/>
          <a:lstStyle/>
          <a:p>
            <a:r>
              <a:rPr lang="de-CH" dirty="0" smtClean="0"/>
              <a:t>2. Programmvereinbarung PV</a:t>
            </a:r>
            <a:endParaRPr lang="de-DE" sz="1800" b="0" dirty="0">
              <a:solidFill>
                <a:schemeClr val="tx1"/>
              </a:solidFill>
            </a:endParaRPr>
          </a:p>
        </p:txBody>
      </p:sp>
      <p:pic>
        <p:nvPicPr>
          <p:cNvPr id="2" name="Bild 1" descr="Bildschirmfoto 2016-10-30 um 16.37.0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9832" y="1625649"/>
            <a:ext cx="4006093" cy="4952256"/>
          </a:xfrm>
          <a:prstGeom prst="rect">
            <a:avLst/>
          </a:prstGeom>
          <a:ln>
            <a:solidFill>
              <a:srgbClr val="B3B3B3"/>
            </a:solidFill>
          </a:ln>
        </p:spPr>
      </p:pic>
      <p:sp>
        <p:nvSpPr>
          <p:cNvPr id="7" name="Textfeld 6"/>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13712916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95536" y="836712"/>
            <a:ext cx="6192688" cy="792088"/>
          </a:xfrm>
        </p:spPr>
        <p:txBody>
          <a:bodyPr/>
          <a:lstStyle/>
          <a:p>
            <a:r>
              <a:rPr lang="de-CH" dirty="0" smtClean="0"/>
              <a:t>2. Programmvereinbarung PV</a:t>
            </a:r>
            <a:endParaRPr lang="de-DE" sz="1800" b="0" dirty="0">
              <a:solidFill>
                <a:schemeClr val="tx1"/>
              </a:solidFill>
            </a:endParaRPr>
          </a:p>
        </p:txBody>
      </p:sp>
      <p:sp>
        <p:nvSpPr>
          <p:cNvPr id="6" name="Inhaltsplatzhalter 10"/>
          <p:cNvSpPr>
            <a:spLocks noGrp="1"/>
          </p:cNvSpPr>
          <p:nvPr>
            <p:ph idx="1"/>
          </p:nvPr>
        </p:nvSpPr>
        <p:spPr>
          <a:xfrm>
            <a:off x="395536" y="1804754"/>
            <a:ext cx="8352928" cy="400110"/>
          </a:xfrm>
          <a:prstGeom prst="rect">
            <a:avLst/>
          </a:prstGeom>
        </p:spPr>
        <p:txBody>
          <a:bodyPr wrap="square">
            <a:spAutoFit/>
          </a:bodyPr>
          <a:lstStyle/>
          <a:p>
            <a:pPr marL="0" lvl="1" indent="0">
              <a:buNone/>
            </a:pPr>
            <a:r>
              <a:rPr lang="de-CH" sz="2000" b="1" dirty="0"/>
              <a:t>Wertschöpfungssysteme und angestrebte Wirkungen </a:t>
            </a:r>
          </a:p>
        </p:txBody>
      </p:sp>
      <p:graphicFrame>
        <p:nvGraphicFramePr>
          <p:cNvPr id="3" name="Objekt 2"/>
          <p:cNvGraphicFramePr>
            <a:graphicFrameLocks noChangeAspect="1"/>
          </p:cNvGraphicFramePr>
          <p:nvPr>
            <p:extLst>
              <p:ext uri="{D42A27DB-BD31-4B8C-83A1-F6EECF244321}">
                <p14:modId xmlns:p14="http://schemas.microsoft.com/office/powerpoint/2010/main" val="4139741084"/>
              </p:ext>
            </p:extLst>
          </p:nvPr>
        </p:nvGraphicFramePr>
        <p:xfrm>
          <a:off x="395536" y="2564904"/>
          <a:ext cx="8566629" cy="3456384"/>
        </p:xfrm>
        <a:graphic>
          <a:graphicData uri="http://schemas.openxmlformats.org/presentationml/2006/ole">
            <mc:AlternateContent xmlns:mc="http://schemas.openxmlformats.org/markup-compatibility/2006">
              <mc:Choice xmlns:v="urn:schemas-microsoft-com:vml" Requires="v">
                <p:oleObj spid="_x0000_s1029" name="Dokument" r:id="rId4" imgW="5854700" imgH="2362200" progId="Word.Document.12">
                  <p:embed/>
                </p:oleObj>
              </mc:Choice>
              <mc:Fallback>
                <p:oleObj name="Dokument" r:id="rId4" imgW="5854700" imgH="2362200" progId="Word.Document.12">
                  <p:embed/>
                  <p:pic>
                    <p:nvPicPr>
                      <p:cNvPr id="0" name=""/>
                      <p:cNvPicPr/>
                      <p:nvPr/>
                    </p:nvPicPr>
                    <p:blipFill>
                      <a:blip r:embed="rId5"/>
                      <a:stretch>
                        <a:fillRect/>
                      </a:stretch>
                    </p:blipFill>
                    <p:spPr>
                      <a:xfrm>
                        <a:off x="395536" y="2564904"/>
                        <a:ext cx="8566629" cy="3456384"/>
                      </a:xfrm>
                      <a:prstGeom prst="rect">
                        <a:avLst/>
                      </a:prstGeom>
                    </p:spPr>
                  </p:pic>
                </p:oleObj>
              </mc:Fallback>
            </mc:AlternateContent>
          </a:graphicData>
        </a:graphic>
      </p:graphicFrame>
      <p:sp>
        <p:nvSpPr>
          <p:cNvPr id="8" name="Textfeld 7"/>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pic>
        <p:nvPicPr>
          <p:cNvPr id="7" name="Bild 1" descr="Bildschirmfoto 2016-10-30 um 16.37.05.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68344" y="188640"/>
            <a:ext cx="1354762" cy="1674731"/>
          </a:xfrm>
          <a:prstGeom prst="rect">
            <a:avLst/>
          </a:prstGeom>
          <a:ln>
            <a:solidFill>
              <a:srgbClr val="B3B3B3"/>
            </a:solidFill>
          </a:ln>
        </p:spPr>
      </p:pic>
    </p:spTree>
    <p:extLst>
      <p:ext uri="{BB962C8B-B14F-4D97-AF65-F5344CB8AC3E}">
        <p14:creationId xmlns:p14="http://schemas.microsoft.com/office/powerpoint/2010/main" val="35411438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10"/>
          <p:cNvSpPr>
            <a:spLocks noGrp="1"/>
          </p:cNvSpPr>
          <p:nvPr>
            <p:ph idx="1"/>
          </p:nvPr>
        </p:nvSpPr>
        <p:spPr>
          <a:xfrm>
            <a:off x="539552" y="1916832"/>
            <a:ext cx="2232248" cy="400110"/>
          </a:xfrm>
          <a:prstGeom prst="rect">
            <a:avLst/>
          </a:prstGeom>
        </p:spPr>
        <p:txBody>
          <a:bodyPr wrap="square">
            <a:spAutoFit/>
          </a:bodyPr>
          <a:lstStyle/>
          <a:p>
            <a:pPr marL="0" lvl="1" indent="0">
              <a:buNone/>
            </a:pPr>
            <a:r>
              <a:rPr lang="de-CH" sz="2000" b="1" dirty="0" smtClean="0"/>
              <a:t>Zusammenarbeit</a:t>
            </a:r>
            <a:endParaRPr lang="de-CH" sz="2000" b="1" dirty="0"/>
          </a:p>
        </p:txBody>
      </p:sp>
      <p:pic>
        <p:nvPicPr>
          <p:cNvPr id="7" name="Bild 6" descr="Bildschirmfoto 2016-10-30 um 16.21.1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3728" y="260648"/>
            <a:ext cx="674631" cy="936104"/>
          </a:xfrm>
          <a:prstGeom prst="rect">
            <a:avLst/>
          </a:prstGeom>
        </p:spPr>
      </p:pic>
      <p:pic>
        <p:nvPicPr>
          <p:cNvPr id="8" name="Bild 7" descr="Bildschirmfoto 2016-10-30 um 16.49.4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404" y="1972789"/>
            <a:ext cx="5847060" cy="4192515"/>
          </a:xfrm>
          <a:prstGeom prst="rect">
            <a:avLst/>
          </a:prstGeom>
        </p:spPr>
      </p:pic>
      <p:sp>
        <p:nvSpPr>
          <p:cNvPr id="11" name="Titel 8"/>
          <p:cNvSpPr>
            <a:spLocks noGrp="1"/>
          </p:cNvSpPr>
          <p:nvPr>
            <p:ph type="title"/>
          </p:nvPr>
        </p:nvSpPr>
        <p:spPr>
          <a:xfrm>
            <a:off x="467544" y="908720"/>
            <a:ext cx="7427734" cy="576064"/>
          </a:xfrm>
        </p:spPr>
        <p:txBody>
          <a:bodyPr/>
          <a:lstStyle/>
          <a:p>
            <a:r>
              <a:rPr lang="de-CH" dirty="0" smtClean="0"/>
              <a:t>1. UP Luzern</a:t>
            </a:r>
            <a:endParaRPr lang="de-DE" sz="1800" b="0" dirty="0">
              <a:solidFill>
                <a:schemeClr val="tx1"/>
              </a:solidFill>
            </a:endParaRPr>
          </a:p>
        </p:txBody>
      </p:sp>
      <p:sp>
        <p:nvSpPr>
          <p:cNvPr id="12" name="Textfeld 11"/>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26731451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10"/>
          <p:cNvSpPr>
            <a:spLocks noGrp="1"/>
          </p:cNvSpPr>
          <p:nvPr>
            <p:ph idx="1"/>
          </p:nvPr>
        </p:nvSpPr>
        <p:spPr>
          <a:xfrm>
            <a:off x="467544" y="1484784"/>
            <a:ext cx="1368152" cy="400110"/>
          </a:xfrm>
          <a:prstGeom prst="rect">
            <a:avLst/>
          </a:prstGeom>
        </p:spPr>
        <p:txBody>
          <a:bodyPr wrap="square">
            <a:spAutoFit/>
          </a:bodyPr>
          <a:lstStyle/>
          <a:p>
            <a:pPr marL="0" lvl="1" indent="0">
              <a:buNone/>
            </a:pPr>
            <a:r>
              <a:rPr lang="de-CH" sz="2000" b="1" dirty="0" smtClean="0"/>
              <a:t>Prozesse</a:t>
            </a:r>
            <a:endParaRPr lang="de-CH" sz="2000" b="1" dirty="0"/>
          </a:p>
        </p:txBody>
      </p:sp>
      <p:sp>
        <p:nvSpPr>
          <p:cNvPr id="11" name="Titel 8"/>
          <p:cNvSpPr>
            <a:spLocks noGrp="1"/>
          </p:cNvSpPr>
          <p:nvPr>
            <p:ph type="title"/>
          </p:nvPr>
        </p:nvSpPr>
        <p:spPr>
          <a:xfrm>
            <a:off x="467544" y="908720"/>
            <a:ext cx="7427734" cy="576064"/>
          </a:xfrm>
        </p:spPr>
        <p:txBody>
          <a:bodyPr/>
          <a:lstStyle/>
          <a:p>
            <a:r>
              <a:rPr lang="de-CH" dirty="0" smtClean="0"/>
              <a:t>1. UP Luzern</a:t>
            </a:r>
            <a:endParaRPr lang="de-DE" sz="1800" b="0" dirty="0">
              <a:solidFill>
                <a:schemeClr val="tx1"/>
              </a:solidFill>
            </a:endParaRPr>
          </a:p>
        </p:txBody>
      </p:sp>
      <p:pic>
        <p:nvPicPr>
          <p:cNvPr id="9" name="Grafik 1073741848"/>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696" y="1628799"/>
            <a:ext cx="6912768" cy="5020763"/>
          </a:xfrm>
          <a:prstGeom prst="rect">
            <a:avLst/>
          </a:prstGeom>
          <a:noFill/>
        </p:spPr>
      </p:pic>
      <p:sp>
        <p:nvSpPr>
          <p:cNvPr id="12" name="Textfeld 11"/>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4777573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6-10-30 um 16.56.3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080" y="1484784"/>
            <a:ext cx="3779912" cy="1983342"/>
          </a:xfrm>
          <a:prstGeom prst="rect">
            <a:avLst/>
          </a:prstGeom>
        </p:spPr>
      </p:pic>
      <p:sp>
        <p:nvSpPr>
          <p:cNvPr id="48131"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Rectangle 2"/>
          <p:cNvSpPr>
            <a:spLocks noGrp="1" noChangeArrowheads="1"/>
          </p:cNvSpPr>
          <p:nvPr>
            <p:ph type="title"/>
          </p:nvPr>
        </p:nvSpPr>
        <p:spPr>
          <a:xfrm>
            <a:off x="504056" y="980728"/>
            <a:ext cx="8748464" cy="431800"/>
          </a:xfrm>
        </p:spPr>
        <p:txBody>
          <a:bodyPr/>
          <a:lstStyle/>
          <a:p>
            <a:r>
              <a:rPr lang="de-DE" dirty="0"/>
              <a:t>3</a:t>
            </a:r>
            <a:r>
              <a:rPr lang="de-DE" dirty="0" smtClean="0"/>
              <a:t>. Regionales Innovationssystem (RIS) – </a:t>
            </a:r>
            <a:br>
              <a:rPr lang="de-DE" dirty="0" smtClean="0"/>
            </a:br>
            <a:r>
              <a:rPr lang="de-DE" dirty="0" smtClean="0"/>
              <a:t>    </a:t>
            </a:r>
            <a:r>
              <a:rPr lang="de-DE" dirty="0" err="1" smtClean="0"/>
              <a:t>zentralschweiz</a:t>
            </a:r>
            <a:r>
              <a:rPr lang="de-DE" dirty="0" smtClean="0"/>
              <a:t> innovativ</a:t>
            </a:r>
            <a:endParaRPr lang="de-CH" dirty="0"/>
          </a:p>
        </p:txBody>
      </p:sp>
      <p:pic>
        <p:nvPicPr>
          <p:cNvPr id="6" name="Bild 5" descr="Bildschirmfoto 2016-10-30 um 16.58.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2584" y="3356992"/>
            <a:ext cx="5787841" cy="2990274"/>
          </a:xfrm>
          <a:prstGeom prst="rect">
            <a:avLst/>
          </a:prstGeom>
        </p:spPr>
      </p:pic>
      <p:sp>
        <p:nvSpPr>
          <p:cNvPr id="15" name="Textfeld 14"/>
          <p:cNvSpPr txBox="1"/>
          <p:nvPr/>
        </p:nvSpPr>
        <p:spPr>
          <a:xfrm>
            <a:off x="6948264" y="6596390"/>
            <a:ext cx="2411760" cy="261610"/>
          </a:xfrm>
          <a:prstGeom prst="rect">
            <a:avLst/>
          </a:prstGeom>
          <a:noFill/>
        </p:spPr>
        <p:txBody>
          <a:bodyPr wrap="square" rtlCol="0">
            <a:spAutoFit/>
          </a:bodyPr>
          <a:lstStyle/>
          <a:p>
            <a:r>
              <a:rPr lang="de-CH" sz="1100" dirty="0" smtClean="0"/>
              <a:t>Quelle: </a:t>
            </a:r>
            <a:r>
              <a:rPr lang="de-CH" sz="1100" dirty="0" err="1" smtClean="0"/>
              <a:t>zentralschweiz</a:t>
            </a:r>
            <a:r>
              <a:rPr lang="de-CH" sz="1100" dirty="0" smtClean="0"/>
              <a:t> innovativ</a:t>
            </a:r>
            <a:endParaRPr lang="de-CH" sz="1100" dirty="0"/>
          </a:p>
        </p:txBody>
      </p:sp>
    </p:spTree>
    <p:extLst>
      <p:ext uri="{BB962C8B-B14F-4D97-AF65-F5344CB8AC3E}">
        <p14:creationId xmlns:p14="http://schemas.microsoft.com/office/powerpoint/2010/main" val="747087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Neue Inhalte</a:t>
            </a:r>
          </a:p>
        </p:txBody>
      </p:sp>
      <p:sp>
        <p:nvSpPr>
          <p:cNvPr id="3" name="Inhaltsplatzhalter 2"/>
          <p:cNvSpPr>
            <a:spLocks noGrp="1"/>
          </p:cNvSpPr>
          <p:nvPr>
            <p:ph idx="1"/>
          </p:nvPr>
        </p:nvSpPr>
        <p:spPr>
          <a:xfrm>
            <a:off x="539552" y="2204864"/>
            <a:ext cx="3888234" cy="3716338"/>
          </a:xfrm>
        </p:spPr>
        <p:style>
          <a:lnRef idx="2">
            <a:schemeClr val="accent4"/>
          </a:lnRef>
          <a:fillRef idx="1">
            <a:schemeClr val="lt1"/>
          </a:fillRef>
          <a:effectRef idx="0">
            <a:schemeClr val="accent4"/>
          </a:effectRef>
          <a:fontRef idx="minor">
            <a:schemeClr val="dk1"/>
          </a:fontRef>
        </p:style>
        <p:txBody>
          <a:bodyPr/>
          <a:lstStyle/>
          <a:p>
            <a:pPr marL="0" indent="0">
              <a:buNone/>
            </a:pPr>
            <a:r>
              <a:rPr lang="de-CH" dirty="0"/>
              <a:t>Alte Regionalpolitik</a:t>
            </a:r>
          </a:p>
          <a:p>
            <a:r>
              <a:rPr lang="de-CH" dirty="0"/>
              <a:t>Abbau von Disparitäten steht im Zentrum</a:t>
            </a:r>
          </a:p>
          <a:p>
            <a:r>
              <a:rPr lang="de-CH" dirty="0"/>
              <a:t>Umverteilungspolitik</a:t>
            </a:r>
          </a:p>
          <a:p>
            <a:r>
              <a:rPr lang="de-CH" dirty="0"/>
              <a:t>Idee: Infrastruktur im ländlichen Raum </a:t>
            </a:r>
            <a:r>
              <a:rPr lang="de-CH" dirty="0" smtClean="0"/>
              <a:t>verbessern, </a:t>
            </a:r>
            <a:r>
              <a:rPr lang="de-CH" dirty="0"/>
              <a:t>um Abwanderung zu verhindern</a:t>
            </a:r>
          </a:p>
        </p:txBody>
      </p:sp>
      <p:sp>
        <p:nvSpPr>
          <p:cNvPr id="4" name="Inhaltsplatzhalter 3"/>
          <p:cNvSpPr>
            <a:spLocks noGrp="1"/>
          </p:cNvSpPr>
          <p:nvPr>
            <p:ph sz="half" idx="4294967295"/>
          </p:nvPr>
        </p:nvSpPr>
        <p:spPr>
          <a:xfrm>
            <a:off x="4644008" y="2205038"/>
            <a:ext cx="3811587" cy="3716338"/>
          </a:xfrm>
        </p:spPr>
        <p:style>
          <a:lnRef idx="2">
            <a:schemeClr val="accent4"/>
          </a:lnRef>
          <a:fillRef idx="1">
            <a:schemeClr val="lt1"/>
          </a:fillRef>
          <a:effectRef idx="0">
            <a:schemeClr val="accent4"/>
          </a:effectRef>
          <a:fontRef idx="minor">
            <a:schemeClr val="dk1"/>
          </a:fontRef>
        </p:style>
        <p:txBody>
          <a:bodyPr/>
          <a:lstStyle/>
          <a:p>
            <a:pPr marL="0" indent="0">
              <a:buNone/>
            </a:pPr>
            <a:r>
              <a:rPr lang="de-CH" dirty="0"/>
              <a:t>Neue Regionalpolitik (NRP)</a:t>
            </a:r>
          </a:p>
          <a:p>
            <a:r>
              <a:rPr lang="de-CH" dirty="0"/>
              <a:t>Beitrag des ländlichen Raums an das Wirtschaftswachstum der Schweiz steht im Zentrum</a:t>
            </a:r>
          </a:p>
          <a:p>
            <a:r>
              <a:rPr lang="de-CH" dirty="0"/>
              <a:t>Wachstumspolitik</a:t>
            </a:r>
          </a:p>
          <a:p>
            <a:r>
              <a:rPr lang="de-CH" dirty="0"/>
              <a:t>Idee: Innovation und Wettbewerbsfähigkeit stärken, Wertschöpfung generieren</a:t>
            </a:r>
          </a:p>
        </p:txBody>
      </p:sp>
    </p:spTree>
    <p:extLst>
      <p:ext uri="{BB962C8B-B14F-4D97-AF65-F5344CB8AC3E}">
        <p14:creationId xmlns:p14="http://schemas.microsoft.com/office/powerpoint/2010/main" val="26505974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6-10-30 um 16.56.3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0232" y="188640"/>
            <a:ext cx="2123728" cy="1114333"/>
          </a:xfrm>
          <a:prstGeom prst="rect">
            <a:avLst/>
          </a:prstGeom>
        </p:spPr>
      </p:pic>
      <p:sp>
        <p:nvSpPr>
          <p:cNvPr id="48131"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Rectangle 2"/>
          <p:cNvSpPr>
            <a:spLocks noGrp="1" noChangeArrowheads="1"/>
          </p:cNvSpPr>
          <p:nvPr>
            <p:ph type="title"/>
          </p:nvPr>
        </p:nvSpPr>
        <p:spPr>
          <a:xfrm>
            <a:off x="504056" y="1413024"/>
            <a:ext cx="8748464" cy="431800"/>
          </a:xfrm>
        </p:spPr>
        <p:txBody>
          <a:bodyPr/>
          <a:lstStyle/>
          <a:p>
            <a:r>
              <a:rPr lang="de-DE" dirty="0"/>
              <a:t>3</a:t>
            </a:r>
            <a:r>
              <a:rPr lang="de-DE" dirty="0" smtClean="0"/>
              <a:t>. Regionales Innovationssystem (RIS) – </a:t>
            </a:r>
            <a:br>
              <a:rPr lang="de-DE" dirty="0" smtClean="0"/>
            </a:br>
            <a:r>
              <a:rPr lang="de-DE" dirty="0"/>
              <a:t> </a:t>
            </a:r>
            <a:r>
              <a:rPr lang="de-DE" dirty="0" smtClean="0"/>
              <a:t>   </a:t>
            </a:r>
            <a:r>
              <a:rPr lang="de-DE" dirty="0" err="1" smtClean="0"/>
              <a:t>zentralschweiz</a:t>
            </a:r>
            <a:r>
              <a:rPr lang="de-DE" dirty="0" smtClean="0"/>
              <a:t> </a:t>
            </a:r>
            <a:r>
              <a:rPr lang="de-DE" dirty="0"/>
              <a:t>i</a:t>
            </a:r>
            <a:r>
              <a:rPr lang="de-DE" dirty="0" smtClean="0"/>
              <a:t>nnovativ</a:t>
            </a:r>
            <a:endParaRPr lang="de-CH" dirty="0"/>
          </a:p>
        </p:txBody>
      </p:sp>
      <p:pic>
        <p:nvPicPr>
          <p:cNvPr id="2" name="Bild 1" descr="Bildschirmfoto 2016-10-30 um 17.00.5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88840"/>
            <a:ext cx="8172400" cy="4148808"/>
          </a:xfrm>
          <a:prstGeom prst="rect">
            <a:avLst/>
          </a:prstGeom>
        </p:spPr>
      </p:pic>
      <p:sp>
        <p:nvSpPr>
          <p:cNvPr id="8" name="Textfeld 7"/>
          <p:cNvSpPr txBox="1"/>
          <p:nvPr/>
        </p:nvSpPr>
        <p:spPr>
          <a:xfrm>
            <a:off x="6948264" y="6596390"/>
            <a:ext cx="2411760" cy="261610"/>
          </a:xfrm>
          <a:prstGeom prst="rect">
            <a:avLst/>
          </a:prstGeom>
          <a:noFill/>
        </p:spPr>
        <p:txBody>
          <a:bodyPr wrap="square" rtlCol="0">
            <a:spAutoFit/>
          </a:bodyPr>
          <a:lstStyle/>
          <a:p>
            <a:r>
              <a:rPr lang="de-CH" sz="1100" dirty="0" smtClean="0"/>
              <a:t>Quelle: </a:t>
            </a:r>
            <a:r>
              <a:rPr lang="de-CH" sz="1100" dirty="0" err="1" smtClean="0"/>
              <a:t>zentralschweiz</a:t>
            </a:r>
            <a:r>
              <a:rPr lang="de-CH" sz="1100" dirty="0" smtClean="0"/>
              <a:t> innovativ</a:t>
            </a:r>
            <a:endParaRPr lang="de-CH" sz="1100" dirty="0"/>
          </a:p>
        </p:txBody>
      </p:sp>
    </p:spTree>
    <p:extLst>
      <p:ext uri="{BB962C8B-B14F-4D97-AF65-F5344CB8AC3E}">
        <p14:creationId xmlns:p14="http://schemas.microsoft.com/office/powerpoint/2010/main" val="1711099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6-10-30 um 16.56.3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0232" y="188640"/>
            <a:ext cx="2123728" cy="1114333"/>
          </a:xfrm>
          <a:prstGeom prst="rect">
            <a:avLst/>
          </a:prstGeom>
        </p:spPr>
      </p:pic>
      <p:sp>
        <p:nvSpPr>
          <p:cNvPr id="48131"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Rectangle 2"/>
          <p:cNvSpPr>
            <a:spLocks noGrp="1" noChangeArrowheads="1"/>
          </p:cNvSpPr>
          <p:nvPr>
            <p:ph type="title"/>
          </p:nvPr>
        </p:nvSpPr>
        <p:spPr>
          <a:xfrm>
            <a:off x="504056" y="1413024"/>
            <a:ext cx="8748464" cy="431800"/>
          </a:xfrm>
        </p:spPr>
        <p:txBody>
          <a:bodyPr/>
          <a:lstStyle/>
          <a:p>
            <a:r>
              <a:rPr lang="de-DE" dirty="0"/>
              <a:t>3</a:t>
            </a:r>
            <a:r>
              <a:rPr lang="de-DE" dirty="0" smtClean="0"/>
              <a:t>. Regionales Innovationssystem (RIS) – </a:t>
            </a:r>
            <a:br>
              <a:rPr lang="de-DE" dirty="0" smtClean="0"/>
            </a:br>
            <a:r>
              <a:rPr lang="de-DE" dirty="0"/>
              <a:t> </a:t>
            </a:r>
            <a:r>
              <a:rPr lang="de-DE" dirty="0" smtClean="0"/>
              <a:t>   </a:t>
            </a:r>
            <a:r>
              <a:rPr lang="de-DE" dirty="0" err="1" smtClean="0"/>
              <a:t>zentralschweiz</a:t>
            </a:r>
            <a:r>
              <a:rPr lang="de-DE" dirty="0" smtClean="0"/>
              <a:t> </a:t>
            </a:r>
            <a:r>
              <a:rPr lang="de-DE" dirty="0"/>
              <a:t>i</a:t>
            </a:r>
            <a:r>
              <a:rPr lang="de-DE" dirty="0" smtClean="0"/>
              <a:t>nnovativ</a:t>
            </a:r>
            <a:endParaRPr lang="de-CH" dirty="0"/>
          </a:p>
        </p:txBody>
      </p:sp>
      <p:pic>
        <p:nvPicPr>
          <p:cNvPr id="2" name="Bild 1" descr="Bildschirmfoto 2016-10-30 um 17.00.0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2060848"/>
            <a:ext cx="7452320" cy="4287422"/>
          </a:xfrm>
          <a:prstGeom prst="rect">
            <a:avLst/>
          </a:prstGeom>
        </p:spPr>
      </p:pic>
      <p:sp>
        <p:nvSpPr>
          <p:cNvPr id="7" name="Textfeld 6"/>
          <p:cNvSpPr txBox="1"/>
          <p:nvPr/>
        </p:nvSpPr>
        <p:spPr>
          <a:xfrm>
            <a:off x="6948264" y="6596390"/>
            <a:ext cx="2411760" cy="261610"/>
          </a:xfrm>
          <a:prstGeom prst="rect">
            <a:avLst/>
          </a:prstGeom>
          <a:noFill/>
        </p:spPr>
        <p:txBody>
          <a:bodyPr wrap="square" rtlCol="0">
            <a:spAutoFit/>
          </a:bodyPr>
          <a:lstStyle/>
          <a:p>
            <a:r>
              <a:rPr lang="de-CH" sz="1100" dirty="0" smtClean="0"/>
              <a:t>Quelle: </a:t>
            </a:r>
            <a:r>
              <a:rPr lang="de-CH" sz="1100" dirty="0" err="1" smtClean="0"/>
              <a:t>zentralschweiz</a:t>
            </a:r>
            <a:r>
              <a:rPr lang="de-CH" sz="1100" dirty="0" smtClean="0"/>
              <a:t> innovativ</a:t>
            </a:r>
            <a:endParaRPr lang="de-CH" sz="1100" dirty="0"/>
          </a:p>
        </p:txBody>
      </p:sp>
    </p:spTree>
    <p:extLst>
      <p:ext uri="{BB962C8B-B14F-4D97-AF65-F5344CB8AC3E}">
        <p14:creationId xmlns:p14="http://schemas.microsoft.com/office/powerpoint/2010/main" val="1657267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504056" y="980728"/>
            <a:ext cx="2987824" cy="360040"/>
          </a:xfrm>
        </p:spPr>
        <p:txBody>
          <a:bodyPr/>
          <a:lstStyle/>
          <a:p>
            <a:r>
              <a:rPr lang="de-DE" dirty="0"/>
              <a:t>4</a:t>
            </a:r>
            <a:r>
              <a:rPr lang="de-DE" dirty="0" smtClean="0"/>
              <a:t>. NRP-Projekte Kanton Luzern</a:t>
            </a:r>
            <a:endParaRPr lang="de-CH" dirty="0"/>
          </a:p>
        </p:txBody>
      </p:sp>
      <p:pic>
        <p:nvPicPr>
          <p:cNvPr id="3" name="Bild 2" descr="Bildschirmfoto 2016-10-30 um 17.04.3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3455" y="836712"/>
            <a:ext cx="3934889" cy="5544616"/>
          </a:xfrm>
          <a:prstGeom prst="rect">
            <a:avLst/>
          </a:prstGeom>
        </p:spPr>
      </p:pic>
      <p:sp>
        <p:nvSpPr>
          <p:cNvPr id="7" name="Textfeld 6"/>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1561773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542428" y="1340768"/>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sz="2000" dirty="0" err="1" smtClean="0">
                <a:solidFill>
                  <a:schemeClr val="tx1"/>
                </a:solidFill>
              </a:rPr>
              <a:t>Gästival</a:t>
            </a:r>
            <a:r>
              <a:rPr lang="de-DE" sz="2000" dirty="0" smtClean="0">
                <a:solidFill>
                  <a:schemeClr val="tx1"/>
                </a:solidFill>
              </a:rPr>
              <a:t> (Interkantonales Projekt)</a:t>
            </a:r>
            <a:endParaRPr lang="de-DE" sz="2000" dirty="0">
              <a:solidFill>
                <a:schemeClr val="tx1"/>
              </a:solidFill>
            </a:endParaRPr>
          </a:p>
        </p:txBody>
      </p:sp>
      <p:sp>
        <p:nvSpPr>
          <p:cNvPr id="8" name="Rectangle 2"/>
          <p:cNvSpPr>
            <a:spLocks noGrp="1" noChangeArrowheads="1"/>
          </p:cNvSpPr>
          <p:nvPr>
            <p:ph type="title"/>
          </p:nvPr>
        </p:nvSpPr>
        <p:spPr>
          <a:xfrm>
            <a:off x="467544" y="980728"/>
            <a:ext cx="5220072" cy="360040"/>
          </a:xfrm>
        </p:spPr>
        <p:txBody>
          <a:bodyPr/>
          <a:lstStyle/>
          <a:p>
            <a:r>
              <a:rPr lang="de-DE" dirty="0"/>
              <a:t>4</a:t>
            </a:r>
            <a:r>
              <a:rPr lang="de-DE" dirty="0" smtClean="0"/>
              <a:t>. NRP-Projekte Kanton Luzern</a:t>
            </a:r>
            <a:endParaRPr lang="de-CH" dirty="0"/>
          </a:p>
        </p:txBody>
      </p:sp>
      <p:pic>
        <p:nvPicPr>
          <p:cNvPr id="9" name="Grafik 9"/>
          <p:cNvPicPr/>
          <p:nvPr/>
        </p:nvPicPr>
        <p:blipFill>
          <a:blip r:embed="rId2" cstate="print">
            <a:extLst>
              <a:ext uri="{28A0092B-C50C-407E-A947-70E740481C1C}">
                <a14:useLocalDpi xmlns:a14="http://schemas.microsoft.com/office/drawing/2010/main"/>
              </a:ext>
            </a:extLst>
          </a:blip>
          <a:stretch>
            <a:fillRect/>
          </a:stretch>
        </p:blipFill>
        <p:spPr>
          <a:xfrm>
            <a:off x="622350" y="2101349"/>
            <a:ext cx="6973986" cy="3919939"/>
          </a:xfrm>
          <a:prstGeom prst="rect">
            <a:avLst/>
          </a:prstGeom>
        </p:spPr>
      </p:pic>
      <p:sp>
        <p:nvSpPr>
          <p:cNvPr id="10" name="Textfeld 9"/>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767449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467544" y="980728"/>
            <a:ext cx="5220072" cy="360040"/>
          </a:xfrm>
        </p:spPr>
        <p:txBody>
          <a:bodyPr/>
          <a:lstStyle/>
          <a:p>
            <a:r>
              <a:rPr lang="de-DE" dirty="0"/>
              <a:t>4</a:t>
            </a:r>
            <a:r>
              <a:rPr lang="de-DE" dirty="0" smtClean="0"/>
              <a:t>. NRP-Projekte Kanton Luzern</a:t>
            </a:r>
            <a:endParaRPr lang="de-CH" dirty="0"/>
          </a:p>
        </p:txBody>
      </p:sp>
      <p:pic>
        <p:nvPicPr>
          <p:cNvPr id="4" name="Bild 3" descr="OHARD-Wende5-Weinbau_DSC249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2375883"/>
            <a:ext cx="5472608" cy="3933437"/>
          </a:xfrm>
          <a:prstGeom prst="rect">
            <a:avLst/>
          </a:prstGeom>
        </p:spPr>
      </p:pic>
      <p:sp>
        <p:nvSpPr>
          <p:cNvPr id="5" name="Titel 1"/>
          <p:cNvSpPr txBox="1">
            <a:spLocks/>
          </p:cNvSpPr>
          <p:nvPr/>
        </p:nvSpPr>
        <p:spPr bwMode="auto">
          <a:xfrm>
            <a:off x="467544" y="1340768"/>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sz="2000" dirty="0" smtClean="0">
                <a:solidFill>
                  <a:schemeClr val="tx1"/>
                </a:solidFill>
              </a:rPr>
              <a:t>OHARD Stelzentraktor </a:t>
            </a:r>
            <a:r>
              <a:rPr lang="de-DE" sz="2000" dirty="0">
                <a:solidFill>
                  <a:schemeClr val="tx1"/>
                </a:solidFill>
              </a:rPr>
              <a:t>– </a:t>
            </a:r>
            <a:r>
              <a:rPr lang="de-DE" sz="2000" dirty="0" smtClean="0">
                <a:solidFill>
                  <a:schemeClr val="tx1"/>
                </a:solidFill>
              </a:rPr>
              <a:t>NRP-Projekt </a:t>
            </a:r>
            <a:r>
              <a:rPr lang="de-DE" sz="2000" dirty="0">
                <a:solidFill>
                  <a:schemeClr val="tx1"/>
                </a:solidFill>
              </a:rPr>
              <a:t>LU</a:t>
            </a:r>
          </a:p>
        </p:txBody>
      </p:sp>
      <p:sp>
        <p:nvSpPr>
          <p:cNvPr id="7" name="Textfeld 6"/>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593144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467544" y="1340768"/>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sz="2000" dirty="0" err="1" smtClean="0">
                <a:solidFill>
                  <a:schemeClr val="tx1"/>
                </a:solidFill>
              </a:rPr>
              <a:t>cewas</a:t>
            </a:r>
            <a:endParaRPr lang="de-DE" sz="2000" dirty="0">
              <a:solidFill>
                <a:schemeClr val="tx1"/>
              </a:solidFill>
            </a:endParaRPr>
          </a:p>
        </p:txBody>
      </p:sp>
      <p:sp>
        <p:nvSpPr>
          <p:cNvPr id="8" name="Rectangle 2"/>
          <p:cNvSpPr>
            <a:spLocks noGrp="1" noChangeArrowheads="1"/>
          </p:cNvSpPr>
          <p:nvPr>
            <p:ph type="title"/>
          </p:nvPr>
        </p:nvSpPr>
        <p:spPr>
          <a:xfrm>
            <a:off x="467544" y="980728"/>
            <a:ext cx="5220072" cy="360040"/>
          </a:xfrm>
        </p:spPr>
        <p:txBody>
          <a:bodyPr/>
          <a:lstStyle/>
          <a:p>
            <a:r>
              <a:rPr lang="de-DE" dirty="0"/>
              <a:t>4</a:t>
            </a:r>
            <a:r>
              <a:rPr lang="de-DE" dirty="0" smtClean="0"/>
              <a:t>. NRP-Projekte Kanton Luzern</a:t>
            </a:r>
            <a:endParaRPr lang="de-CH" dirty="0"/>
          </a:p>
        </p:txBody>
      </p:sp>
      <p:pic>
        <p:nvPicPr>
          <p:cNvPr id="5" name="Bild 4" descr="Bildschirmfoto 2016-10-30 um 17.47.1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2129236"/>
            <a:ext cx="5832648" cy="4036068"/>
          </a:xfrm>
          <a:prstGeom prst="rect">
            <a:avLst/>
          </a:prstGeom>
        </p:spPr>
      </p:pic>
    </p:spTree>
    <p:extLst>
      <p:ext uri="{BB962C8B-B14F-4D97-AF65-F5344CB8AC3E}">
        <p14:creationId xmlns:p14="http://schemas.microsoft.com/office/powerpoint/2010/main" val="2528263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467544" y="1844625"/>
            <a:ext cx="345638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sz="2000" dirty="0">
                <a:solidFill>
                  <a:srgbClr val="000000"/>
                </a:solidFill>
              </a:rPr>
              <a:t>Insekten als Nahrungsmittel </a:t>
            </a:r>
          </a:p>
        </p:txBody>
      </p:sp>
      <p:sp>
        <p:nvSpPr>
          <p:cNvPr id="8" name="Rectangle 2"/>
          <p:cNvSpPr>
            <a:spLocks noGrp="1" noChangeArrowheads="1"/>
          </p:cNvSpPr>
          <p:nvPr>
            <p:ph type="title"/>
          </p:nvPr>
        </p:nvSpPr>
        <p:spPr>
          <a:xfrm>
            <a:off x="467544" y="980728"/>
            <a:ext cx="3672408" cy="360040"/>
          </a:xfrm>
        </p:spPr>
        <p:txBody>
          <a:bodyPr/>
          <a:lstStyle/>
          <a:p>
            <a:r>
              <a:rPr lang="de-DE" dirty="0"/>
              <a:t>4</a:t>
            </a:r>
            <a:r>
              <a:rPr lang="de-DE" dirty="0" smtClean="0"/>
              <a:t>. NRP-Projekte </a:t>
            </a:r>
            <a:br>
              <a:rPr lang="de-DE" dirty="0" smtClean="0"/>
            </a:br>
            <a:r>
              <a:rPr lang="de-DE" dirty="0" smtClean="0"/>
              <a:t>Kanton Luzern</a:t>
            </a:r>
            <a:endParaRPr lang="de-CH" dirty="0"/>
          </a:p>
        </p:txBody>
      </p:sp>
      <p:pic>
        <p:nvPicPr>
          <p:cNvPr id="3" name="Bild 2" descr="Bildschirmfoto 2016-10-30 um 17.52.5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5976" y="936104"/>
            <a:ext cx="4467946" cy="5661248"/>
          </a:xfrm>
          <a:prstGeom prst="rect">
            <a:avLst/>
          </a:prstGeom>
        </p:spPr>
      </p:pic>
    </p:spTree>
    <p:extLst>
      <p:ext uri="{BB962C8B-B14F-4D97-AF65-F5344CB8AC3E}">
        <p14:creationId xmlns:p14="http://schemas.microsoft.com/office/powerpoint/2010/main" val="42955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467544" y="1340768"/>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sz="2000" dirty="0" err="1" smtClean="0">
                <a:solidFill>
                  <a:schemeClr val="tx1"/>
                </a:solidFill>
              </a:rPr>
              <a:t>cewas</a:t>
            </a:r>
            <a:endParaRPr lang="de-DE" sz="2000" dirty="0">
              <a:solidFill>
                <a:schemeClr val="tx1"/>
              </a:solidFill>
            </a:endParaRPr>
          </a:p>
        </p:txBody>
      </p:sp>
      <p:sp>
        <p:nvSpPr>
          <p:cNvPr id="8" name="Rectangle 2"/>
          <p:cNvSpPr>
            <a:spLocks noGrp="1" noChangeArrowheads="1"/>
          </p:cNvSpPr>
          <p:nvPr>
            <p:ph type="title"/>
          </p:nvPr>
        </p:nvSpPr>
        <p:spPr>
          <a:xfrm>
            <a:off x="467544" y="980728"/>
            <a:ext cx="5220072" cy="360040"/>
          </a:xfrm>
        </p:spPr>
        <p:txBody>
          <a:bodyPr/>
          <a:lstStyle/>
          <a:p>
            <a:r>
              <a:rPr lang="de-DE" dirty="0"/>
              <a:t>4</a:t>
            </a:r>
            <a:r>
              <a:rPr lang="de-DE" dirty="0" smtClean="0"/>
              <a:t>. NRP-Projekte Kanton Luzern</a:t>
            </a:r>
            <a:endParaRPr lang="de-CH" dirty="0"/>
          </a:p>
        </p:txBody>
      </p:sp>
      <p:pic>
        <p:nvPicPr>
          <p:cNvPr id="5" name="Bild 4" descr="Bildschirmfoto 2016-10-30 um 17.47.1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2129236"/>
            <a:ext cx="5832648" cy="4036068"/>
          </a:xfrm>
          <a:prstGeom prst="rect">
            <a:avLst/>
          </a:prstGeom>
        </p:spPr>
      </p:pic>
    </p:spTree>
    <p:extLst>
      <p:ext uri="{BB962C8B-B14F-4D97-AF65-F5344CB8AC3E}">
        <p14:creationId xmlns:p14="http://schemas.microsoft.com/office/powerpoint/2010/main" val="2681828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67544" y="980728"/>
            <a:ext cx="5220072" cy="360040"/>
          </a:xfrm>
        </p:spPr>
        <p:txBody>
          <a:bodyPr/>
          <a:lstStyle/>
          <a:p>
            <a:r>
              <a:rPr lang="de-DE" dirty="0"/>
              <a:t>4</a:t>
            </a:r>
            <a:r>
              <a:rPr lang="de-DE" dirty="0" smtClean="0"/>
              <a:t>. NRP-Projekte Kanton Luzern</a:t>
            </a:r>
            <a:endParaRPr lang="de-CH" dirty="0"/>
          </a:p>
        </p:txBody>
      </p:sp>
      <p:pic>
        <p:nvPicPr>
          <p:cNvPr id="2" name="Bild 1" descr="Bildschirmfoto 2016-10-30 um 17.54.0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1556793"/>
            <a:ext cx="8632878" cy="4464496"/>
          </a:xfrm>
          <a:prstGeom prst="rect">
            <a:avLst/>
          </a:prstGeom>
        </p:spPr>
      </p:pic>
      <p:sp>
        <p:nvSpPr>
          <p:cNvPr id="4" name="Textfeld 3"/>
          <p:cNvSpPr txBox="1"/>
          <p:nvPr/>
        </p:nvSpPr>
        <p:spPr>
          <a:xfrm>
            <a:off x="7524328" y="6596390"/>
            <a:ext cx="1619672" cy="261610"/>
          </a:xfrm>
          <a:prstGeom prst="rect">
            <a:avLst/>
          </a:prstGeom>
          <a:noFill/>
        </p:spPr>
        <p:txBody>
          <a:bodyPr wrap="square" rtlCol="0">
            <a:spAutoFit/>
          </a:bodyPr>
          <a:lstStyle/>
          <a:p>
            <a:r>
              <a:rPr lang="de-CH" sz="1100" dirty="0" smtClean="0"/>
              <a:t>Quelle: Kanton Luzern</a:t>
            </a:r>
            <a:endParaRPr lang="de-CH" sz="1100" dirty="0"/>
          </a:p>
        </p:txBody>
      </p:sp>
    </p:spTree>
    <p:extLst>
      <p:ext uri="{BB962C8B-B14F-4D97-AF65-F5344CB8AC3E}">
        <p14:creationId xmlns:p14="http://schemas.microsoft.com/office/powerpoint/2010/main" val="315660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059832" y="2852936"/>
            <a:ext cx="5481638" cy="576263"/>
          </a:xfrm>
        </p:spPr>
        <p:txBody>
          <a:bodyPr/>
          <a:lstStyle/>
          <a:p>
            <a:r>
              <a:rPr lang="de-DE" sz="2800" dirty="0"/>
              <a:t>Instrumente zur </a:t>
            </a:r>
            <a:r>
              <a:rPr lang="de-DE" sz="2800" dirty="0" err="1"/>
              <a:t>Unterstützung</a:t>
            </a:r>
            <a:r>
              <a:rPr lang="de-DE" sz="2800" dirty="0"/>
              <a:t> </a:t>
            </a:r>
            <a:r>
              <a:rPr lang="de-DE" sz="2800" dirty="0" smtClean="0"/>
              <a:t>der Umsetzung </a:t>
            </a:r>
            <a:r>
              <a:rPr lang="de-DE" sz="2800" dirty="0"/>
              <a:t>der Regionalentwicklung </a:t>
            </a:r>
            <a:r>
              <a:rPr lang="de-DE" dirty="0"/>
              <a:t/>
            </a:r>
            <a:br>
              <a:rPr lang="de-DE" dirty="0"/>
            </a:br>
            <a:r>
              <a:rPr lang="de-CH" dirty="0"/>
              <a:t/>
            </a:r>
            <a:br>
              <a:rPr lang="de-CH" dirty="0"/>
            </a:br>
            <a:r>
              <a:rPr lang="de-CH" sz="2400" b="0" i="1" dirty="0"/>
              <a:t>Grundlagen, Wirkungs- und </a:t>
            </a:r>
            <a:r>
              <a:rPr lang="de-CH" sz="2400" b="0" i="1" dirty="0" smtClean="0"/>
              <a:t>Business-modelle</a:t>
            </a:r>
            <a:r>
              <a:rPr lang="de-CH" sz="2400" b="0" i="1" dirty="0"/>
              <a:t>, Projektfortschrittskontrolle, Checkliste </a:t>
            </a:r>
            <a:r>
              <a:rPr lang="de-CH" sz="2400" b="0" i="1" dirty="0" smtClean="0"/>
              <a:t>Kommunikation </a:t>
            </a:r>
            <a:r>
              <a:rPr lang="de-CH" sz="2400" b="0" i="1" dirty="0"/>
              <a:t>etc. </a:t>
            </a:r>
            <a:r>
              <a:rPr lang="de-CH" sz="2400" dirty="0"/>
              <a:t/>
            </a:r>
            <a:br>
              <a:rPr lang="de-CH" sz="2400" dirty="0"/>
            </a:br>
            <a:endParaRPr lang="de-CH" sz="2400" b="0" i="1" dirty="0"/>
          </a:p>
        </p:txBody>
      </p:sp>
      <p:sp>
        <p:nvSpPr>
          <p:cNvPr id="4" name="Rectangle 3"/>
          <p:cNvSpPr txBox="1">
            <a:spLocks noChangeArrowheads="1"/>
          </p:cNvSpPr>
          <p:nvPr/>
        </p:nvSpPr>
        <p:spPr bwMode="auto">
          <a:xfrm>
            <a:off x="3130550" y="4797152"/>
            <a:ext cx="60134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000" b="1">
                <a:solidFill>
                  <a:srgbClr val="73787B"/>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de-CH" sz="1600" b="0" kern="0" dirty="0">
                <a:solidFill>
                  <a:schemeClr val="tx1"/>
                </a:solidFill>
              </a:rPr>
              <a:t>8</a:t>
            </a:r>
            <a:r>
              <a:rPr lang="de-CH" sz="1600" b="0" kern="0" dirty="0" smtClean="0">
                <a:solidFill>
                  <a:schemeClr val="tx1"/>
                </a:solidFill>
              </a:rPr>
              <a:t>. November 2016    10:30</a:t>
            </a:r>
            <a:r>
              <a:rPr lang="de-CH" sz="1600" b="0" kern="0" dirty="0">
                <a:solidFill>
                  <a:schemeClr val="tx1"/>
                </a:solidFill>
              </a:rPr>
              <a:t>−</a:t>
            </a:r>
            <a:r>
              <a:rPr lang="de-CH" sz="1600" b="0" kern="0" dirty="0" smtClean="0">
                <a:solidFill>
                  <a:schemeClr val="tx1"/>
                </a:solidFill>
              </a:rPr>
              <a:t>16:30 </a:t>
            </a:r>
            <a:r>
              <a:rPr lang="de-CH" sz="1600" b="0" kern="0" dirty="0">
                <a:solidFill>
                  <a:schemeClr val="tx1"/>
                </a:solidFill>
              </a:rPr>
              <a:t>Uhr  </a:t>
            </a:r>
            <a:r>
              <a:rPr lang="de-CH" sz="1600" b="0" kern="0" dirty="0" smtClean="0">
                <a:solidFill>
                  <a:schemeClr val="tx1"/>
                </a:solidFill>
              </a:rPr>
              <a:t> Kursaal, </a:t>
            </a:r>
            <a:r>
              <a:rPr lang="de-CH" sz="1600" b="0" kern="0" dirty="0">
                <a:solidFill>
                  <a:schemeClr val="tx1"/>
                </a:solidFill>
              </a:rPr>
              <a:t>Bern</a:t>
            </a:r>
            <a:endParaRPr lang="de-DE" sz="1600" kern="0" dirty="0">
              <a:solidFill>
                <a:schemeClr val="tx1"/>
              </a:solidFill>
            </a:endParaRPr>
          </a:p>
          <a:p>
            <a:pPr eaLnBrk="1" hangingPunct="1"/>
            <a:endParaRPr lang="de-CH" dirty="0" smtClean="0"/>
          </a:p>
          <a:p>
            <a:pPr marL="0" eaLnBrk="1" hangingPunct="1"/>
            <a:r>
              <a:rPr lang="de-CH" dirty="0" smtClean="0"/>
              <a:t>Dr. Johannes Heeb</a:t>
            </a:r>
          </a:p>
          <a:p>
            <a:pPr eaLnBrk="1" hangingPunct="1"/>
            <a:endParaRPr lang="de-CH" b="0" dirty="0" smtClean="0">
              <a:solidFill>
                <a:srgbClr val="FF0000"/>
              </a:solidFill>
            </a:endParaRPr>
          </a:p>
        </p:txBody>
      </p:sp>
    </p:spTree>
    <p:extLst>
      <p:ext uri="{BB962C8B-B14F-4D97-AF65-F5344CB8AC3E}">
        <p14:creationId xmlns:p14="http://schemas.microsoft.com/office/powerpoint/2010/main" val="1502015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619" y="3068960"/>
            <a:ext cx="6169407" cy="331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9938" name="Rectangle 2"/>
          <p:cNvSpPr>
            <a:spLocks noGrp="1" noChangeArrowheads="1"/>
          </p:cNvSpPr>
          <p:nvPr>
            <p:ph type="title"/>
          </p:nvPr>
        </p:nvSpPr>
        <p:spPr/>
        <p:txBody>
          <a:bodyPr/>
          <a:lstStyle/>
          <a:p>
            <a:r>
              <a:rPr lang="de-DE" altLang="de-DE" sz="2000" dirty="0"/>
              <a:t>Was will die NRP?</a:t>
            </a:r>
            <a:br>
              <a:rPr lang="de-DE" altLang="de-DE" sz="2000" dirty="0"/>
            </a:br>
            <a:r>
              <a:rPr lang="de-DE" altLang="de-DE" dirty="0"/>
              <a:t>Ziele und angestrebte Wirkungen</a:t>
            </a:r>
          </a:p>
        </p:txBody>
      </p:sp>
      <p:sp>
        <p:nvSpPr>
          <p:cNvPr id="679939" name="Rectangle 3"/>
          <p:cNvSpPr>
            <a:spLocks noGrp="1" noChangeArrowheads="1"/>
          </p:cNvSpPr>
          <p:nvPr>
            <p:ph idx="1"/>
          </p:nvPr>
        </p:nvSpPr>
        <p:spPr/>
        <p:txBody>
          <a:bodyPr/>
          <a:lstStyle/>
          <a:p>
            <a:pPr marL="0" indent="0">
              <a:buNone/>
            </a:pPr>
            <a:r>
              <a:rPr lang="de-CH" altLang="de-DE" dirty="0"/>
              <a:t>Mit der Neuen Regionalpolitik (NRP) fördern Bund und Kantone das Berggebiet, den weiteren ländlichen Raum und die Grenzregionen der Schweiz in ihrer </a:t>
            </a:r>
            <a:r>
              <a:rPr lang="de-CH" altLang="de-DE" b="1" dirty="0"/>
              <a:t>regionalwirtschaftlichen Entwicklung</a:t>
            </a:r>
            <a:r>
              <a:rPr lang="de-CH" altLang="de-DE" dirty="0"/>
              <a:t>.</a:t>
            </a:r>
            <a:r>
              <a:rPr lang="de-DE" altLang="de-DE" dirty="0"/>
              <a:t>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95536" y="1484585"/>
            <a:ext cx="3240360" cy="576263"/>
          </a:xfrm>
        </p:spPr>
        <p:txBody>
          <a:bodyPr/>
          <a:lstStyle/>
          <a:p>
            <a:r>
              <a:rPr lang="de-CH" dirty="0" smtClean="0"/>
              <a:t>1. Worum es in der Regionalentwicklung geht...</a:t>
            </a:r>
            <a:endParaRPr lang="de-DE" sz="1800" b="0" dirty="0">
              <a:solidFill>
                <a:schemeClr val="tx1"/>
              </a:solidFill>
            </a:endParaRPr>
          </a:p>
        </p:txBody>
      </p:sp>
      <p:pic>
        <p:nvPicPr>
          <p:cNvPr id="3" name="Bild 2" descr="Bildschirmfoto 2014-10-27 um 10.40.3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3692" y="1309411"/>
            <a:ext cx="5212804" cy="5071917"/>
          </a:xfrm>
          <a:prstGeom prst="rect">
            <a:avLst/>
          </a:prstGeom>
        </p:spPr>
      </p:pic>
      <p:sp>
        <p:nvSpPr>
          <p:cNvPr id="5" name="Textfeld 4"/>
          <p:cNvSpPr txBox="1"/>
          <p:nvPr/>
        </p:nvSpPr>
        <p:spPr>
          <a:xfrm>
            <a:off x="7740352" y="6596390"/>
            <a:ext cx="1619672" cy="261610"/>
          </a:xfrm>
          <a:prstGeom prst="rect">
            <a:avLst/>
          </a:prstGeom>
          <a:noFill/>
        </p:spPr>
        <p:txBody>
          <a:bodyPr wrap="square" rtlCol="0">
            <a:spAutoFit/>
          </a:bodyPr>
          <a:lstStyle/>
          <a:p>
            <a:r>
              <a:rPr lang="de-CH" sz="1100" dirty="0" smtClean="0"/>
              <a:t>Quelle: regiosuisse</a:t>
            </a:r>
            <a:endParaRPr lang="de-CH" sz="1100" dirty="0"/>
          </a:p>
        </p:txBody>
      </p:sp>
      <p:pic>
        <p:nvPicPr>
          <p:cNvPr id="6" name="Bild 5" descr="Bildschirmfoto 2016-10-30 um 10.45.2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2564904"/>
            <a:ext cx="2612736" cy="3672408"/>
          </a:xfrm>
          <a:prstGeom prst="rect">
            <a:avLst/>
          </a:prstGeom>
          <a:ln>
            <a:solidFill>
              <a:schemeClr val="bg2">
                <a:lumMod val="60000"/>
                <a:lumOff val="40000"/>
              </a:schemeClr>
            </a:solidFill>
          </a:ln>
        </p:spPr>
      </p:pic>
    </p:spTree>
    <p:extLst>
      <p:ext uri="{BB962C8B-B14F-4D97-AF65-F5344CB8AC3E}">
        <p14:creationId xmlns:p14="http://schemas.microsoft.com/office/powerpoint/2010/main" val="36563655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7740352" y="6596390"/>
            <a:ext cx="1619672" cy="261610"/>
          </a:xfrm>
          <a:prstGeom prst="rect">
            <a:avLst/>
          </a:prstGeom>
          <a:noFill/>
        </p:spPr>
        <p:txBody>
          <a:bodyPr wrap="square" rtlCol="0">
            <a:spAutoFit/>
          </a:bodyPr>
          <a:lstStyle/>
          <a:p>
            <a:r>
              <a:rPr lang="de-CH" sz="1100" dirty="0" smtClean="0"/>
              <a:t>Quelle: regiosuisse</a:t>
            </a:r>
            <a:endParaRPr lang="de-CH" sz="1100" dirty="0"/>
          </a:p>
        </p:txBody>
      </p:sp>
      <p:sp>
        <p:nvSpPr>
          <p:cNvPr id="6" name="Rectangle 2"/>
          <p:cNvSpPr txBox="1">
            <a:spLocks noChangeArrowheads="1"/>
          </p:cNvSpPr>
          <p:nvPr/>
        </p:nvSpPr>
        <p:spPr bwMode="auto">
          <a:xfrm>
            <a:off x="466725" y="908521"/>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dirty="0"/>
              <a:t>2</a:t>
            </a:r>
            <a:r>
              <a:rPr lang="de-DE" dirty="0" smtClean="0"/>
              <a:t>. Instrumente</a:t>
            </a:r>
            <a:endParaRPr lang="de-DE" kern="0" dirty="0"/>
          </a:p>
        </p:txBody>
      </p:sp>
      <p:pic>
        <p:nvPicPr>
          <p:cNvPr id="3" name="Bild 2" descr="Bildschirmfoto 2016-10-30 um 11.07.5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2273119"/>
            <a:ext cx="8136904" cy="4108209"/>
          </a:xfrm>
          <a:prstGeom prst="rect">
            <a:avLst/>
          </a:prstGeom>
          <a:ln>
            <a:solidFill>
              <a:srgbClr val="B3B3B3"/>
            </a:solidFill>
          </a:ln>
        </p:spPr>
      </p:pic>
      <p:sp>
        <p:nvSpPr>
          <p:cNvPr id="7" name="Inhaltsplatzhalter 10"/>
          <p:cNvSpPr>
            <a:spLocks noGrp="1"/>
          </p:cNvSpPr>
          <p:nvPr>
            <p:ph idx="1"/>
          </p:nvPr>
        </p:nvSpPr>
        <p:spPr>
          <a:xfrm>
            <a:off x="539750" y="1556792"/>
            <a:ext cx="8280722" cy="400110"/>
          </a:xfrm>
          <a:prstGeom prst="rect">
            <a:avLst/>
          </a:prstGeom>
        </p:spPr>
        <p:txBody>
          <a:bodyPr wrap="square">
            <a:spAutoFit/>
          </a:bodyPr>
          <a:lstStyle/>
          <a:p>
            <a:pPr marL="0" indent="0">
              <a:buNone/>
            </a:pPr>
            <a:r>
              <a:rPr lang="de-DE" b="1" i="1" dirty="0"/>
              <a:t>www.regiosuisse.ch</a:t>
            </a:r>
            <a:r>
              <a:rPr lang="de-DE" b="1" dirty="0"/>
              <a:t> </a:t>
            </a:r>
            <a:r>
              <a:rPr lang="de-CH" dirty="0"/>
              <a:t>– </a:t>
            </a:r>
            <a:r>
              <a:rPr lang="de-DE" b="1" dirty="0" smtClean="0"/>
              <a:t>Ihre </a:t>
            </a:r>
            <a:r>
              <a:rPr lang="de-DE" b="1" dirty="0"/>
              <a:t>Eintrittspforte zur NRP</a:t>
            </a:r>
          </a:p>
        </p:txBody>
      </p:sp>
    </p:spTree>
    <p:extLst>
      <p:ext uri="{BB962C8B-B14F-4D97-AF65-F5344CB8AC3E}">
        <p14:creationId xmlns:p14="http://schemas.microsoft.com/office/powerpoint/2010/main" val="14991559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7740352" y="6596390"/>
            <a:ext cx="1619672" cy="261610"/>
          </a:xfrm>
          <a:prstGeom prst="rect">
            <a:avLst/>
          </a:prstGeom>
          <a:noFill/>
        </p:spPr>
        <p:txBody>
          <a:bodyPr wrap="square" rtlCol="0">
            <a:spAutoFit/>
          </a:bodyPr>
          <a:lstStyle/>
          <a:p>
            <a:r>
              <a:rPr lang="de-CH" sz="1100" dirty="0" smtClean="0"/>
              <a:t>Quelle: regiosuisse</a:t>
            </a:r>
            <a:endParaRPr lang="de-CH" sz="1100" dirty="0"/>
          </a:p>
        </p:txBody>
      </p:sp>
      <p:sp>
        <p:nvSpPr>
          <p:cNvPr id="6" name="Rectangle 2"/>
          <p:cNvSpPr txBox="1">
            <a:spLocks noChangeArrowheads="1"/>
          </p:cNvSpPr>
          <p:nvPr/>
        </p:nvSpPr>
        <p:spPr bwMode="auto">
          <a:xfrm>
            <a:off x="466725" y="908521"/>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dirty="0"/>
              <a:t>2</a:t>
            </a:r>
            <a:r>
              <a:rPr lang="de-DE" dirty="0" smtClean="0"/>
              <a:t>. Instrumente</a:t>
            </a:r>
            <a:endParaRPr lang="de-DE" kern="0" dirty="0"/>
          </a:p>
        </p:txBody>
      </p:sp>
      <p:sp>
        <p:nvSpPr>
          <p:cNvPr id="7" name="Inhaltsplatzhalter 10"/>
          <p:cNvSpPr>
            <a:spLocks noGrp="1"/>
          </p:cNvSpPr>
          <p:nvPr>
            <p:ph idx="1"/>
          </p:nvPr>
        </p:nvSpPr>
        <p:spPr>
          <a:xfrm>
            <a:off x="539750" y="1556792"/>
            <a:ext cx="8280722" cy="400110"/>
          </a:xfrm>
          <a:prstGeom prst="rect">
            <a:avLst/>
          </a:prstGeom>
        </p:spPr>
        <p:txBody>
          <a:bodyPr wrap="square">
            <a:spAutoFit/>
          </a:bodyPr>
          <a:lstStyle/>
          <a:p>
            <a:pPr marL="0" indent="0">
              <a:buNone/>
            </a:pPr>
            <a:r>
              <a:rPr lang="de-DE" b="1" i="1" dirty="0"/>
              <a:t>www.regiosuisse.ch</a:t>
            </a:r>
            <a:r>
              <a:rPr lang="de-DE" b="1" dirty="0"/>
              <a:t> </a:t>
            </a:r>
            <a:r>
              <a:rPr lang="de-CH" dirty="0"/>
              <a:t>– </a:t>
            </a:r>
            <a:r>
              <a:rPr lang="de-DE" b="1" dirty="0" smtClean="0"/>
              <a:t>Ihre </a:t>
            </a:r>
            <a:r>
              <a:rPr lang="de-DE" b="1" dirty="0"/>
              <a:t>Eintrittspforte zur NRP</a:t>
            </a:r>
          </a:p>
        </p:txBody>
      </p:sp>
      <p:pic>
        <p:nvPicPr>
          <p:cNvPr id="8" name="Bild 7" descr="Bildschirmfoto 2016-07-17 um 13.41.0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2071965"/>
            <a:ext cx="7344816" cy="4525387"/>
          </a:xfrm>
          <a:prstGeom prst="rect">
            <a:avLst/>
          </a:prstGeom>
        </p:spPr>
      </p:pic>
      <p:pic>
        <p:nvPicPr>
          <p:cNvPr id="9" name="Bild 8" descr="Bildschirmfoto 2016-10-30 um 11.07.5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2240" y="188640"/>
            <a:ext cx="2088232" cy="1054319"/>
          </a:xfrm>
          <a:prstGeom prst="rect">
            <a:avLst/>
          </a:prstGeom>
          <a:ln>
            <a:solidFill>
              <a:srgbClr val="B3B3B3"/>
            </a:solidFill>
          </a:ln>
        </p:spPr>
      </p:pic>
    </p:spTree>
    <p:extLst>
      <p:ext uri="{BB962C8B-B14F-4D97-AF65-F5344CB8AC3E}">
        <p14:creationId xmlns:p14="http://schemas.microsoft.com/office/powerpoint/2010/main" val="13731935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Bildschirmfoto 2016-08-21 um 16.14.0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544" y="1916832"/>
            <a:ext cx="7128792" cy="4911300"/>
          </a:xfrm>
          <a:prstGeom prst="rect">
            <a:avLst/>
          </a:prstGeom>
        </p:spPr>
      </p:pic>
      <p:sp>
        <p:nvSpPr>
          <p:cNvPr id="5" name="Textfeld 4"/>
          <p:cNvSpPr txBox="1"/>
          <p:nvPr/>
        </p:nvSpPr>
        <p:spPr>
          <a:xfrm>
            <a:off x="7740352" y="6596390"/>
            <a:ext cx="1619672" cy="261610"/>
          </a:xfrm>
          <a:prstGeom prst="rect">
            <a:avLst/>
          </a:prstGeom>
          <a:noFill/>
        </p:spPr>
        <p:txBody>
          <a:bodyPr wrap="square" rtlCol="0">
            <a:spAutoFit/>
          </a:bodyPr>
          <a:lstStyle/>
          <a:p>
            <a:r>
              <a:rPr lang="de-CH" sz="1100" dirty="0" smtClean="0"/>
              <a:t>Quelle: regiosuisse</a:t>
            </a:r>
            <a:endParaRPr lang="de-CH" sz="1100" dirty="0"/>
          </a:p>
        </p:txBody>
      </p:sp>
      <p:sp>
        <p:nvSpPr>
          <p:cNvPr id="6" name="Rectangle 2"/>
          <p:cNvSpPr txBox="1">
            <a:spLocks noChangeArrowheads="1"/>
          </p:cNvSpPr>
          <p:nvPr/>
        </p:nvSpPr>
        <p:spPr bwMode="auto">
          <a:xfrm>
            <a:off x="466725" y="908521"/>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dirty="0"/>
              <a:t>2</a:t>
            </a:r>
            <a:r>
              <a:rPr lang="de-DE" dirty="0" smtClean="0"/>
              <a:t>. Instrumente</a:t>
            </a:r>
            <a:endParaRPr lang="de-DE" kern="0" dirty="0"/>
          </a:p>
        </p:txBody>
      </p:sp>
      <p:sp>
        <p:nvSpPr>
          <p:cNvPr id="7" name="Inhaltsplatzhalter 10"/>
          <p:cNvSpPr>
            <a:spLocks noGrp="1"/>
          </p:cNvSpPr>
          <p:nvPr>
            <p:ph idx="1"/>
          </p:nvPr>
        </p:nvSpPr>
        <p:spPr>
          <a:xfrm>
            <a:off x="539750" y="1638793"/>
            <a:ext cx="8280722" cy="400110"/>
          </a:xfrm>
          <a:prstGeom prst="rect">
            <a:avLst/>
          </a:prstGeom>
        </p:spPr>
        <p:txBody>
          <a:bodyPr wrap="square">
            <a:spAutoFit/>
          </a:bodyPr>
          <a:lstStyle/>
          <a:p>
            <a:pPr marL="0" indent="0">
              <a:buNone/>
            </a:pPr>
            <a:r>
              <a:rPr lang="de-DE" b="1" i="1" dirty="0"/>
              <a:t>www.regiosuisse.ch</a:t>
            </a:r>
            <a:r>
              <a:rPr lang="de-DE" b="1" dirty="0"/>
              <a:t> </a:t>
            </a:r>
            <a:r>
              <a:rPr lang="de-CH" dirty="0"/>
              <a:t>– </a:t>
            </a:r>
            <a:r>
              <a:rPr lang="de-DE" b="1" dirty="0" smtClean="0"/>
              <a:t>Ihre </a:t>
            </a:r>
            <a:r>
              <a:rPr lang="de-DE" b="1" dirty="0"/>
              <a:t>Eintrittspforte zur NRP</a:t>
            </a:r>
          </a:p>
        </p:txBody>
      </p:sp>
      <p:pic>
        <p:nvPicPr>
          <p:cNvPr id="9" name="Bild 8" descr="Bildschirmfoto 2016-10-30 um 11.07.5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2240" y="188640"/>
            <a:ext cx="2088232" cy="1054319"/>
          </a:xfrm>
          <a:prstGeom prst="rect">
            <a:avLst/>
          </a:prstGeom>
          <a:ln>
            <a:solidFill>
              <a:srgbClr val="B3B3B3"/>
            </a:solidFill>
          </a:ln>
        </p:spPr>
      </p:pic>
    </p:spTree>
    <p:extLst>
      <p:ext uri="{BB962C8B-B14F-4D97-AF65-F5344CB8AC3E}">
        <p14:creationId xmlns:p14="http://schemas.microsoft.com/office/powerpoint/2010/main" val="14402386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7544" y="980728"/>
            <a:ext cx="8748464" cy="431800"/>
          </a:xfrm>
        </p:spPr>
        <p:txBody>
          <a:bodyPr/>
          <a:lstStyle/>
          <a:p>
            <a:r>
              <a:rPr lang="de-DE" dirty="0"/>
              <a:t>2</a:t>
            </a:r>
            <a:r>
              <a:rPr lang="de-DE" dirty="0" smtClean="0"/>
              <a:t>. </a:t>
            </a:r>
            <a:r>
              <a:rPr lang="de-DE" dirty="0"/>
              <a:t>Instrumente</a:t>
            </a:r>
            <a:endParaRPr lang="de-CH" dirty="0">
              <a:solidFill>
                <a:srgbClr val="FF0000"/>
              </a:solidFill>
            </a:endParaRPr>
          </a:p>
        </p:txBody>
      </p:sp>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Inhaltsplatzhalter 10"/>
          <p:cNvSpPr>
            <a:spLocks noGrp="1"/>
          </p:cNvSpPr>
          <p:nvPr>
            <p:ph idx="1"/>
          </p:nvPr>
        </p:nvSpPr>
        <p:spPr>
          <a:xfrm>
            <a:off x="539750" y="1628800"/>
            <a:ext cx="8280722" cy="400110"/>
          </a:xfrm>
          <a:prstGeom prst="rect">
            <a:avLst/>
          </a:prstGeom>
        </p:spPr>
        <p:txBody>
          <a:bodyPr wrap="square">
            <a:spAutoFit/>
          </a:bodyPr>
          <a:lstStyle/>
          <a:p>
            <a:pPr marL="0" lvl="0" indent="0">
              <a:buNone/>
            </a:pPr>
            <a:r>
              <a:rPr lang="de-CH" b="1" dirty="0" smtClean="0">
                <a:sym typeface="Wingdings" charset="0"/>
              </a:rPr>
              <a:t>Praxisleitfaden für eine erfolgreiche Regionalentwicklung</a:t>
            </a:r>
            <a:endParaRPr lang="fr-FR" dirty="0" smtClean="0"/>
          </a:p>
        </p:txBody>
      </p:sp>
      <p:sp>
        <p:nvSpPr>
          <p:cNvPr id="20" name="Textfeld 19"/>
          <p:cNvSpPr txBox="1"/>
          <p:nvPr/>
        </p:nvSpPr>
        <p:spPr>
          <a:xfrm>
            <a:off x="7740352" y="6596390"/>
            <a:ext cx="1620688" cy="261610"/>
          </a:xfrm>
          <a:prstGeom prst="rect">
            <a:avLst/>
          </a:prstGeom>
          <a:noFill/>
        </p:spPr>
        <p:txBody>
          <a:bodyPr wrap="square" rtlCol="0">
            <a:spAutoFit/>
          </a:bodyPr>
          <a:lstStyle/>
          <a:p>
            <a:r>
              <a:rPr lang="de-CH" sz="1100" dirty="0" smtClean="0"/>
              <a:t>Quelle: </a:t>
            </a:r>
            <a:r>
              <a:rPr lang="de-CH" sz="1100" dirty="0" err="1" smtClean="0"/>
              <a:t>regiosuisse</a:t>
            </a:r>
            <a:endParaRPr lang="de-CH" sz="1100" dirty="0"/>
          </a:p>
        </p:txBody>
      </p:sp>
      <p:pic>
        <p:nvPicPr>
          <p:cNvPr id="8" name="Bild 7" descr="Bildschirmfoto 2014-10-27 um 10.45.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2420888"/>
            <a:ext cx="8059232" cy="3528392"/>
          </a:xfrm>
          <a:prstGeom prst="rect">
            <a:avLst/>
          </a:prstGeom>
        </p:spPr>
      </p:pic>
      <p:pic>
        <p:nvPicPr>
          <p:cNvPr id="9" name="Bild 8" descr="Bildschirmfoto 2016-10-30 um 10.45.2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8981" y="233452"/>
            <a:ext cx="941491" cy="1323340"/>
          </a:xfrm>
          <a:prstGeom prst="rect">
            <a:avLst/>
          </a:prstGeom>
          <a:ln>
            <a:solidFill>
              <a:schemeClr val="bg2">
                <a:lumMod val="60000"/>
                <a:lumOff val="40000"/>
              </a:schemeClr>
            </a:solidFill>
          </a:ln>
        </p:spPr>
      </p:pic>
    </p:spTree>
    <p:extLst>
      <p:ext uri="{BB962C8B-B14F-4D97-AF65-F5344CB8AC3E}">
        <p14:creationId xmlns:p14="http://schemas.microsoft.com/office/powerpoint/2010/main" val="1301500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7544" y="980728"/>
            <a:ext cx="8748464" cy="431800"/>
          </a:xfrm>
        </p:spPr>
        <p:txBody>
          <a:bodyPr/>
          <a:lstStyle/>
          <a:p>
            <a:r>
              <a:rPr lang="de-DE" dirty="0"/>
              <a:t>2</a:t>
            </a:r>
            <a:r>
              <a:rPr lang="de-DE" dirty="0" smtClean="0"/>
              <a:t>. </a:t>
            </a:r>
            <a:r>
              <a:rPr lang="de-DE" dirty="0"/>
              <a:t>Instrumente</a:t>
            </a:r>
            <a:endParaRPr lang="de-CH" dirty="0">
              <a:solidFill>
                <a:srgbClr val="FF0000"/>
              </a:solidFill>
            </a:endParaRPr>
          </a:p>
        </p:txBody>
      </p:sp>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Inhaltsplatzhalter 10"/>
          <p:cNvSpPr>
            <a:spLocks noGrp="1"/>
          </p:cNvSpPr>
          <p:nvPr>
            <p:ph idx="1"/>
          </p:nvPr>
        </p:nvSpPr>
        <p:spPr>
          <a:xfrm>
            <a:off x="539750" y="1628800"/>
            <a:ext cx="8280722" cy="400110"/>
          </a:xfrm>
          <a:prstGeom prst="rect">
            <a:avLst/>
          </a:prstGeom>
        </p:spPr>
        <p:txBody>
          <a:bodyPr wrap="square">
            <a:spAutoFit/>
          </a:bodyPr>
          <a:lstStyle/>
          <a:p>
            <a:pPr marL="0" lvl="0" indent="0">
              <a:buNone/>
            </a:pPr>
            <a:r>
              <a:rPr lang="de-CH" b="1" dirty="0" smtClean="0">
                <a:sym typeface="Wingdings" charset="0"/>
              </a:rPr>
              <a:t>Praxisleitfaden für eine erfolgreiche Regionalentwicklung</a:t>
            </a:r>
            <a:endParaRPr lang="fr-FR" dirty="0" smtClean="0"/>
          </a:p>
        </p:txBody>
      </p:sp>
      <p:sp>
        <p:nvSpPr>
          <p:cNvPr id="20" name="Textfeld 19"/>
          <p:cNvSpPr txBox="1"/>
          <p:nvPr/>
        </p:nvSpPr>
        <p:spPr>
          <a:xfrm>
            <a:off x="7740352" y="6596390"/>
            <a:ext cx="1620688" cy="261610"/>
          </a:xfrm>
          <a:prstGeom prst="rect">
            <a:avLst/>
          </a:prstGeom>
          <a:noFill/>
        </p:spPr>
        <p:txBody>
          <a:bodyPr wrap="square" rtlCol="0">
            <a:spAutoFit/>
          </a:bodyPr>
          <a:lstStyle/>
          <a:p>
            <a:r>
              <a:rPr lang="de-CH" sz="1100" dirty="0" smtClean="0"/>
              <a:t>Quelle: </a:t>
            </a:r>
            <a:r>
              <a:rPr lang="de-CH" sz="1100" dirty="0" err="1" smtClean="0"/>
              <a:t>regiosuisse</a:t>
            </a:r>
            <a:endParaRPr lang="de-CH" sz="1100" dirty="0"/>
          </a:p>
        </p:txBody>
      </p:sp>
      <p:pic>
        <p:nvPicPr>
          <p:cNvPr id="3" name="Bild 2" descr="Bildschirmfoto 2016-10-30 um 16.01.04.png"/>
          <p:cNvPicPr>
            <a:picLocks noChangeAspect="1"/>
          </p:cNvPicPr>
          <p:nvPr/>
        </p:nvPicPr>
        <p:blipFill rotWithShape="1">
          <a:blip r:embed="rId2" cstate="email">
            <a:extLst>
              <a:ext uri="{28A0092B-C50C-407E-A947-70E740481C1C}">
                <a14:useLocalDpi xmlns:a14="http://schemas.microsoft.com/office/drawing/2010/main"/>
              </a:ext>
            </a:extLst>
          </a:blip>
          <a:srcRect b="3041"/>
          <a:stretch/>
        </p:blipFill>
        <p:spPr>
          <a:xfrm>
            <a:off x="539552" y="2057129"/>
            <a:ext cx="8172400" cy="4402193"/>
          </a:xfrm>
          <a:prstGeom prst="rect">
            <a:avLst/>
          </a:prstGeom>
        </p:spPr>
      </p:pic>
      <p:pic>
        <p:nvPicPr>
          <p:cNvPr id="9" name="Bild 8" descr="Bildschirmfoto 2016-10-30 um 10.45.2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8981" y="233452"/>
            <a:ext cx="941491" cy="1323340"/>
          </a:xfrm>
          <a:prstGeom prst="rect">
            <a:avLst/>
          </a:prstGeom>
          <a:ln>
            <a:solidFill>
              <a:schemeClr val="bg2">
                <a:lumMod val="60000"/>
                <a:lumOff val="40000"/>
              </a:schemeClr>
            </a:solidFill>
          </a:ln>
        </p:spPr>
      </p:pic>
    </p:spTree>
    <p:extLst>
      <p:ext uri="{BB962C8B-B14F-4D97-AF65-F5344CB8AC3E}">
        <p14:creationId xmlns:p14="http://schemas.microsoft.com/office/powerpoint/2010/main" val="719562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nvGraphicFramePr>
        <p:xfrm>
          <a:off x="1584176" y="2389336"/>
          <a:ext cx="6372200" cy="4280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Inhaltsplatzhalter 6"/>
          <p:cNvGraphicFramePr>
            <a:graphicFrameLocks noGrp="1"/>
          </p:cNvGraphicFramePr>
          <p:nvPr>
            <p:ph idx="1"/>
          </p:nvPr>
        </p:nvGraphicFramePr>
        <p:xfrm>
          <a:off x="-2412776" y="3212976"/>
          <a:ext cx="8854108" cy="41859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 7"/>
          <p:cNvGraphicFramePr/>
          <p:nvPr>
            <p:extLst>
              <p:ext uri="{D42A27DB-BD31-4B8C-83A1-F6EECF244321}">
                <p14:modId xmlns:p14="http://schemas.microsoft.com/office/powerpoint/2010/main" val="4116747569"/>
              </p:ext>
            </p:extLst>
          </p:nvPr>
        </p:nvGraphicFramePr>
        <p:xfrm>
          <a:off x="3923928" y="476672"/>
          <a:ext cx="7032104" cy="46085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Rectangle 2"/>
          <p:cNvSpPr txBox="1">
            <a:spLocks noChangeArrowheads="1"/>
          </p:cNvSpPr>
          <p:nvPr/>
        </p:nvSpPr>
        <p:spPr bwMode="auto">
          <a:xfrm>
            <a:off x="504056" y="1772816"/>
            <a:ext cx="8748464"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sz="2000" dirty="0" smtClean="0">
                <a:solidFill>
                  <a:srgbClr val="000000"/>
                </a:solidFill>
              </a:rPr>
              <a:t>Regionalmanagement </a:t>
            </a:r>
            <a:r>
              <a:rPr lang="de-CH" sz="2000" dirty="0"/>
              <a:t>– </a:t>
            </a:r>
            <a:r>
              <a:rPr lang="de-CH" sz="2000" dirty="0" smtClean="0">
                <a:solidFill>
                  <a:srgbClr val="000000"/>
                </a:solidFill>
              </a:rPr>
              <a:t>Kernaufgaben </a:t>
            </a:r>
            <a:endParaRPr lang="de-CH" sz="2000" kern="0" dirty="0">
              <a:solidFill>
                <a:srgbClr val="000000"/>
              </a:solidFill>
            </a:endParaRPr>
          </a:p>
        </p:txBody>
      </p:sp>
      <p:sp>
        <p:nvSpPr>
          <p:cNvPr id="10" name="Foliennummernplatzhalter 2"/>
          <p:cNvSpPr>
            <a:spLocks noGrp="1"/>
          </p:cNvSpPr>
          <p:nvPr>
            <p:ph type="sldNum" sz="quarter" idx="12"/>
          </p:nvPr>
        </p:nvSpPr>
        <p:spPr>
          <a:xfrm>
            <a:off x="6553200" y="6245225"/>
            <a:ext cx="2133600" cy="476250"/>
          </a:xfrm>
        </p:spPr>
        <p:txBody>
          <a:bodyPr/>
          <a:lstStyle/>
          <a:p>
            <a:pPr>
              <a:defRPr/>
            </a:pPr>
            <a:fld id="{4C3646C7-F4CC-4F4F-8103-66EA08C8CFA7}" type="slidenum">
              <a:rPr lang="de-DE" smtClean="0"/>
              <a:pPr>
                <a:defRPr/>
              </a:pPr>
              <a:t>76</a:t>
            </a:fld>
            <a:endParaRPr lang="de-DE" dirty="0"/>
          </a:p>
        </p:txBody>
      </p:sp>
      <p:sp>
        <p:nvSpPr>
          <p:cNvPr id="11" name="Rectangle 2"/>
          <p:cNvSpPr>
            <a:spLocks noGrp="1" noChangeArrowheads="1"/>
          </p:cNvSpPr>
          <p:nvPr>
            <p:ph type="title"/>
          </p:nvPr>
        </p:nvSpPr>
        <p:spPr>
          <a:xfrm>
            <a:off x="467544" y="980728"/>
            <a:ext cx="8748464" cy="431800"/>
          </a:xfrm>
        </p:spPr>
        <p:txBody>
          <a:bodyPr/>
          <a:lstStyle/>
          <a:p>
            <a:r>
              <a:rPr lang="de-DE" dirty="0"/>
              <a:t>2</a:t>
            </a:r>
            <a:r>
              <a:rPr lang="de-DE" dirty="0" smtClean="0"/>
              <a:t>. </a:t>
            </a:r>
            <a:r>
              <a:rPr lang="de-DE" dirty="0"/>
              <a:t>Instrumente</a:t>
            </a:r>
            <a:endParaRPr lang="de-CH" dirty="0">
              <a:solidFill>
                <a:srgbClr val="FF0000"/>
              </a:solidFill>
            </a:endParaRPr>
          </a:p>
        </p:txBody>
      </p:sp>
      <p:pic>
        <p:nvPicPr>
          <p:cNvPr id="12" name="Bild 11" descr="Bildschirmfoto 2016-10-30 um 10.49.15.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342846" y="4581128"/>
            <a:ext cx="1477626" cy="2115616"/>
          </a:xfrm>
          <a:prstGeom prst="rect">
            <a:avLst/>
          </a:prstGeom>
          <a:ln>
            <a:solidFill>
              <a:srgbClr val="B3B3B3"/>
            </a:solidFill>
          </a:ln>
        </p:spPr>
      </p:pic>
    </p:spTree>
    <p:extLst>
      <p:ext uri="{BB962C8B-B14F-4D97-AF65-F5344CB8AC3E}">
        <p14:creationId xmlns:p14="http://schemas.microsoft.com/office/powerpoint/2010/main" val="33742720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7544" y="980728"/>
            <a:ext cx="8748464" cy="431800"/>
          </a:xfrm>
        </p:spPr>
        <p:txBody>
          <a:bodyPr/>
          <a:lstStyle/>
          <a:p>
            <a:r>
              <a:rPr lang="de-DE" dirty="0"/>
              <a:t>2</a:t>
            </a:r>
            <a:r>
              <a:rPr lang="de-DE" dirty="0" smtClean="0"/>
              <a:t>. </a:t>
            </a:r>
            <a:r>
              <a:rPr lang="de-DE" dirty="0"/>
              <a:t>Instrumente</a:t>
            </a:r>
            <a:endParaRPr lang="de-CH" dirty="0">
              <a:solidFill>
                <a:srgbClr val="FF0000"/>
              </a:solidFill>
            </a:endParaRPr>
          </a:p>
        </p:txBody>
      </p:sp>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Inhaltsplatzhalter 10"/>
          <p:cNvSpPr>
            <a:spLocks noGrp="1"/>
          </p:cNvSpPr>
          <p:nvPr>
            <p:ph idx="1"/>
          </p:nvPr>
        </p:nvSpPr>
        <p:spPr>
          <a:xfrm>
            <a:off x="539750" y="1628800"/>
            <a:ext cx="8280722" cy="400110"/>
          </a:xfrm>
          <a:prstGeom prst="rect">
            <a:avLst/>
          </a:prstGeom>
        </p:spPr>
        <p:txBody>
          <a:bodyPr wrap="square">
            <a:spAutoFit/>
          </a:bodyPr>
          <a:lstStyle/>
          <a:p>
            <a:pPr marL="0" lvl="0" indent="0">
              <a:buNone/>
            </a:pPr>
            <a:r>
              <a:rPr lang="de-CH" b="1" dirty="0" smtClean="0">
                <a:sym typeface="Wingdings" charset="0"/>
              </a:rPr>
              <a:t>Start-up-Region</a:t>
            </a:r>
            <a:endParaRPr lang="fr-FR" dirty="0" smtClean="0"/>
          </a:p>
        </p:txBody>
      </p:sp>
      <p:sp>
        <p:nvSpPr>
          <p:cNvPr id="20" name="Textfeld 19"/>
          <p:cNvSpPr txBox="1"/>
          <p:nvPr/>
        </p:nvSpPr>
        <p:spPr>
          <a:xfrm>
            <a:off x="7740352" y="6596390"/>
            <a:ext cx="1620688" cy="261610"/>
          </a:xfrm>
          <a:prstGeom prst="rect">
            <a:avLst/>
          </a:prstGeom>
          <a:noFill/>
        </p:spPr>
        <p:txBody>
          <a:bodyPr wrap="square" rtlCol="0">
            <a:spAutoFit/>
          </a:bodyPr>
          <a:lstStyle/>
          <a:p>
            <a:r>
              <a:rPr lang="de-CH" sz="1100" dirty="0" smtClean="0"/>
              <a:t>Quelle: </a:t>
            </a:r>
            <a:r>
              <a:rPr lang="de-CH" sz="1100" dirty="0" err="1" smtClean="0"/>
              <a:t>regiosuisse</a:t>
            </a:r>
            <a:endParaRPr lang="de-CH" sz="1100" dirty="0"/>
          </a:p>
        </p:txBody>
      </p:sp>
      <p:pic>
        <p:nvPicPr>
          <p:cNvPr id="9" name="Bild 8" descr="Bildschirmfoto 2016-10-30 um 10.45.2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8981" y="233452"/>
            <a:ext cx="941491" cy="1323340"/>
          </a:xfrm>
          <a:prstGeom prst="rect">
            <a:avLst/>
          </a:prstGeom>
          <a:ln>
            <a:solidFill>
              <a:schemeClr val="bg2">
                <a:lumMod val="60000"/>
                <a:lumOff val="40000"/>
              </a:schemeClr>
            </a:solidFill>
          </a:ln>
        </p:spPr>
      </p:pic>
      <p:pic>
        <p:nvPicPr>
          <p:cNvPr id="2" name="Bild 1" descr="Bildschirmfoto 2016-10-30 um 18.05.1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2276872"/>
            <a:ext cx="7956376" cy="3759141"/>
          </a:xfrm>
          <a:prstGeom prst="rect">
            <a:avLst/>
          </a:prstGeom>
        </p:spPr>
      </p:pic>
    </p:spTree>
    <p:extLst>
      <p:ext uri="{BB962C8B-B14F-4D97-AF65-F5344CB8AC3E}">
        <p14:creationId xmlns:p14="http://schemas.microsoft.com/office/powerpoint/2010/main" val="11316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7544" y="980728"/>
            <a:ext cx="8748464" cy="431800"/>
          </a:xfrm>
        </p:spPr>
        <p:txBody>
          <a:bodyPr/>
          <a:lstStyle/>
          <a:p>
            <a:r>
              <a:rPr lang="de-DE" dirty="0"/>
              <a:t>2</a:t>
            </a:r>
            <a:r>
              <a:rPr lang="de-DE" dirty="0" smtClean="0"/>
              <a:t>. </a:t>
            </a:r>
            <a:r>
              <a:rPr lang="de-DE" dirty="0"/>
              <a:t>Instrumente</a:t>
            </a:r>
            <a:endParaRPr lang="de-CH" dirty="0">
              <a:solidFill>
                <a:srgbClr val="FF0000"/>
              </a:solidFill>
            </a:endParaRPr>
          </a:p>
        </p:txBody>
      </p:sp>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Inhaltsplatzhalter 10"/>
          <p:cNvSpPr>
            <a:spLocks noGrp="1"/>
          </p:cNvSpPr>
          <p:nvPr>
            <p:ph idx="1"/>
          </p:nvPr>
        </p:nvSpPr>
        <p:spPr>
          <a:xfrm>
            <a:off x="539750" y="1628800"/>
            <a:ext cx="8280722" cy="400110"/>
          </a:xfrm>
          <a:prstGeom prst="rect">
            <a:avLst/>
          </a:prstGeom>
        </p:spPr>
        <p:txBody>
          <a:bodyPr wrap="square">
            <a:spAutoFit/>
          </a:bodyPr>
          <a:lstStyle/>
          <a:p>
            <a:pPr marL="0" lvl="0" indent="0">
              <a:buNone/>
            </a:pPr>
            <a:r>
              <a:rPr lang="de-CH" b="1" dirty="0" smtClean="0">
                <a:sym typeface="Wingdings" charset="0"/>
              </a:rPr>
              <a:t>Praxisblatt Regionalmanagement </a:t>
            </a:r>
            <a:endParaRPr lang="fr-FR" dirty="0" smtClean="0"/>
          </a:p>
        </p:txBody>
      </p:sp>
      <p:sp>
        <p:nvSpPr>
          <p:cNvPr id="20" name="Textfeld 19"/>
          <p:cNvSpPr txBox="1"/>
          <p:nvPr/>
        </p:nvSpPr>
        <p:spPr>
          <a:xfrm>
            <a:off x="7740352" y="6596390"/>
            <a:ext cx="1620688" cy="261610"/>
          </a:xfrm>
          <a:prstGeom prst="rect">
            <a:avLst/>
          </a:prstGeom>
          <a:noFill/>
        </p:spPr>
        <p:txBody>
          <a:bodyPr wrap="square" rtlCol="0">
            <a:spAutoFit/>
          </a:bodyPr>
          <a:lstStyle/>
          <a:p>
            <a:r>
              <a:rPr lang="de-CH" sz="1100" dirty="0" smtClean="0"/>
              <a:t>Quelle: </a:t>
            </a:r>
            <a:r>
              <a:rPr lang="de-CH" sz="1100" dirty="0" err="1" smtClean="0"/>
              <a:t>regiosuisse</a:t>
            </a:r>
            <a:endParaRPr lang="de-CH" sz="1100" dirty="0"/>
          </a:p>
        </p:txBody>
      </p:sp>
      <p:pic>
        <p:nvPicPr>
          <p:cNvPr id="2" name="Bild 1" descr="Bildschirmfoto 2016-10-30 um 10.49.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2420888"/>
            <a:ext cx="2615241" cy="3744416"/>
          </a:xfrm>
          <a:prstGeom prst="rect">
            <a:avLst/>
          </a:prstGeom>
          <a:ln>
            <a:solidFill>
              <a:srgbClr val="B3B3B3"/>
            </a:solidFill>
          </a:ln>
        </p:spPr>
      </p:pic>
      <p:pic>
        <p:nvPicPr>
          <p:cNvPr id="3" name="Bild 2" descr="Bildschirmfoto 2016-10-30 um 10.50.3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1880" y="2348880"/>
            <a:ext cx="5635124" cy="2592288"/>
          </a:xfrm>
          <a:prstGeom prst="rect">
            <a:avLst/>
          </a:prstGeom>
        </p:spPr>
      </p:pic>
    </p:spTree>
    <p:extLst>
      <p:ext uri="{BB962C8B-B14F-4D97-AF65-F5344CB8AC3E}">
        <p14:creationId xmlns:p14="http://schemas.microsoft.com/office/powerpoint/2010/main" val="1366926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7544" y="980728"/>
            <a:ext cx="8748464" cy="431800"/>
          </a:xfrm>
        </p:spPr>
        <p:txBody>
          <a:bodyPr/>
          <a:lstStyle/>
          <a:p>
            <a:r>
              <a:rPr lang="de-DE" dirty="0"/>
              <a:t>2</a:t>
            </a:r>
            <a:r>
              <a:rPr lang="de-DE" dirty="0" smtClean="0"/>
              <a:t>. </a:t>
            </a:r>
            <a:r>
              <a:rPr lang="de-DE" dirty="0"/>
              <a:t>Instrumente</a:t>
            </a:r>
            <a:endParaRPr lang="de-CH" dirty="0">
              <a:latin typeface="Arial" charset="0"/>
              <a:ea typeface="ＭＳ Ｐゴシック" charset="0"/>
              <a:cs typeface="ＭＳ Ｐゴシック" charset="0"/>
            </a:endParaRPr>
          </a:p>
        </p:txBody>
      </p:sp>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Inhaltsplatzhalter 10"/>
          <p:cNvSpPr>
            <a:spLocks noGrp="1"/>
          </p:cNvSpPr>
          <p:nvPr>
            <p:ph idx="1"/>
          </p:nvPr>
        </p:nvSpPr>
        <p:spPr>
          <a:xfrm>
            <a:off x="539750" y="1628800"/>
            <a:ext cx="5616426" cy="707886"/>
          </a:xfrm>
          <a:prstGeom prst="rect">
            <a:avLst/>
          </a:prstGeom>
        </p:spPr>
        <p:txBody>
          <a:bodyPr wrap="square">
            <a:spAutoFit/>
          </a:bodyPr>
          <a:lstStyle/>
          <a:p>
            <a:pPr marL="0" indent="0">
              <a:buNone/>
            </a:pPr>
            <a:r>
              <a:rPr lang="de-CH" b="1" dirty="0" smtClean="0"/>
              <a:t>Vernetzung und </a:t>
            </a:r>
            <a:r>
              <a:rPr lang="de-CH" b="1" dirty="0"/>
              <a:t>Kooperationen im Rahmen </a:t>
            </a:r>
            <a:r>
              <a:rPr lang="de-CH" b="1" dirty="0" smtClean="0"/>
              <a:t/>
            </a:r>
            <a:br>
              <a:rPr lang="de-CH" b="1" dirty="0" smtClean="0"/>
            </a:br>
            <a:r>
              <a:rPr lang="de-CH" b="1" dirty="0" smtClean="0"/>
              <a:t>der NRP</a:t>
            </a:r>
          </a:p>
        </p:txBody>
      </p:sp>
      <p:pic>
        <p:nvPicPr>
          <p:cNvPr id="14" name="Bild 2" descr="Bildschirmfoto 2013-02-25 um 12.41.3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2492896"/>
            <a:ext cx="2799262" cy="3971801"/>
          </a:xfrm>
          <a:prstGeom prst="rect">
            <a:avLst/>
          </a:prstGeom>
          <a:ln>
            <a:solidFill>
              <a:srgbClr val="B3B3B3"/>
            </a:solidFill>
          </a:ln>
        </p:spPr>
      </p:pic>
      <p:sp>
        <p:nvSpPr>
          <p:cNvPr id="9" name="Textfeld 8"/>
          <p:cNvSpPr txBox="1"/>
          <p:nvPr/>
        </p:nvSpPr>
        <p:spPr>
          <a:xfrm>
            <a:off x="7740352" y="6596390"/>
            <a:ext cx="1619672" cy="261610"/>
          </a:xfrm>
          <a:prstGeom prst="rect">
            <a:avLst/>
          </a:prstGeom>
          <a:noFill/>
        </p:spPr>
        <p:txBody>
          <a:bodyPr wrap="square" rtlCol="0">
            <a:spAutoFit/>
          </a:bodyPr>
          <a:lstStyle/>
          <a:p>
            <a:r>
              <a:rPr lang="de-CH" sz="1100" dirty="0" smtClean="0"/>
              <a:t>Quelle: regiosuisse</a:t>
            </a:r>
            <a:endParaRPr lang="de-CH" sz="1100" dirty="0"/>
          </a:p>
        </p:txBody>
      </p:sp>
      <p:pic>
        <p:nvPicPr>
          <p:cNvPr id="2" name="Bild 1" descr="Bildschirmfoto 2016-10-30 um 16.05.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896" y="2468860"/>
            <a:ext cx="5017488" cy="3984476"/>
          </a:xfrm>
          <a:prstGeom prst="rect">
            <a:avLst/>
          </a:prstGeom>
        </p:spPr>
      </p:pic>
    </p:spTree>
    <p:extLst>
      <p:ext uri="{BB962C8B-B14F-4D97-AF65-F5344CB8AC3E}">
        <p14:creationId xmlns:p14="http://schemas.microsoft.com/office/powerpoint/2010/main" val="1582524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pPr eaLnBrk="1" hangingPunct="1">
              <a:defRPr/>
            </a:pPr>
            <a:r>
              <a:rPr lang="de-CH" kern="1200" dirty="0"/>
              <a:t>Einbettung in Standortförderung und </a:t>
            </a:r>
            <a:r>
              <a:rPr lang="de-CH" kern="1200" dirty="0" err="1"/>
              <a:t>Sektorpolitiken</a:t>
            </a:r>
            <a:endParaRPr lang="de-CH" kern="1200" dirty="0"/>
          </a:p>
        </p:txBody>
      </p:sp>
      <p:sp>
        <p:nvSpPr>
          <p:cNvPr id="11267" name="Inhaltsplatzhalter 2"/>
          <p:cNvSpPr>
            <a:spLocks noGrp="1"/>
          </p:cNvSpPr>
          <p:nvPr>
            <p:ph idx="1"/>
          </p:nvPr>
        </p:nvSpPr>
        <p:spPr>
          <a:xfrm>
            <a:off x="539750" y="2205038"/>
            <a:ext cx="4552034" cy="2817812"/>
          </a:xfrm>
        </p:spPr>
        <p:txBody>
          <a:bodyPr/>
          <a:lstStyle/>
          <a:p>
            <a:pPr eaLnBrk="1" hangingPunct="1"/>
            <a:r>
              <a:rPr lang="de-CH" dirty="0"/>
              <a:t>Die NRP ist ein Programm der Standortförderung.</a:t>
            </a:r>
          </a:p>
          <a:p>
            <a:pPr eaLnBrk="1" hangingPunct="1"/>
            <a:r>
              <a:rPr lang="de-CH" dirty="0"/>
              <a:t>Die NRP ist </a:t>
            </a:r>
            <a:r>
              <a:rPr lang="de-CH" i="1" dirty="0"/>
              <a:t>die</a:t>
            </a:r>
            <a:r>
              <a:rPr lang="de-CH" dirty="0"/>
              <a:t> spezifische Politik, die in der Schweiz </a:t>
            </a:r>
            <a:r>
              <a:rPr lang="de-CH" b="1" dirty="0" err="1"/>
              <a:t>sektorübergreifend</a:t>
            </a:r>
            <a:r>
              <a:rPr lang="de-CH" dirty="0"/>
              <a:t> auf Regionalentwicklung fokussiert.</a:t>
            </a:r>
          </a:p>
          <a:p>
            <a:pPr marL="342900" lvl="1" indent="-342900" eaLnBrk="1" hangingPunct="1">
              <a:buFontTx/>
              <a:buChar char="•"/>
            </a:pPr>
            <a:r>
              <a:rPr lang="de-DE" sz="2000" b="1" dirty="0"/>
              <a:t>Regionalmanagements / regionale Entwicklungsträger als zentrale </a:t>
            </a:r>
            <a:r>
              <a:rPr lang="de-DE" sz="2000" b="1" dirty="0" smtClean="0"/>
              <a:t>Pfeiler </a:t>
            </a:r>
            <a:r>
              <a:rPr lang="de-DE" sz="2000" dirty="0"/>
              <a:t>zur Umsetzung der NRP, aber auch Anlaufstelle für weitere Förderprogramme zur regionalen Entwicklung</a:t>
            </a:r>
          </a:p>
        </p:txBody>
      </p:sp>
      <p:pic>
        <p:nvPicPr>
          <p:cNvPr id="25190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1784" y="2344279"/>
            <a:ext cx="4031415" cy="267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0863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7544" y="980728"/>
            <a:ext cx="8748464" cy="431800"/>
          </a:xfrm>
        </p:spPr>
        <p:txBody>
          <a:bodyPr/>
          <a:lstStyle/>
          <a:p>
            <a:r>
              <a:rPr lang="de-DE" dirty="0"/>
              <a:t>2</a:t>
            </a:r>
            <a:r>
              <a:rPr lang="de-DE" dirty="0" smtClean="0"/>
              <a:t>. </a:t>
            </a:r>
            <a:r>
              <a:rPr lang="de-DE" dirty="0"/>
              <a:t>Instrumente</a:t>
            </a:r>
            <a:endParaRPr lang="de-CH" dirty="0">
              <a:latin typeface="Arial" charset="0"/>
              <a:ea typeface="ＭＳ Ｐゴシック" charset="0"/>
              <a:cs typeface="ＭＳ Ｐゴシック" charset="0"/>
            </a:endParaRPr>
          </a:p>
        </p:txBody>
      </p:sp>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Inhaltsplatzhalter 10"/>
          <p:cNvSpPr>
            <a:spLocks noGrp="1"/>
          </p:cNvSpPr>
          <p:nvPr>
            <p:ph idx="1"/>
          </p:nvPr>
        </p:nvSpPr>
        <p:spPr>
          <a:xfrm>
            <a:off x="539750" y="1628800"/>
            <a:ext cx="5616426" cy="400110"/>
          </a:xfrm>
          <a:prstGeom prst="rect">
            <a:avLst/>
          </a:prstGeom>
        </p:spPr>
        <p:txBody>
          <a:bodyPr wrap="square">
            <a:spAutoFit/>
          </a:bodyPr>
          <a:lstStyle/>
          <a:p>
            <a:pPr marL="0" indent="0">
              <a:buNone/>
            </a:pPr>
            <a:r>
              <a:rPr lang="de-CH" b="1" dirty="0" smtClean="0"/>
              <a:t>Praxisblatt Kommunikation </a:t>
            </a:r>
          </a:p>
        </p:txBody>
      </p:sp>
      <p:sp>
        <p:nvSpPr>
          <p:cNvPr id="9" name="Textfeld 8"/>
          <p:cNvSpPr txBox="1"/>
          <p:nvPr/>
        </p:nvSpPr>
        <p:spPr>
          <a:xfrm>
            <a:off x="7740352" y="6596390"/>
            <a:ext cx="1619672" cy="261610"/>
          </a:xfrm>
          <a:prstGeom prst="rect">
            <a:avLst/>
          </a:prstGeom>
          <a:noFill/>
        </p:spPr>
        <p:txBody>
          <a:bodyPr wrap="square" rtlCol="0">
            <a:spAutoFit/>
          </a:bodyPr>
          <a:lstStyle/>
          <a:p>
            <a:r>
              <a:rPr lang="de-CH" sz="1100" dirty="0" smtClean="0"/>
              <a:t>Quelle: regiosuisse</a:t>
            </a:r>
            <a:endParaRPr lang="de-CH" sz="1100" dirty="0"/>
          </a:p>
        </p:txBody>
      </p:sp>
      <p:pic>
        <p:nvPicPr>
          <p:cNvPr id="2" name="Bild 1" descr="Bildschirmfoto 2016-10-30 um 11.16.1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2204864"/>
            <a:ext cx="3151594" cy="4437112"/>
          </a:xfrm>
          <a:prstGeom prst="rect">
            <a:avLst/>
          </a:prstGeom>
          <a:ln>
            <a:solidFill>
              <a:srgbClr val="B3B3B3"/>
            </a:solidFill>
          </a:ln>
        </p:spPr>
      </p:pic>
      <p:pic>
        <p:nvPicPr>
          <p:cNvPr id="3" name="Bild 2" descr="Bildschirmfoto 2016-10-30 um 11.19.2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9992" y="2564904"/>
            <a:ext cx="3838503" cy="3573016"/>
          </a:xfrm>
          <a:prstGeom prst="rect">
            <a:avLst/>
          </a:prstGeom>
        </p:spPr>
      </p:pic>
    </p:spTree>
    <p:extLst>
      <p:ext uri="{BB962C8B-B14F-4D97-AF65-F5344CB8AC3E}">
        <p14:creationId xmlns:p14="http://schemas.microsoft.com/office/powerpoint/2010/main" val="322031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7544" y="980728"/>
            <a:ext cx="8748464" cy="431800"/>
          </a:xfrm>
        </p:spPr>
        <p:txBody>
          <a:bodyPr/>
          <a:lstStyle/>
          <a:p>
            <a:r>
              <a:rPr lang="de-DE" dirty="0"/>
              <a:t>2</a:t>
            </a:r>
            <a:r>
              <a:rPr lang="de-DE" dirty="0" smtClean="0"/>
              <a:t>. </a:t>
            </a:r>
            <a:r>
              <a:rPr lang="de-DE" dirty="0"/>
              <a:t>Instrumente</a:t>
            </a:r>
            <a:endParaRPr lang="de-CH" dirty="0">
              <a:latin typeface="Arial" charset="0"/>
              <a:ea typeface="ＭＳ Ｐゴシック" charset="0"/>
              <a:cs typeface="ＭＳ Ｐゴシック" charset="0"/>
            </a:endParaRPr>
          </a:p>
        </p:txBody>
      </p:sp>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Inhaltsplatzhalter 10"/>
          <p:cNvSpPr>
            <a:spLocks noGrp="1"/>
          </p:cNvSpPr>
          <p:nvPr>
            <p:ph idx="1"/>
          </p:nvPr>
        </p:nvSpPr>
        <p:spPr>
          <a:xfrm>
            <a:off x="539750" y="1516722"/>
            <a:ext cx="5616426" cy="400110"/>
          </a:xfrm>
          <a:prstGeom prst="rect">
            <a:avLst/>
          </a:prstGeom>
        </p:spPr>
        <p:txBody>
          <a:bodyPr wrap="square">
            <a:spAutoFit/>
          </a:bodyPr>
          <a:lstStyle/>
          <a:p>
            <a:pPr marL="0" indent="0">
              <a:buNone/>
            </a:pPr>
            <a:r>
              <a:rPr lang="de-CH" b="1" dirty="0" smtClean="0"/>
              <a:t>Praxisblatt Kommunikation </a:t>
            </a:r>
          </a:p>
        </p:txBody>
      </p:sp>
      <p:sp>
        <p:nvSpPr>
          <p:cNvPr id="9" name="Textfeld 8"/>
          <p:cNvSpPr txBox="1"/>
          <p:nvPr/>
        </p:nvSpPr>
        <p:spPr>
          <a:xfrm>
            <a:off x="7740352" y="6596390"/>
            <a:ext cx="1619672" cy="261610"/>
          </a:xfrm>
          <a:prstGeom prst="rect">
            <a:avLst/>
          </a:prstGeom>
          <a:noFill/>
        </p:spPr>
        <p:txBody>
          <a:bodyPr wrap="square" rtlCol="0">
            <a:spAutoFit/>
          </a:bodyPr>
          <a:lstStyle/>
          <a:p>
            <a:r>
              <a:rPr lang="de-CH" sz="1100" dirty="0" smtClean="0"/>
              <a:t>Quelle: regiosuisse</a:t>
            </a:r>
            <a:endParaRPr lang="de-CH" sz="1100" dirty="0"/>
          </a:p>
        </p:txBody>
      </p:sp>
      <p:pic>
        <p:nvPicPr>
          <p:cNvPr id="2" name="Bild 1" descr="Bildschirmfoto 2016-10-30 um 11.16.1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24328" y="332656"/>
            <a:ext cx="1279386" cy="1801241"/>
          </a:xfrm>
          <a:prstGeom prst="rect">
            <a:avLst/>
          </a:prstGeom>
          <a:ln>
            <a:solidFill>
              <a:srgbClr val="B3B3B3"/>
            </a:solidFill>
          </a:ln>
        </p:spPr>
      </p:pic>
      <p:pic>
        <p:nvPicPr>
          <p:cNvPr id="4" name="Bild 3" descr="Bildschirmfoto 2016-10-30 um 11.22.22.png"/>
          <p:cNvPicPr>
            <a:picLocks noChangeAspect="1"/>
          </p:cNvPicPr>
          <p:nvPr/>
        </p:nvPicPr>
        <p:blipFill rotWithShape="1">
          <a:blip r:embed="rId3" cstate="email">
            <a:extLst>
              <a:ext uri="{28A0092B-C50C-407E-A947-70E740481C1C}">
                <a14:useLocalDpi xmlns:a14="http://schemas.microsoft.com/office/drawing/2010/main"/>
              </a:ext>
            </a:extLst>
          </a:blip>
          <a:srcRect b="6322"/>
          <a:stretch/>
        </p:blipFill>
        <p:spPr>
          <a:xfrm>
            <a:off x="395536" y="1844824"/>
            <a:ext cx="6408712" cy="4555976"/>
          </a:xfrm>
          <a:prstGeom prst="rect">
            <a:avLst/>
          </a:prstGeom>
        </p:spPr>
      </p:pic>
    </p:spTree>
    <p:extLst>
      <p:ext uri="{BB962C8B-B14F-4D97-AF65-F5344CB8AC3E}">
        <p14:creationId xmlns:p14="http://schemas.microsoft.com/office/powerpoint/2010/main" val="391747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7544" y="980728"/>
            <a:ext cx="8748464" cy="431800"/>
          </a:xfrm>
        </p:spPr>
        <p:txBody>
          <a:bodyPr/>
          <a:lstStyle/>
          <a:p>
            <a:r>
              <a:rPr lang="de-DE" dirty="0" smtClean="0"/>
              <a:t>2. </a:t>
            </a:r>
            <a:r>
              <a:rPr lang="de-DE" dirty="0"/>
              <a:t>Instrumente</a:t>
            </a:r>
            <a:endParaRPr lang="de-CH" dirty="0">
              <a:solidFill>
                <a:srgbClr val="FF0000"/>
              </a:solidFill>
            </a:endParaRPr>
          </a:p>
        </p:txBody>
      </p:sp>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de-CH"/>
          </a:p>
        </p:txBody>
      </p:sp>
      <p:sp>
        <p:nvSpPr>
          <p:cNvPr id="11" name="Inhaltsplatzhalter 10"/>
          <p:cNvSpPr>
            <a:spLocks noGrp="1"/>
          </p:cNvSpPr>
          <p:nvPr>
            <p:ph idx="1"/>
          </p:nvPr>
        </p:nvSpPr>
        <p:spPr>
          <a:xfrm>
            <a:off x="539750" y="1628800"/>
            <a:ext cx="8280722" cy="400110"/>
          </a:xfrm>
          <a:prstGeom prst="rect">
            <a:avLst/>
          </a:prstGeom>
        </p:spPr>
        <p:txBody>
          <a:bodyPr wrap="square">
            <a:spAutoFit/>
          </a:bodyPr>
          <a:lstStyle/>
          <a:p>
            <a:pPr marL="0" lvl="0" indent="0">
              <a:buNone/>
            </a:pPr>
            <a:r>
              <a:rPr lang="de-DE" b="1" dirty="0" err="1" smtClean="0">
                <a:sym typeface="Wingdings" charset="0"/>
              </a:rPr>
              <a:t>WiGe</a:t>
            </a:r>
            <a:r>
              <a:rPr lang="de-DE" b="1" dirty="0">
                <a:sym typeface="Wingdings" charset="0"/>
              </a:rPr>
              <a:t>-</a:t>
            </a:r>
            <a:r>
              <a:rPr lang="de-DE" b="1" dirty="0" smtClean="0">
                <a:sym typeface="Wingdings" charset="0"/>
              </a:rPr>
              <a:t>Ergebnisblatt </a:t>
            </a:r>
            <a:r>
              <a:rPr lang="fr-FR" dirty="0" smtClean="0"/>
              <a:t>«</a:t>
            </a:r>
            <a:r>
              <a:rPr lang="de-CH" b="1" dirty="0" smtClean="0"/>
              <a:t>Wirkungsorientiertes Arbeiten in der NRP</a:t>
            </a:r>
            <a:r>
              <a:rPr lang="fr-FR" dirty="0" smtClean="0"/>
              <a:t>»</a:t>
            </a:r>
          </a:p>
        </p:txBody>
      </p:sp>
      <p:sp>
        <p:nvSpPr>
          <p:cNvPr id="20" name="Textfeld 19"/>
          <p:cNvSpPr txBox="1"/>
          <p:nvPr/>
        </p:nvSpPr>
        <p:spPr>
          <a:xfrm>
            <a:off x="7740352" y="6596390"/>
            <a:ext cx="1620688" cy="261610"/>
          </a:xfrm>
          <a:prstGeom prst="rect">
            <a:avLst/>
          </a:prstGeom>
          <a:noFill/>
        </p:spPr>
        <p:txBody>
          <a:bodyPr wrap="square" rtlCol="0">
            <a:spAutoFit/>
          </a:bodyPr>
          <a:lstStyle/>
          <a:p>
            <a:r>
              <a:rPr lang="de-CH" sz="1100" dirty="0" smtClean="0"/>
              <a:t>Quelle: </a:t>
            </a:r>
            <a:r>
              <a:rPr lang="de-CH" sz="1100" dirty="0" err="1" smtClean="0"/>
              <a:t>regiosuisse</a:t>
            </a:r>
            <a:endParaRPr lang="de-CH" sz="1100"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1905" y="2420888"/>
            <a:ext cx="2551465"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Bild 6" descr="Bildschirmfoto 2014-10-27 um 11.02.3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873" y="3038400"/>
            <a:ext cx="5544616" cy="2550840"/>
          </a:xfrm>
          <a:prstGeom prst="rect">
            <a:avLst/>
          </a:prstGeom>
        </p:spPr>
      </p:pic>
    </p:spTree>
    <p:extLst>
      <p:ext uri="{BB962C8B-B14F-4D97-AF65-F5344CB8AC3E}">
        <p14:creationId xmlns:p14="http://schemas.microsoft.com/office/powerpoint/2010/main" val="421079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467544" y="1628800"/>
            <a:ext cx="8424738" cy="4032448"/>
          </a:xfrm>
        </p:spPr>
        <p:txBody>
          <a:bodyPr/>
          <a:lstStyle/>
          <a:p>
            <a:pPr marL="0" indent="0">
              <a:buNone/>
              <a:defRPr/>
            </a:pPr>
            <a:r>
              <a:rPr lang="de-DE" b="1" dirty="0" err="1" smtClean="0">
                <a:sym typeface="Wingdings" charset="0"/>
              </a:rPr>
              <a:t>WiGe</a:t>
            </a:r>
            <a:r>
              <a:rPr lang="de-DE" b="1" dirty="0">
                <a:sym typeface="Wingdings" charset="0"/>
              </a:rPr>
              <a:t>-</a:t>
            </a:r>
            <a:r>
              <a:rPr lang="de-DE" b="1" dirty="0" smtClean="0">
                <a:sym typeface="Wingdings" charset="0"/>
              </a:rPr>
              <a:t>Ergebnisblatt </a:t>
            </a:r>
            <a:r>
              <a:rPr lang="fr-FR" b="1" dirty="0" smtClean="0"/>
              <a:t>«</a:t>
            </a:r>
            <a:r>
              <a:rPr lang="fr-FR" b="1" dirty="0" err="1" smtClean="0"/>
              <a:t>Argumentarium</a:t>
            </a:r>
            <a:r>
              <a:rPr lang="fr-FR" b="1" dirty="0" smtClean="0"/>
              <a:t> – </a:t>
            </a:r>
            <a:r>
              <a:rPr lang="de-DE" b="1" dirty="0" smtClean="0"/>
              <a:t>Beurteilung </a:t>
            </a:r>
            <a:r>
              <a:rPr lang="de-DE" b="1" dirty="0"/>
              <a:t>und Auswahl von NRP-</a:t>
            </a:r>
            <a:r>
              <a:rPr lang="de-DE" b="1" dirty="0" smtClean="0"/>
              <a:t>Projekten</a:t>
            </a:r>
            <a:r>
              <a:rPr lang="fr-FR" b="1" dirty="0" smtClean="0"/>
              <a:t>»</a:t>
            </a:r>
            <a:endParaRPr lang="de-CH" dirty="0"/>
          </a:p>
        </p:txBody>
      </p:sp>
      <p:sp>
        <p:nvSpPr>
          <p:cNvPr id="8" name="Textfeld 7"/>
          <p:cNvSpPr txBox="1"/>
          <p:nvPr/>
        </p:nvSpPr>
        <p:spPr>
          <a:xfrm>
            <a:off x="7740352" y="6596390"/>
            <a:ext cx="1619672" cy="261610"/>
          </a:xfrm>
          <a:prstGeom prst="rect">
            <a:avLst/>
          </a:prstGeom>
          <a:noFill/>
        </p:spPr>
        <p:txBody>
          <a:bodyPr wrap="square" rtlCol="0">
            <a:spAutoFit/>
          </a:bodyPr>
          <a:lstStyle/>
          <a:p>
            <a:r>
              <a:rPr lang="de-CH" sz="1100" dirty="0" smtClean="0"/>
              <a:t>Quelle: regiosuisse</a:t>
            </a:r>
            <a:endParaRPr lang="de-CH" sz="1100"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2399089"/>
            <a:ext cx="2978078" cy="419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Grp="1" noChangeArrowheads="1"/>
          </p:cNvSpPr>
          <p:nvPr>
            <p:ph type="title"/>
          </p:nvPr>
        </p:nvSpPr>
        <p:spPr>
          <a:xfrm>
            <a:off x="467544" y="980728"/>
            <a:ext cx="8748464" cy="431800"/>
          </a:xfrm>
        </p:spPr>
        <p:txBody>
          <a:bodyPr/>
          <a:lstStyle/>
          <a:p>
            <a:r>
              <a:rPr lang="de-DE" dirty="0" smtClean="0"/>
              <a:t>2. </a:t>
            </a:r>
            <a:r>
              <a:rPr lang="de-DE" dirty="0"/>
              <a:t>Instrumente</a:t>
            </a:r>
            <a:endParaRPr lang="de-CH" dirty="0">
              <a:solidFill>
                <a:srgbClr val="FF0000"/>
              </a:solidFill>
            </a:endParaRPr>
          </a:p>
        </p:txBody>
      </p:sp>
      <p:pic>
        <p:nvPicPr>
          <p:cNvPr id="3" name="Bild 2" descr="Bildschirmfoto 2016-10-30 um 16.08.2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896" y="2401686"/>
            <a:ext cx="5328592" cy="3043538"/>
          </a:xfrm>
          <a:prstGeom prst="rect">
            <a:avLst/>
          </a:prstGeom>
        </p:spPr>
      </p:pic>
    </p:spTree>
    <p:extLst>
      <p:ext uri="{BB962C8B-B14F-4D97-AF65-F5344CB8AC3E}">
        <p14:creationId xmlns:p14="http://schemas.microsoft.com/office/powerpoint/2010/main" val="30222357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539750" y="1556792"/>
            <a:ext cx="7773988" cy="5112568"/>
          </a:xfrm>
        </p:spPr>
        <p:txBody>
          <a:bodyPr/>
          <a:lstStyle/>
          <a:p>
            <a:endParaRPr lang="de-CH" dirty="0">
              <a:latin typeface="Arial" charset="0"/>
              <a:ea typeface="ＭＳ Ｐゴシック" charset="0"/>
              <a:cs typeface="ＭＳ Ｐゴシック" charset="0"/>
            </a:endParaRPr>
          </a:p>
          <a:p>
            <a:endParaRPr lang="de-CH" dirty="0" smtClean="0">
              <a:latin typeface="Arial" charset="0"/>
              <a:ea typeface="ＭＳ Ｐゴシック" charset="0"/>
              <a:cs typeface="ＭＳ Ｐゴシック" charset="0"/>
            </a:endParaRPr>
          </a:p>
          <a:p>
            <a:endParaRPr lang="de-CH" dirty="0">
              <a:latin typeface="Arial" charset="0"/>
              <a:ea typeface="ＭＳ Ｐゴシック" charset="0"/>
              <a:cs typeface="ＭＳ Ｐゴシック" charset="0"/>
            </a:endParaRPr>
          </a:p>
          <a:p>
            <a:endParaRPr lang="de-CH" dirty="0" smtClean="0">
              <a:latin typeface="Arial" charset="0"/>
              <a:ea typeface="ＭＳ Ｐゴシック" charset="0"/>
              <a:cs typeface="ＭＳ Ｐゴシック" charset="0"/>
            </a:endParaRPr>
          </a:p>
          <a:p>
            <a:endParaRPr lang="de-CH" dirty="0">
              <a:latin typeface="Arial" charset="0"/>
              <a:ea typeface="ＭＳ Ｐゴシック" charset="0"/>
              <a:cs typeface="ＭＳ Ｐゴシック" charset="0"/>
            </a:endParaRPr>
          </a:p>
          <a:p>
            <a:endParaRPr lang="de-CH" dirty="0" smtClean="0">
              <a:latin typeface="Arial" charset="0"/>
              <a:ea typeface="ＭＳ Ｐゴシック" charset="0"/>
              <a:cs typeface="ＭＳ Ｐゴシック" charset="0"/>
            </a:endParaRPr>
          </a:p>
          <a:p>
            <a:endParaRPr lang="de-CH" dirty="0">
              <a:latin typeface="Arial" charset="0"/>
              <a:ea typeface="ＭＳ Ｐゴシック" charset="0"/>
              <a:cs typeface="ＭＳ Ｐゴシック" charset="0"/>
            </a:endParaRPr>
          </a:p>
          <a:p>
            <a:endParaRPr lang="de-CH" dirty="0" smtClean="0">
              <a:latin typeface="Arial" charset="0"/>
              <a:ea typeface="ＭＳ Ｐゴシック" charset="0"/>
              <a:cs typeface="ＭＳ Ｐゴシック" charset="0"/>
            </a:endParaRPr>
          </a:p>
          <a:p>
            <a:endParaRPr lang="de-CH" dirty="0">
              <a:latin typeface="Arial" charset="0"/>
              <a:ea typeface="ＭＳ Ｐゴシック" charset="0"/>
              <a:cs typeface="ＭＳ Ｐゴシック" charset="0"/>
            </a:endParaRPr>
          </a:p>
          <a:p>
            <a:endParaRPr lang="de-CH" dirty="0">
              <a:latin typeface="Arial" charset="0"/>
              <a:ea typeface="ＭＳ Ｐゴシック" charset="0"/>
              <a:cs typeface="ＭＳ Ｐゴシック" charset="0"/>
            </a:endParaRPr>
          </a:p>
        </p:txBody>
      </p:sp>
      <p:sp>
        <p:nvSpPr>
          <p:cNvPr id="7" name="Textfeld 6"/>
          <p:cNvSpPr txBox="1"/>
          <p:nvPr/>
        </p:nvSpPr>
        <p:spPr>
          <a:xfrm>
            <a:off x="7164288" y="6597352"/>
            <a:ext cx="1947605" cy="261610"/>
          </a:xfrm>
          <a:prstGeom prst="rect">
            <a:avLst/>
          </a:prstGeom>
          <a:noFill/>
        </p:spPr>
        <p:txBody>
          <a:bodyPr wrap="square" rtlCol="0">
            <a:spAutoFit/>
          </a:bodyPr>
          <a:lstStyle/>
          <a:p>
            <a:r>
              <a:rPr lang="de-CH" sz="1100" dirty="0" smtClean="0"/>
              <a:t>Quelle: Region Luzern West</a:t>
            </a:r>
            <a:endParaRPr lang="de-CH" sz="1100" dirty="0"/>
          </a:p>
        </p:txBody>
      </p:sp>
      <p:sp>
        <p:nvSpPr>
          <p:cNvPr id="4" name="Rechteck 3"/>
          <p:cNvSpPr/>
          <p:nvPr/>
        </p:nvSpPr>
        <p:spPr>
          <a:xfrm>
            <a:off x="467544" y="1588730"/>
            <a:ext cx="5556329" cy="400110"/>
          </a:xfrm>
          <a:prstGeom prst="rect">
            <a:avLst/>
          </a:prstGeom>
        </p:spPr>
        <p:txBody>
          <a:bodyPr wrap="none">
            <a:spAutoFit/>
          </a:bodyPr>
          <a:lstStyle/>
          <a:p>
            <a:pPr>
              <a:spcBef>
                <a:spcPts val="300"/>
              </a:spcBef>
              <a:spcAft>
                <a:spcPts val="900"/>
              </a:spcAft>
            </a:pPr>
            <a:r>
              <a:rPr lang="de-CH" sz="2000" b="1" dirty="0">
                <a:latin typeface="+mn-lt"/>
              </a:rPr>
              <a:t>P</a:t>
            </a:r>
            <a:r>
              <a:rPr lang="de-DE" sz="2000" b="1" dirty="0" err="1">
                <a:latin typeface="+mn-lt"/>
              </a:rPr>
              <a:t>rojekt</a:t>
            </a:r>
            <a:r>
              <a:rPr lang="de-DE" sz="2000" b="1" dirty="0">
                <a:latin typeface="+mn-lt"/>
              </a:rPr>
              <a:t>-</a:t>
            </a:r>
            <a:r>
              <a:rPr lang="de-CH" sz="2000" b="1" dirty="0">
                <a:latin typeface="+mn-lt"/>
              </a:rPr>
              <a:t>Monitoring </a:t>
            </a:r>
            <a:r>
              <a:rPr lang="de-CH" sz="2000" b="1" dirty="0" smtClean="0">
                <a:latin typeface="+mn-lt"/>
              </a:rPr>
              <a:t>REGION LUZERN WEST</a:t>
            </a:r>
            <a:endParaRPr lang="de-CH" sz="2000" b="1" dirty="0">
              <a:latin typeface="+mn-lt"/>
            </a:endParaRPr>
          </a:p>
        </p:txBody>
      </p:sp>
      <p:sp>
        <p:nvSpPr>
          <p:cNvPr id="11" name="Rectangle 2"/>
          <p:cNvSpPr txBox="1">
            <a:spLocks noChangeArrowheads="1"/>
          </p:cNvSpPr>
          <p:nvPr/>
        </p:nvSpPr>
        <p:spPr bwMode="auto">
          <a:xfrm>
            <a:off x="467544" y="980728"/>
            <a:ext cx="8748464"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de-DE" dirty="0"/>
              <a:t>2</a:t>
            </a:r>
            <a:r>
              <a:rPr lang="de-DE" dirty="0" smtClean="0"/>
              <a:t>. </a:t>
            </a:r>
            <a:r>
              <a:rPr lang="de-DE" dirty="0"/>
              <a:t>Instrumente</a:t>
            </a:r>
            <a:endParaRPr lang="de-CH" kern="0" dirty="0"/>
          </a:p>
        </p:txBody>
      </p:sp>
      <p:pic>
        <p:nvPicPr>
          <p:cNvPr id="8" name="Bild 7" descr="Bildschirmfoto 2016-10-30 um 16.02.0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2060848"/>
            <a:ext cx="8305182" cy="3960440"/>
          </a:xfrm>
          <a:prstGeom prst="rect">
            <a:avLst/>
          </a:prstGeom>
        </p:spPr>
      </p:pic>
    </p:spTree>
    <p:extLst>
      <p:ext uri="{BB962C8B-B14F-4D97-AF65-F5344CB8AC3E}">
        <p14:creationId xmlns:p14="http://schemas.microsoft.com/office/powerpoint/2010/main" val="39301605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08720"/>
            <a:ext cx="8209731" cy="576263"/>
          </a:xfrm>
        </p:spPr>
        <p:txBody>
          <a:bodyPr/>
          <a:lstStyle/>
          <a:p>
            <a:r>
              <a:rPr lang="de-CH" dirty="0"/>
              <a:t>2</a:t>
            </a:r>
            <a:r>
              <a:rPr lang="de-CH" dirty="0" smtClean="0"/>
              <a:t>.</a:t>
            </a:r>
            <a:r>
              <a:rPr lang="de-CH" dirty="0" smtClean="0">
                <a:solidFill>
                  <a:srgbClr val="FF7D00"/>
                </a:solidFill>
              </a:rPr>
              <a:t> </a:t>
            </a:r>
            <a:r>
              <a:rPr lang="de-CH" dirty="0" smtClean="0"/>
              <a:t>Instrumente</a:t>
            </a:r>
            <a:endParaRPr lang="de-CH" dirty="0"/>
          </a:p>
        </p:txBody>
      </p:sp>
      <p:pic>
        <p:nvPicPr>
          <p:cNvPr id="5" name="Bild 4" descr="Bildschirmfoto 2014-06-21 um 20.57.2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1960653"/>
            <a:ext cx="5616624" cy="4276659"/>
          </a:xfrm>
          <a:prstGeom prst="rect">
            <a:avLst/>
          </a:prstGeom>
        </p:spPr>
      </p:pic>
      <p:sp>
        <p:nvSpPr>
          <p:cNvPr id="6" name="Rechteck 5"/>
          <p:cNvSpPr/>
          <p:nvPr/>
        </p:nvSpPr>
        <p:spPr>
          <a:xfrm>
            <a:off x="6660232" y="6608385"/>
            <a:ext cx="2494117" cy="276999"/>
          </a:xfrm>
          <a:prstGeom prst="rect">
            <a:avLst/>
          </a:prstGeom>
        </p:spPr>
        <p:txBody>
          <a:bodyPr wrap="none">
            <a:spAutoFit/>
          </a:bodyPr>
          <a:lstStyle/>
          <a:p>
            <a:r>
              <a:rPr lang="de-DE" sz="1200" dirty="0" smtClean="0"/>
              <a:t>Quelle: Schüttelkopf</a:t>
            </a:r>
            <a:r>
              <a:rPr lang="de-DE" sz="1200" dirty="0"/>
              <a:t>, E. M. (2014)</a:t>
            </a:r>
          </a:p>
        </p:txBody>
      </p:sp>
      <p:sp>
        <p:nvSpPr>
          <p:cNvPr id="7" name="Inhaltsplatzhalter 5"/>
          <p:cNvSpPr>
            <a:spLocks noGrp="1"/>
          </p:cNvSpPr>
          <p:nvPr>
            <p:ph idx="1"/>
          </p:nvPr>
        </p:nvSpPr>
        <p:spPr>
          <a:xfrm>
            <a:off x="467544" y="1628800"/>
            <a:ext cx="8424738" cy="4032448"/>
          </a:xfrm>
        </p:spPr>
        <p:txBody>
          <a:bodyPr/>
          <a:lstStyle/>
          <a:p>
            <a:pPr marL="0" indent="0">
              <a:buNone/>
              <a:defRPr/>
            </a:pPr>
            <a:r>
              <a:rPr lang="de-CH" b="1" dirty="0" smtClean="0">
                <a:sym typeface="Wingdings" charset="0"/>
              </a:rPr>
              <a:t>Fehlermanagement</a:t>
            </a:r>
            <a:endParaRPr lang="de-CH" dirty="0"/>
          </a:p>
        </p:txBody>
      </p:sp>
    </p:spTree>
    <p:extLst>
      <p:ext uri="{BB962C8B-B14F-4D97-AF65-F5344CB8AC3E}">
        <p14:creationId xmlns:p14="http://schemas.microsoft.com/office/powerpoint/2010/main" val="6586652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70420" y="908720"/>
            <a:ext cx="7773988" cy="576263"/>
          </a:xfrm>
        </p:spPr>
        <p:txBody>
          <a:bodyPr/>
          <a:lstStyle/>
          <a:p>
            <a:r>
              <a:rPr lang="de-CH" dirty="0"/>
              <a:t>3</a:t>
            </a:r>
            <a:r>
              <a:rPr lang="de-CH" dirty="0" smtClean="0"/>
              <a:t>. Erfolgsfaktoren der Regionalentwicklung</a:t>
            </a:r>
            <a:endParaRPr lang="de-DE" sz="1800" b="0" dirty="0">
              <a:solidFill>
                <a:schemeClr val="tx1"/>
              </a:solidFill>
            </a:endParaRPr>
          </a:p>
        </p:txBody>
      </p:sp>
      <p:pic>
        <p:nvPicPr>
          <p:cNvPr id="3" name="Bild 2" descr="Bildschirmfoto 2014-10-27 um 10.38.3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6376" y="188640"/>
            <a:ext cx="937824" cy="1340768"/>
          </a:xfrm>
          <a:prstGeom prst="rect">
            <a:avLst/>
          </a:prstGeom>
        </p:spPr>
      </p:pic>
      <p:pic>
        <p:nvPicPr>
          <p:cNvPr id="4" name="Bild 3" descr="Bildschirmfoto 2014-10-27 um 10.42.1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151" y="1728192"/>
            <a:ext cx="8587345" cy="4581128"/>
          </a:xfrm>
          <a:prstGeom prst="rect">
            <a:avLst/>
          </a:prstGeom>
        </p:spPr>
      </p:pic>
      <p:sp>
        <p:nvSpPr>
          <p:cNvPr id="5" name="Textfeld 4"/>
          <p:cNvSpPr txBox="1"/>
          <p:nvPr/>
        </p:nvSpPr>
        <p:spPr>
          <a:xfrm>
            <a:off x="7740352" y="6596390"/>
            <a:ext cx="1619672" cy="261610"/>
          </a:xfrm>
          <a:prstGeom prst="rect">
            <a:avLst/>
          </a:prstGeom>
          <a:noFill/>
        </p:spPr>
        <p:txBody>
          <a:bodyPr wrap="square" rtlCol="0">
            <a:spAutoFit/>
          </a:bodyPr>
          <a:lstStyle/>
          <a:p>
            <a:r>
              <a:rPr lang="de-CH" sz="1100" dirty="0" smtClean="0"/>
              <a:t>Quelle: regiosuisse</a:t>
            </a:r>
            <a:endParaRPr lang="de-CH" sz="1100" dirty="0"/>
          </a:p>
        </p:txBody>
      </p:sp>
    </p:spTree>
    <p:extLst>
      <p:ext uri="{BB962C8B-B14F-4D97-AF65-F5344CB8AC3E}">
        <p14:creationId xmlns:p14="http://schemas.microsoft.com/office/powerpoint/2010/main" val="10841627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130550" y="2276872"/>
            <a:ext cx="5481638" cy="576263"/>
          </a:xfrm>
        </p:spPr>
        <p:txBody>
          <a:bodyPr/>
          <a:lstStyle/>
          <a:p>
            <a:pPr eaLnBrk="1" hangingPunct="1"/>
            <a:r>
              <a:rPr lang="de-DE" dirty="0"/>
              <a:t>Welche Unterstützung bietet regiosuisse?</a:t>
            </a:r>
          </a:p>
        </p:txBody>
      </p:sp>
      <p:sp>
        <p:nvSpPr>
          <p:cNvPr id="7" name="Rectangle 3"/>
          <p:cNvSpPr txBox="1">
            <a:spLocks noChangeArrowheads="1"/>
          </p:cNvSpPr>
          <p:nvPr/>
        </p:nvSpPr>
        <p:spPr bwMode="auto">
          <a:xfrm>
            <a:off x="3130550" y="3716338"/>
            <a:ext cx="601345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defRPr sz="2000" b="1">
                <a:solidFill>
                  <a:srgbClr val="73787B"/>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CH" sz="1600" b="0" i="0" u="none" strike="noStrike" kern="0" cap="none" spc="0" normalizeH="0" baseline="0" noProof="0" dirty="0">
                <a:ln>
                  <a:noFill/>
                </a:ln>
                <a:solidFill>
                  <a:schemeClr val="tx1"/>
                </a:solidFill>
                <a:effectLst/>
                <a:uLnTx/>
                <a:uFillTx/>
                <a:latin typeface="+mn-lt"/>
                <a:ea typeface="+mn-ea"/>
                <a:cs typeface="+mn-cs"/>
              </a:rPr>
              <a:t>8. November 2016	 10:30−16:30 Uhr    Hotel</a:t>
            </a:r>
            <a:r>
              <a:rPr kumimoji="0" lang="de-CH" sz="1600" b="0" i="0" u="none" strike="noStrike" kern="0" cap="none" spc="0" normalizeH="0" noProof="0" dirty="0">
                <a:ln>
                  <a:noFill/>
                </a:ln>
                <a:solidFill>
                  <a:schemeClr val="tx1"/>
                </a:solidFill>
                <a:effectLst/>
                <a:uLnTx/>
                <a:uFillTx/>
                <a:latin typeface="+mn-lt"/>
                <a:ea typeface="+mn-ea"/>
                <a:cs typeface="+mn-cs"/>
              </a:rPr>
              <a:t> Kursaal</a:t>
            </a:r>
            <a:r>
              <a:rPr kumimoji="0" lang="de-CH" sz="1600" b="0" i="0" u="none" strike="noStrike" kern="0" cap="none" spc="0" normalizeH="0" baseline="0" noProof="0" dirty="0">
                <a:ln>
                  <a:noFill/>
                </a:ln>
                <a:solidFill>
                  <a:schemeClr val="tx1"/>
                </a:solidFill>
                <a:effectLst/>
                <a:uLnTx/>
                <a:uFillTx/>
                <a:latin typeface="+mn-lt"/>
                <a:ea typeface="+mn-ea"/>
                <a:cs typeface="+mn-cs"/>
              </a:rPr>
              <a:t>, Bern</a:t>
            </a:r>
            <a:endParaRPr kumimoji="0" lang="de-DE" sz="1600" b="1"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de-CH" sz="2000" b="1" i="0" u="none" strike="noStrike" kern="0" cap="none" spc="0" normalizeH="0" baseline="0" noProof="0" dirty="0">
              <a:ln>
                <a:noFill/>
              </a:ln>
              <a:solidFill>
                <a:srgbClr val="73787B"/>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CH" sz="2000" b="1" i="0" u="none" strike="noStrike" kern="0" cap="none" spc="0" normalizeH="0" baseline="0" noProof="0" dirty="0">
                <a:ln>
                  <a:noFill/>
                </a:ln>
                <a:solidFill>
                  <a:srgbClr val="73787B"/>
                </a:solidFill>
                <a:effectLst/>
                <a:uLnTx/>
                <a:uFillTx/>
                <a:latin typeface="+mn-lt"/>
                <a:ea typeface="+mn-ea"/>
                <a:cs typeface="+mn-cs"/>
              </a:rPr>
              <a:t>Sebastian Bellwald, Geschäftsleiter regiosuisse </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de-CH" sz="2000" b="0" i="0" u="none" strike="noStrike" kern="0" cap="none" spc="0" normalizeH="0" baseline="0" noProof="0" dirty="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34757576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7773988" cy="648072"/>
          </a:xfrm>
        </p:spPr>
        <p:txBody>
          <a:bodyPr/>
          <a:lstStyle/>
          <a:p>
            <a:r>
              <a:rPr lang="de-CH" sz="2400" dirty="0"/>
              <a:t/>
            </a:r>
            <a:br>
              <a:rPr lang="de-CH" sz="2400" dirty="0"/>
            </a:br>
            <a:r>
              <a:rPr lang="de-CH" sz="2400" dirty="0">
                <a:latin typeface="+mn-lt"/>
              </a:rPr>
              <a:t>Wer ist regiosuisse und was tut regiosuisse?</a:t>
            </a:r>
            <a:endParaRPr lang="de-CH" sz="2400" kern="0" dirty="0">
              <a:latin typeface="+mn-lt"/>
            </a:endParaRPr>
          </a:p>
        </p:txBody>
      </p:sp>
      <p:sp>
        <p:nvSpPr>
          <p:cNvPr id="3" name="Inhaltsplatzhalter 2"/>
          <p:cNvSpPr>
            <a:spLocks noGrp="1"/>
          </p:cNvSpPr>
          <p:nvPr>
            <p:ph idx="1"/>
          </p:nvPr>
        </p:nvSpPr>
        <p:spPr>
          <a:xfrm>
            <a:off x="491397" y="1412776"/>
            <a:ext cx="8280200" cy="1836166"/>
          </a:xfrm>
        </p:spPr>
        <p:txBody>
          <a:bodyPr/>
          <a:lstStyle/>
          <a:p>
            <a:pPr marL="0" indent="0">
              <a:buNone/>
            </a:pPr>
            <a:r>
              <a:rPr lang="de-CH" sz="2400" b="1" dirty="0">
                <a:solidFill>
                  <a:srgbClr val="FF7D00"/>
                </a:solidFill>
                <a:ea typeface="MS PGothic" pitchFamily="34" charset="-128"/>
              </a:rPr>
              <a:t>regiosuisse ist…</a:t>
            </a:r>
          </a:p>
          <a:p>
            <a:pPr marL="342900" indent="-342900">
              <a:buFont typeface="Arial" panose="020B0604020202020204" pitchFamily="34" charset="0"/>
              <a:buChar char="•"/>
            </a:pPr>
            <a:r>
              <a:rPr lang="de-CH" sz="2000" dirty="0">
                <a:ea typeface="MS PGothic" pitchFamily="34" charset="-128"/>
              </a:rPr>
              <a:t>…die </a:t>
            </a:r>
            <a:r>
              <a:rPr lang="de-CH" sz="2000" b="1" dirty="0">
                <a:ea typeface="MS PGothic" pitchFamily="34" charset="-128"/>
              </a:rPr>
              <a:t>nationale Netzwerkstelle für Regionalentwicklung </a:t>
            </a:r>
            <a:r>
              <a:rPr lang="de-CH" sz="2000" dirty="0">
                <a:ea typeface="MS PGothic" pitchFamily="34" charset="-128"/>
              </a:rPr>
              <a:t>in der Schweiz.</a:t>
            </a:r>
          </a:p>
          <a:p>
            <a:pPr marL="285750" indent="-285750">
              <a:buFont typeface="Arial" panose="020B0604020202020204" pitchFamily="34" charset="0"/>
              <a:buChar char="•"/>
            </a:pPr>
            <a:r>
              <a:rPr lang="de-CH" sz="2000" dirty="0">
                <a:ea typeface="MS PGothic" pitchFamily="34" charset="-128"/>
              </a:rPr>
              <a:t>…eine </a:t>
            </a:r>
            <a:r>
              <a:rPr lang="de-CH" sz="2000" b="1" dirty="0">
                <a:ea typeface="MS PGothic" pitchFamily="34" charset="-128"/>
              </a:rPr>
              <a:t>Massnahme des Bundes </a:t>
            </a:r>
            <a:r>
              <a:rPr lang="de-CH" sz="2000" dirty="0">
                <a:ea typeface="MS PGothic" pitchFamily="34" charset="-128"/>
              </a:rPr>
              <a:t>im Rahmen der NRP.</a:t>
            </a:r>
          </a:p>
          <a:p>
            <a:endParaRPr lang="de-CH" sz="2400" dirty="0">
              <a:ea typeface="MS PGothic" pitchFamily="34" charset="-128"/>
            </a:endParaRPr>
          </a:p>
          <a:p>
            <a:endParaRPr lang="de-CH" sz="2400" dirty="0">
              <a:ea typeface="MS PGothic" pitchFamily="34" charset="-128"/>
            </a:endParaRPr>
          </a:p>
        </p:txBody>
      </p:sp>
      <p:sp>
        <p:nvSpPr>
          <p:cNvPr id="7" name="Rectangle 3"/>
          <p:cNvSpPr txBox="1">
            <a:spLocks noChangeArrowheads="1"/>
          </p:cNvSpPr>
          <p:nvPr/>
        </p:nvSpPr>
        <p:spPr>
          <a:xfrm>
            <a:off x="539552" y="3356992"/>
            <a:ext cx="8604250" cy="2520280"/>
          </a:xfrm>
          <a:prstGeom prst="rect">
            <a:avLst/>
          </a:prstGeom>
        </p:spPr>
        <p:txBody>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de-CH" altLang="de-DE" sz="1800" kern="0" dirty="0"/>
              <a:t>Im Auftrag des SECO unterstützt regiosuisse seit 2008 die Umsetzung der NRP mit einem umfassenden </a:t>
            </a:r>
            <a:r>
              <a:rPr lang="de-CH" altLang="de-DE" sz="1800" b="1" kern="0" dirty="0"/>
              <a:t>Wissensmanagement zur NRP, zu </a:t>
            </a:r>
            <a:r>
              <a:rPr lang="de-CH" altLang="de-DE" sz="1800" b="1" kern="0" dirty="0" err="1"/>
              <a:t>Interreg</a:t>
            </a:r>
            <a:r>
              <a:rPr lang="de-CH" altLang="de-DE" sz="1800" b="1" kern="0" dirty="0"/>
              <a:t> und zur Regionalentwicklung</a:t>
            </a:r>
            <a:r>
              <a:rPr lang="de-CH" altLang="de-DE" sz="1800" kern="0" dirty="0"/>
              <a:t>.</a:t>
            </a:r>
            <a:br>
              <a:rPr lang="de-CH" altLang="de-DE" sz="1800" kern="0" dirty="0"/>
            </a:br>
            <a:r>
              <a:rPr lang="de-CH" altLang="de-DE" sz="1800" kern="0" dirty="0"/>
              <a:t/>
            </a:r>
            <a:br>
              <a:rPr lang="de-CH" altLang="de-DE" sz="1800" kern="0" dirty="0"/>
            </a:br>
            <a:r>
              <a:rPr lang="de-CH" altLang="de-DE" sz="1800" kern="0" dirty="0"/>
              <a:t>2016 wurde das Wissensmanagement auf den </a:t>
            </a:r>
            <a:r>
              <a:rPr lang="de-CH" altLang="de-DE" sz="1800" b="1" kern="0" dirty="0"/>
              <a:t>Themenbereich kohärente Raumentwicklung</a:t>
            </a:r>
            <a:r>
              <a:rPr lang="de-CH" altLang="de-DE" sz="1800" kern="0" dirty="0"/>
              <a:t> ausgeweitet und damit auf die </a:t>
            </a:r>
            <a:r>
              <a:rPr lang="de-CH" altLang="de-DE" sz="1800" b="1" kern="0" dirty="0"/>
              <a:t>Agglomerationspolitik (</a:t>
            </a:r>
            <a:r>
              <a:rPr lang="de-CH" altLang="de-DE" sz="1800" b="1" kern="0" dirty="0" err="1"/>
              <a:t>AggloPol</a:t>
            </a:r>
            <a:r>
              <a:rPr lang="de-CH" altLang="de-DE" sz="1800" b="1" kern="0" dirty="0"/>
              <a:t>) und die Politik für die ländlichen Räume und Berggebiete (P-LRB)</a:t>
            </a:r>
            <a:r>
              <a:rPr lang="de-CH" altLang="de-DE" sz="1800" kern="0" dirty="0"/>
              <a:t>. Die entsprechenden regiosuisse-Angebote werden vom SECO und dem ARE gemeinsam finanziert. </a:t>
            </a:r>
          </a:p>
        </p:txBody>
      </p:sp>
    </p:spTree>
    <p:extLst>
      <p:ext uri="{BB962C8B-B14F-4D97-AF65-F5344CB8AC3E}">
        <p14:creationId xmlns:p14="http://schemas.microsoft.com/office/powerpoint/2010/main" val="17633520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7773988" cy="648072"/>
          </a:xfrm>
        </p:spPr>
        <p:txBody>
          <a:bodyPr/>
          <a:lstStyle/>
          <a:p>
            <a:r>
              <a:rPr lang="de-CH" sz="2400" dirty="0"/>
              <a:t/>
            </a:r>
            <a:br>
              <a:rPr lang="de-CH" sz="2400" dirty="0"/>
            </a:br>
            <a:r>
              <a:rPr lang="de-CH" sz="2400" dirty="0">
                <a:latin typeface="+mn-lt"/>
              </a:rPr>
              <a:t>Wer ist regiosuisse und was tut regiosuisse?</a:t>
            </a:r>
            <a:endParaRPr lang="de-CH" sz="2400" kern="0" dirty="0">
              <a:latin typeface="+mn-lt"/>
            </a:endParaRPr>
          </a:p>
        </p:txBody>
      </p:sp>
      <p:sp>
        <p:nvSpPr>
          <p:cNvPr id="8" name="Inhaltsplatzhalter 3"/>
          <p:cNvSpPr>
            <a:spLocks noGrp="1"/>
          </p:cNvSpPr>
          <p:nvPr>
            <p:ph idx="1"/>
          </p:nvPr>
        </p:nvSpPr>
        <p:spPr>
          <a:xfrm>
            <a:off x="489494" y="1405276"/>
            <a:ext cx="7178850" cy="511556"/>
          </a:xfrm>
        </p:spPr>
        <p:txBody>
          <a:bodyPr/>
          <a:lstStyle/>
          <a:p>
            <a:pPr marL="0" indent="0">
              <a:buNone/>
            </a:pPr>
            <a:r>
              <a:rPr lang="de-CH" sz="2400" b="1" dirty="0">
                <a:solidFill>
                  <a:srgbClr val="FF7D00"/>
                </a:solidFill>
              </a:rPr>
              <a:t>regiosuisse…</a:t>
            </a:r>
          </a:p>
        </p:txBody>
      </p:sp>
      <p:sp>
        <p:nvSpPr>
          <p:cNvPr id="9" name="Rechteck 8"/>
          <p:cNvSpPr/>
          <p:nvPr/>
        </p:nvSpPr>
        <p:spPr>
          <a:xfrm>
            <a:off x="485754" y="5157192"/>
            <a:ext cx="8604447" cy="769441"/>
          </a:xfrm>
          <a:prstGeom prst="rect">
            <a:avLst/>
          </a:prstGeom>
        </p:spPr>
        <p:txBody>
          <a:bodyPr wrap="square">
            <a:spAutoFit/>
          </a:bodyPr>
          <a:lstStyle/>
          <a:p>
            <a:pPr marL="269875" indent="-269875"/>
            <a:endParaRPr lang="de-CH" sz="2000" dirty="0">
              <a:solidFill>
                <a:srgbClr val="B4BE00"/>
              </a:solidFill>
              <a:sym typeface="Wingdings" panose="05000000000000000000" pitchFamily="2" charset="2"/>
            </a:endParaRPr>
          </a:p>
          <a:p>
            <a:pPr marL="269875" indent="-269875"/>
            <a:r>
              <a:rPr lang="de-CH" sz="2400" dirty="0">
                <a:solidFill>
                  <a:srgbClr val="FF7D00"/>
                </a:solidFill>
                <a:sym typeface="Wingdings" panose="05000000000000000000" pitchFamily="2" charset="2"/>
              </a:rPr>
              <a:t> </a:t>
            </a:r>
            <a:r>
              <a:rPr lang="de-CH" sz="2400" b="1" dirty="0">
                <a:solidFill>
                  <a:srgbClr val="FF7D00"/>
                </a:solidFill>
                <a:sym typeface="Wingdings" panose="05000000000000000000" pitchFamily="2" charset="2"/>
              </a:rPr>
              <a:t>Aus der Praxis für die Praxis!</a:t>
            </a:r>
            <a:endParaRPr lang="de-CH" sz="2400" b="1" dirty="0">
              <a:solidFill>
                <a:srgbClr val="FF7D00"/>
              </a:solidFill>
            </a:endParaRPr>
          </a:p>
        </p:txBody>
      </p:sp>
      <p:sp>
        <p:nvSpPr>
          <p:cNvPr id="12" name="Rectangle 3"/>
          <p:cNvSpPr txBox="1">
            <a:spLocks noChangeArrowheads="1"/>
          </p:cNvSpPr>
          <p:nvPr/>
        </p:nvSpPr>
        <p:spPr>
          <a:xfrm>
            <a:off x="579705" y="2206800"/>
            <a:ext cx="8208963" cy="3598862"/>
          </a:xfrm>
          <a:prstGeom prst="rect">
            <a:avLst/>
          </a:prstGeom>
        </p:spPr>
        <p:txBody>
          <a:bodyPr vert="horz"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de-CH" altLang="de-DE" sz="2000" dirty="0"/>
              <a:t> …sammelt und generiert Informationen sowie praxisrelevantes Fach- und Methodenwissen (Aufbereiten von Erfahrungen aus der NRP-/</a:t>
            </a:r>
            <a:r>
              <a:rPr lang="de-CH" altLang="de-DE" sz="2000" dirty="0" err="1"/>
              <a:t>Interreg</a:t>
            </a:r>
            <a:r>
              <a:rPr lang="de-CH" altLang="de-DE" sz="2000" dirty="0"/>
              <a:t>-Praxis).</a:t>
            </a:r>
          </a:p>
          <a:p>
            <a:endParaRPr lang="de-CH" altLang="de-DE" sz="2000" dirty="0"/>
          </a:p>
          <a:p>
            <a:pPr>
              <a:buFont typeface="Arial" panose="020B0604020202020204" pitchFamily="34" charset="0"/>
              <a:buChar char="•"/>
            </a:pPr>
            <a:r>
              <a:rPr lang="de-CH" altLang="de-DE" sz="2000" dirty="0"/>
              <a:t> …vermittelt Praxiswissen in Form verschiedener Angebote über unterschiedliche Kanäle (von Information bis hin zu Wissen).</a:t>
            </a:r>
          </a:p>
          <a:p>
            <a:endParaRPr lang="de-CH" altLang="de-DE" sz="2000" dirty="0"/>
          </a:p>
          <a:p>
            <a:pPr>
              <a:buFont typeface="Arial" panose="020B0604020202020204" pitchFamily="34" charset="0"/>
              <a:buChar char="•"/>
            </a:pPr>
            <a:r>
              <a:rPr lang="de-CH" altLang="de-DE" sz="2000" dirty="0"/>
              <a:t> …fördert die Vernetzung und Zusammenarbeit der Personen, die sich in der Regionalpolitik, Regionalentwicklung sowie in der kohärenten Raumentwicklung engagieren (Ebenen Programm, Projekt, Forschung).</a:t>
            </a:r>
          </a:p>
          <a:p>
            <a:endParaRPr lang="de-CH" altLang="de-DE" dirty="0"/>
          </a:p>
        </p:txBody>
      </p:sp>
    </p:spTree>
    <p:extLst>
      <p:ext uri="{BB962C8B-B14F-4D97-AF65-F5344CB8AC3E}">
        <p14:creationId xmlns:p14="http://schemas.microsoft.com/office/powerpoint/2010/main" val="309852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p:nvPr>
        </p:nvSpPr>
        <p:spPr>
          <a:xfrm>
            <a:off x="2483767" y="1482725"/>
            <a:ext cx="5756945" cy="576263"/>
          </a:xfrm>
        </p:spPr>
        <p:txBody>
          <a:bodyPr/>
          <a:lstStyle/>
          <a:p>
            <a:pPr eaLnBrk="1" hangingPunct="1"/>
            <a:r>
              <a:rPr lang="de-CH" sz="2000" dirty="0"/>
              <a:t>Wo wird gefördert?</a:t>
            </a:r>
            <a:r>
              <a:rPr lang="de-CH" sz="1200" dirty="0"/>
              <a:t/>
            </a:r>
            <a:br>
              <a:rPr lang="de-CH" sz="1200" dirty="0"/>
            </a:br>
            <a:r>
              <a:rPr lang="de-CH" dirty="0"/>
              <a:t>Räumlicher Wirkungsbereich der NRP</a:t>
            </a:r>
            <a:endParaRPr lang="de-DE" dirty="0"/>
          </a:p>
        </p:txBody>
      </p:sp>
      <p:sp>
        <p:nvSpPr>
          <p:cNvPr id="266242" name="Rectangle 3"/>
          <p:cNvSpPr>
            <a:spLocks noGrp="1" noChangeArrowheads="1"/>
          </p:cNvSpPr>
          <p:nvPr>
            <p:ph idx="1"/>
          </p:nvPr>
        </p:nvSpPr>
        <p:spPr>
          <a:xfrm>
            <a:off x="2483768" y="2205038"/>
            <a:ext cx="5472608" cy="2817812"/>
          </a:xfrm>
        </p:spPr>
        <p:txBody>
          <a:bodyPr/>
          <a:lstStyle/>
          <a:p>
            <a:pPr eaLnBrk="1" hangingPunct="1"/>
            <a:r>
              <a:rPr lang="de-CH" sz="1800" b="1" dirty="0"/>
              <a:t>Berggebiete</a:t>
            </a:r>
          </a:p>
          <a:p>
            <a:pPr eaLnBrk="1" hangingPunct="1"/>
            <a:r>
              <a:rPr lang="de-CH" sz="1800" b="1" dirty="0"/>
              <a:t>Weiterer ländlicher Raum</a:t>
            </a:r>
          </a:p>
          <a:p>
            <a:pPr eaLnBrk="1" hangingPunct="1"/>
            <a:r>
              <a:rPr lang="de-CH" sz="1800" b="1" dirty="0"/>
              <a:t>Grenzregionen</a:t>
            </a:r>
          </a:p>
          <a:p>
            <a:pPr eaLnBrk="1" hangingPunct="1"/>
            <a:endParaRPr lang="de-CH" sz="1800" b="1" dirty="0"/>
          </a:p>
          <a:p>
            <a:pPr marL="0" indent="0">
              <a:lnSpc>
                <a:spcPct val="90000"/>
              </a:lnSpc>
              <a:buNone/>
            </a:pPr>
            <a:r>
              <a:rPr lang="de-CH" sz="1800" dirty="0">
                <a:solidFill>
                  <a:srgbClr val="000000"/>
                </a:solidFill>
                <a:sym typeface="Wingdings" pitchFamily="2" charset="2"/>
              </a:rPr>
              <a:t> </a:t>
            </a:r>
            <a:r>
              <a:rPr lang="de-CH" sz="1800" b="1" dirty="0">
                <a:solidFill>
                  <a:srgbClr val="000000"/>
                </a:solidFill>
                <a:sym typeface="Wingdings" pitchFamily="2" charset="2"/>
              </a:rPr>
              <a:t>Gesamte Schweiz ohne</a:t>
            </a:r>
            <a:r>
              <a:rPr lang="de-CH" sz="1800" dirty="0">
                <a:solidFill>
                  <a:srgbClr val="000000"/>
                </a:solidFill>
                <a:sym typeface="Wingdings" pitchFamily="2" charset="2"/>
              </a:rPr>
              <a:t>:</a:t>
            </a:r>
            <a:endParaRPr lang="de-DE" sz="1800" i="1" dirty="0">
              <a:solidFill>
                <a:srgbClr val="000000"/>
              </a:solidFill>
            </a:endParaRPr>
          </a:p>
          <a:p>
            <a:pPr marL="285750" indent="-285750">
              <a:lnSpc>
                <a:spcPct val="90000"/>
              </a:lnSpc>
              <a:spcBef>
                <a:spcPts val="200"/>
              </a:spcBef>
            </a:pPr>
            <a:r>
              <a:rPr lang="de-CH" sz="1800" dirty="0">
                <a:solidFill>
                  <a:srgbClr val="000000"/>
                </a:solidFill>
                <a:sym typeface="Wingdings" pitchFamily="2" charset="2"/>
              </a:rPr>
              <a:t>Grossagglomerationen </a:t>
            </a:r>
            <a:r>
              <a:rPr lang="de-DE" sz="1800" dirty="0">
                <a:solidFill>
                  <a:srgbClr val="000000"/>
                </a:solidFill>
                <a:sym typeface="Wingdings" pitchFamily="2" charset="2"/>
              </a:rPr>
              <a:t>Zürich, Basel, Bern, Lausanne, Genf </a:t>
            </a:r>
          </a:p>
          <a:p>
            <a:pPr marL="285750" indent="-285750">
              <a:lnSpc>
                <a:spcPct val="90000"/>
              </a:lnSpc>
              <a:spcBef>
                <a:spcPts val="200"/>
              </a:spcBef>
            </a:pPr>
            <a:r>
              <a:rPr lang="de-DE" sz="1800" dirty="0">
                <a:solidFill>
                  <a:srgbClr val="000000"/>
                </a:solidFill>
                <a:sym typeface="Wingdings" pitchFamily="2" charset="2"/>
              </a:rPr>
              <a:t>städtische </a:t>
            </a:r>
            <a:r>
              <a:rPr lang="de-DE" sz="1800" dirty="0">
                <a:sym typeface="Wingdings" pitchFamily="2" charset="2"/>
              </a:rPr>
              <a:t>Kantone BS, BL, GE, SO, ZG </a:t>
            </a:r>
            <a:r>
              <a:rPr lang="de-DE" sz="1800" dirty="0">
                <a:solidFill>
                  <a:srgbClr val="000000"/>
                </a:solidFill>
                <a:sym typeface="Wingdings" pitchFamily="2" charset="2"/>
              </a:rPr>
              <a:t>sowie ein </a:t>
            </a:r>
            <a:r>
              <a:rPr lang="de-DE" sz="1800" dirty="0" err="1">
                <a:solidFill>
                  <a:srgbClr val="000000"/>
                </a:solidFill>
                <a:sym typeface="Wingdings" pitchFamily="2" charset="2"/>
              </a:rPr>
              <a:t>Grossteil</a:t>
            </a:r>
            <a:r>
              <a:rPr lang="de-DE" sz="1800" dirty="0">
                <a:solidFill>
                  <a:srgbClr val="000000"/>
                </a:solidFill>
                <a:sym typeface="Wingdings" pitchFamily="2" charset="2"/>
              </a:rPr>
              <a:t> der Kantone ZH und AG</a:t>
            </a:r>
          </a:p>
          <a:p>
            <a:pPr marL="177800" indent="0">
              <a:lnSpc>
                <a:spcPct val="90000"/>
              </a:lnSpc>
              <a:spcBef>
                <a:spcPts val="0"/>
              </a:spcBef>
              <a:buNone/>
              <a:tabLst>
                <a:tab pos="444500" algn="l"/>
              </a:tabLst>
            </a:pPr>
            <a:r>
              <a:rPr lang="de-DE" sz="1800" i="1" dirty="0">
                <a:solidFill>
                  <a:srgbClr val="000000"/>
                </a:solidFill>
                <a:sym typeface="Wingdings" pitchFamily="2" charset="2"/>
              </a:rPr>
              <a:t/>
            </a:r>
            <a:br>
              <a:rPr lang="de-DE" sz="1800" i="1" dirty="0">
                <a:solidFill>
                  <a:srgbClr val="000000"/>
                </a:solidFill>
                <a:sym typeface="Wingdings" pitchFamily="2" charset="2"/>
              </a:rPr>
            </a:br>
            <a:r>
              <a:rPr lang="de-CH" sz="1600" i="1" dirty="0" smtClean="0">
                <a:solidFill>
                  <a:srgbClr val="000000"/>
                </a:solidFill>
                <a:sym typeface="Wingdings" pitchFamily="2" charset="2"/>
              </a:rPr>
              <a:t>Ausnahmen: </a:t>
            </a:r>
            <a:r>
              <a:rPr lang="de-CH" sz="1600" i="1" dirty="0">
                <a:solidFill>
                  <a:srgbClr val="000000"/>
                </a:solidFill>
                <a:sym typeface="Wingdings" pitchFamily="2" charset="2"/>
              </a:rPr>
              <a:t>wenn Kantone Förderbedarf </a:t>
            </a:r>
            <a:r>
              <a:rPr lang="de-CH" sz="1600" i="1" dirty="0" smtClean="0">
                <a:solidFill>
                  <a:srgbClr val="000000"/>
                </a:solidFill>
                <a:sym typeface="Wingdings" pitchFamily="2" charset="2"/>
              </a:rPr>
              <a:t>nachweisen</a:t>
            </a:r>
            <a:endParaRPr lang="de-CH" sz="1800" dirty="0"/>
          </a:p>
        </p:txBody>
      </p:sp>
      <p:pic>
        <p:nvPicPr>
          <p:cNvPr id="26624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136" y="2109864"/>
            <a:ext cx="3215630" cy="218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0828" y="1268413"/>
            <a:ext cx="2125662"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7520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ld: regiosuiss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809"/>
          <a:stretch/>
        </p:blipFill>
        <p:spPr bwMode="auto">
          <a:xfrm>
            <a:off x="3254547" y="1370787"/>
            <a:ext cx="5889453" cy="27444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395536" y="836861"/>
            <a:ext cx="8280400" cy="431899"/>
          </a:xfrm>
        </p:spPr>
        <p:txBody>
          <a:bodyPr/>
          <a:lstStyle/>
          <a:p>
            <a:pPr marL="0" lvl="0" indent="0">
              <a:spcAft>
                <a:spcPts val="600"/>
              </a:spcAft>
            </a:pPr>
            <a:r>
              <a:rPr lang="de-CH" dirty="0">
                <a:solidFill>
                  <a:srgbClr val="FF7D00"/>
                </a:solidFill>
                <a:latin typeface="+mn-lt"/>
              </a:rPr>
              <a:t>regiosuisse</a:t>
            </a:r>
            <a:r>
              <a:rPr lang="de-CH" dirty="0">
                <a:latin typeface="+mn-lt"/>
              </a:rPr>
              <a:t> </a:t>
            </a:r>
            <a:r>
              <a:rPr lang="de-CH" sz="2400" dirty="0">
                <a:latin typeface="+mn-lt"/>
              </a:rPr>
              <a:t>initiiert und begleitet Lernprozesse.</a:t>
            </a:r>
          </a:p>
        </p:txBody>
      </p:sp>
      <p:sp>
        <p:nvSpPr>
          <p:cNvPr id="12" name="Rechteck 11"/>
          <p:cNvSpPr/>
          <p:nvPr/>
        </p:nvSpPr>
        <p:spPr>
          <a:xfrm>
            <a:off x="4732057" y="5918927"/>
            <a:ext cx="3736920" cy="369332"/>
          </a:xfrm>
          <a:prstGeom prst="rect">
            <a:avLst/>
          </a:prstGeom>
        </p:spPr>
        <p:txBody>
          <a:bodyPr wrap="none">
            <a:spAutoFit/>
          </a:bodyPr>
          <a:lstStyle/>
          <a:p>
            <a:r>
              <a:rPr lang="de-CH" b="1" dirty="0">
                <a:solidFill>
                  <a:srgbClr val="73787B"/>
                </a:solidFill>
                <a:latin typeface="+mn-lt"/>
                <a:ea typeface="+mj-ea"/>
                <a:cs typeface="+mj-cs"/>
              </a:rPr>
              <a:t>Menschen entwickeln Regionen.</a:t>
            </a:r>
          </a:p>
        </p:txBody>
      </p:sp>
      <p:pic>
        <p:nvPicPr>
          <p:cNvPr id="2050" name="Picture 2" descr="Wissensgemeinschaften und Umsetzerplattformen. Bild: regiosuis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514"/>
          <a:stretch/>
        </p:blipFill>
        <p:spPr bwMode="auto">
          <a:xfrm>
            <a:off x="619984" y="1484784"/>
            <a:ext cx="3408408" cy="22632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sere Angebote und Services. Bild: regiosuisse."/>
          <p:cNvPicPr>
            <a:picLocks noChangeAspect="1" noChangeArrowheads="1"/>
          </p:cNvPicPr>
          <p:nvPr/>
        </p:nvPicPr>
        <p:blipFill rotWithShape="1">
          <a:blip r:embed="rId4">
            <a:extLst>
              <a:ext uri="{28A0092B-C50C-407E-A947-70E740481C1C}">
                <a14:useLocalDpi xmlns:a14="http://schemas.microsoft.com/office/drawing/2010/main" val="0"/>
              </a:ext>
            </a:extLst>
          </a:blip>
          <a:srcRect l="9603" r="17833"/>
          <a:stretch/>
        </p:blipFill>
        <p:spPr bwMode="auto">
          <a:xfrm>
            <a:off x="611560" y="3748030"/>
            <a:ext cx="4023361" cy="22269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eiterbildungs- und Vernetzungsveranstaltungen. Bild: regiosuisse."/>
          <p:cNvPicPr>
            <a:picLocks noChangeAspect="1" noChangeArrowheads="1"/>
          </p:cNvPicPr>
          <p:nvPr/>
        </p:nvPicPr>
        <p:blipFill rotWithShape="1">
          <a:blip r:embed="rId5">
            <a:extLst>
              <a:ext uri="{28A0092B-C50C-407E-A947-70E740481C1C}">
                <a14:useLocalDpi xmlns:a14="http://schemas.microsoft.com/office/drawing/2010/main" val="0"/>
              </a:ext>
            </a:extLst>
          </a:blip>
          <a:srcRect r="27472"/>
          <a:stretch/>
        </p:blipFill>
        <p:spPr bwMode="auto">
          <a:xfrm>
            <a:off x="4528380" y="3250262"/>
            <a:ext cx="4615620" cy="2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0005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6600" y="1296989"/>
            <a:ext cx="5255840" cy="492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5" name="Titel 1"/>
          <p:cNvSpPr>
            <a:spLocks noGrp="1"/>
          </p:cNvSpPr>
          <p:nvPr>
            <p:ph type="title"/>
          </p:nvPr>
        </p:nvSpPr>
        <p:spPr>
          <a:xfrm>
            <a:off x="466725" y="764704"/>
            <a:ext cx="7773988" cy="576263"/>
          </a:xfrm>
        </p:spPr>
        <p:txBody>
          <a:bodyPr/>
          <a:lstStyle/>
          <a:p>
            <a:pPr eaLnBrk="1" hangingPunct="1"/>
            <a:r>
              <a:rPr lang="de-CH" dirty="0"/>
              <a:t>Das Zielpublikum von regiosuisse…</a:t>
            </a:r>
          </a:p>
        </p:txBody>
      </p:sp>
      <p:sp>
        <p:nvSpPr>
          <p:cNvPr id="338946" name="Inhaltsplatzhalter 2"/>
          <p:cNvSpPr>
            <a:spLocks noGrp="1"/>
          </p:cNvSpPr>
          <p:nvPr>
            <p:ph idx="1"/>
          </p:nvPr>
        </p:nvSpPr>
        <p:spPr>
          <a:xfrm>
            <a:off x="755650" y="1628775"/>
            <a:ext cx="7773988" cy="3600450"/>
          </a:xfrm>
        </p:spPr>
        <p:txBody>
          <a:bodyPr/>
          <a:lstStyle/>
          <a:p>
            <a:pPr marL="0" indent="0" eaLnBrk="1" hangingPunct="1">
              <a:buFontTx/>
              <a:buNone/>
            </a:pPr>
            <a:endParaRPr lang="de-CH"/>
          </a:p>
          <a:p>
            <a:pPr marL="0" indent="0" eaLnBrk="1" hangingPunct="1">
              <a:buFontTx/>
              <a:buNone/>
            </a:pPr>
            <a:endParaRPr lang="de-CH"/>
          </a:p>
          <a:p>
            <a:pPr marL="0" indent="0" eaLnBrk="1" hangingPunct="1">
              <a:buFontTx/>
              <a:buNone/>
            </a:pPr>
            <a:endParaRPr lang="de-CH"/>
          </a:p>
        </p:txBody>
      </p:sp>
      <p:sp>
        <p:nvSpPr>
          <p:cNvPr id="338948" name="Rechteck 4"/>
          <p:cNvSpPr>
            <a:spLocks noChangeArrowheads="1"/>
          </p:cNvSpPr>
          <p:nvPr/>
        </p:nvSpPr>
        <p:spPr bwMode="auto">
          <a:xfrm>
            <a:off x="395288" y="2047875"/>
            <a:ext cx="2881312"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CH" sz="1600" i="1" dirty="0"/>
              <a:t>Kommentar:</a:t>
            </a:r>
          </a:p>
          <a:p>
            <a:r>
              <a:rPr lang="de-CH" sz="1600" i="1" dirty="0"/>
              <a:t>Potenzielle Projektträger</a:t>
            </a:r>
            <a:br>
              <a:rPr lang="de-CH" sz="1600" i="1" dirty="0"/>
            </a:br>
            <a:r>
              <a:rPr lang="de-CH" sz="1600" i="1" dirty="0"/>
              <a:t>(wie Unternehmen) sind </a:t>
            </a:r>
            <a:br>
              <a:rPr lang="de-CH" sz="1600" i="1" dirty="0"/>
            </a:br>
            <a:r>
              <a:rPr lang="de-CH" sz="1600" i="1" dirty="0"/>
              <a:t>für </a:t>
            </a:r>
            <a:r>
              <a:rPr lang="de-CH" sz="1600" i="1" dirty="0" err="1"/>
              <a:t>regiosuisse</a:t>
            </a:r>
            <a:r>
              <a:rPr lang="de-CH" sz="1600" i="1" dirty="0"/>
              <a:t> nur </a:t>
            </a:r>
            <a:br>
              <a:rPr lang="de-CH" sz="1600" i="1" dirty="0"/>
            </a:br>
            <a:r>
              <a:rPr lang="de-CH" sz="1600" i="1" dirty="0"/>
              <a:t>beschränkt erreichbar. </a:t>
            </a:r>
            <a:br>
              <a:rPr lang="de-CH" sz="1600" i="1" dirty="0"/>
            </a:br>
            <a:r>
              <a:rPr lang="de-CH" sz="1600" i="1" dirty="0"/>
              <a:t/>
            </a:r>
            <a:br>
              <a:rPr lang="de-CH" sz="1600" i="1" dirty="0"/>
            </a:br>
            <a:r>
              <a:rPr lang="de-CH" sz="1600" i="1" dirty="0"/>
              <a:t>Die regionalen Entwicklungsträger/ Regionalmanagements </a:t>
            </a:r>
            <a:br>
              <a:rPr lang="de-CH" sz="1600" i="1" dirty="0"/>
            </a:br>
            <a:r>
              <a:rPr lang="de-CH" sz="1600" i="1" dirty="0"/>
              <a:t>übernehmen diese </a:t>
            </a:r>
            <a:br>
              <a:rPr lang="de-CH" sz="1600" i="1" dirty="0"/>
            </a:br>
            <a:r>
              <a:rPr lang="de-CH" sz="1600" i="1" dirty="0"/>
              <a:t>Aufgabe zusammen mit den Kantonen.</a:t>
            </a:r>
          </a:p>
          <a:p>
            <a:endParaRPr lang="de-CH" dirty="0"/>
          </a:p>
        </p:txBody>
      </p:sp>
    </p:spTree>
    <p:extLst>
      <p:ext uri="{BB962C8B-B14F-4D97-AF65-F5344CB8AC3E}">
        <p14:creationId xmlns:p14="http://schemas.microsoft.com/office/powerpoint/2010/main" val="38643518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885016"/>
            <a:ext cx="8280400" cy="359891"/>
          </a:xfrm>
        </p:spPr>
        <p:txBody>
          <a:bodyPr/>
          <a:lstStyle/>
          <a:p>
            <a:pPr marL="0" lvl="0" indent="0">
              <a:spcAft>
                <a:spcPts val="600"/>
              </a:spcAft>
            </a:pPr>
            <a:r>
              <a:rPr lang="de-CH" sz="2400" dirty="0">
                <a:latin typeface="+mn-lt"/>
              </a:rPr>
              <a:t>Wie ist regiosuisse organisiert?</a:t>
            </a:r>
          </a:p>
        </p:txBody>
      </p:sp>
      <p:sp>
        <p:nvSpPr>
          <p:cNvPr id="3" name="Inhaltsplatzhalter 2"/>
          <p:cNvSpPr>
            <a:spLocks noGrp="1"/>
          </p:cNvSpPr>
          <p:nvPr>
            <p:ph idx="1"/>
          </p:nvPr>
        </p:nvSpPr>
        <p:spPr>
          <a:xfrm>
            <a:off x="467544" y="1520826"/>
            <a:ext cx="8280200" cy="3420342"/>
          </a:xfrm>
        </p:spPr>
        <p:txBody>
          <a:bodyPr/>
          <a:lstStyle/>
          <a:p>
            <a:pPr marL="285750" indent="-285750">
              <a:lnSpc>
                <a:spcPct val="90000"/>
              </a:lnSpc>
              <a:buFont typeface="Arial" panose="020B0604020202020204" pitchFamily="34" charset="0"/>
              <a:buChar char="•"/>
            </a:pPr>
            <a:r>
              <a:rPr lang="de-CH" sz="2000" dirty="0"/>
              <a:t>regiosuisse wird in Form eines </a:t>
            </a:r>
            <a:r>
              <a:rPr lang="de-CH" sz="2000" b="1" dirty="0"/>
              <a:t>Mandats</a:t>
            </a:r>
            <a:r>
              <a:rPr lang="de-CH" sz="2000" dirty="0"/>
              <a:t> von einem privaten Unternehmen umgesetzt (PLANVAL AG als Generalunternehmerin)</a:t>
            </a:r>
            <a:br>
              <a:rPr lang="de-CH" sz="2000" dirty="0"/>
            </a:br>
            <a:r>
              <a:rPr lang="de-CH" sz="2000" dirty="0"/>
              <a:t>(Erster Auftrag ab 2008. Laufender Auftrag bis 2023).</a:t>
            </a:r>
          </a:p>
          <a:p>
            <a:pPr marL="285750" indent="-285750">
              <a:lnSpc>
                <a:spcPct val="90000"/>
              </a:lnSpc>
              <a:buFont typeface="Arial" panose="020B0604020202020204" pitchFamily="34" charset="0"/>
              <a:buChar char="•"/>
            </a:pPr>
            <a:r>
              <a:rPr lang="de-CH" sz="2000" dirty="0"/>
              <a:t>Für die Umsetzung der einzelnen Produkte und Services arbeitet die PLANVAL AG mit mehreren Büros und Fachleuten aus der Schweiz zusammen. </a:t>
            </a:r>
          </a:p>
          <a:p>
            <a:pPr marL="285750" indent="-285750">
              <a:lnSpc>
                <a:spcPct val="90000"/>
              </a:lnSpc>
              <a:buFont typeface="Arial" panose="020B0604020202020204" pitchFamily="34" charset="0"/>
              <a:buChar char="•"/>
            </a:pPr>
            <a:r>
              <a:rPr lang="de-CH" sz="2000" dirty="0"/>
              <a:t>regiosuisse selber ist keine Beratungsfirma. Nach aussen tritt regiosuisse als Organisation auf; für </a:t>
            </a:r>
            <a:r>
              <a:rPr lang="de-CH" dirty="0"/>
              <a:t>alle unsere </a:t>
            </a:r>
            <a:r>
              <a:rPr lang="de-CH" sz="2000" dirty="0"/>
              <a:t>Teammitglieder ist regiosuisse ein Projekt neben anderen Beratungsprojekten.</a:t>
            </a:r>
          </a:p>
          <a:p>
            <a:pPr marL="285750" indent="-285750">
              <a:buFont typeface="Arial" panose="020B0604020202020204" pitchFamily="34" charset="0"/>
              <a:buChar char="•"/>
            </a:pPr>
            <a:r>
              <a:rPr lang="de-CH" sz="2000" dirty="0"/>
              <a:t>Die PLANVAL AG ist in den folgenden drei Geschäftsfeldern tätig:  </a:t>
            </a:r>
            <a:endParaRPr lang="de-CH" dirty="0"/>
          </a:p>
          <a:p>
            <a:pPr lvl="1">
              <a:buFont typeface="Wingdings" panose="05000000000000000000" pitchFamily="2" charset="2"/>
              <a:buChar char="§"/>
            </a:pPr>
            <a:r>
              <a:rPr lang="de-CH" dirty="0"/>
              <a:t>Wissensmanagement–Netzwerkmanagement–Evaluation</a:t>
            </a:r>
          </a:p>
          <a:p>
            <a:pPr lvl="1">
              <a:buFont typeface="Wingdings" panose="05000000000000000000" pitchFamily="2" charset="2"/>
              <a:buChar char="§"/>
            </a:pPr>
            <a:r>
              <a:rPr lang="de-CH" dirty="0"/>
              <a:t>Kommunikation</a:t>
            </a:r>
          </a:p>
          <a:p>
            <a:pPr lvl="1">
              <a:buFont typeface="Wingdings" panose="05000000000000000000" pitchFamily="2" charset="2"/>
              <a:buChar char="§"/>
            </a:pPr>
            <a:r>
              <a:rPr lang="de-CH" dirty="0"/>
              <a:t>Werkstatt für Regionalentwicklungsprojekte </a:t>
            </a:r>
          </a:p>
          <a:p>
            <a:endParaRPr lang="de-CH" dirty="0"/>
          </a:p>
        </p:txBody>
      </p:sp>
    </p:spTree>
    <p:extLst>
      <p:ext uri="{BB962C8B-B14F-4D97-AF65-F5344CB8AC3E}">
        <p14:creationId xmlns:p14="http://schemas.microsoft.com/office/powerpoint/2010/main" val="24469381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4479" y="5551334"/>
            <a:ext cx="1078652" cy="85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4328" y="2848312"/>
            <a:ext cx="943229" cy="1334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63122">
            <a:off x="7691777" y="2915339"/>
            <a:ext cx="829592" cy="1172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5"/>
          <p:cNvPicPr>
            <a:picLocks noChangeAspect="1"/>
          </p:cNvPicPr>
          <p:nvPr/>
        </p:nvPicPr>
        <p:blipFill rotWithShape="1">
          <a:blip r:embed="rId6"/>
          <a:srcRect l="32079" t="13756" r="30883" b="5291"/>
          <a:stretch/>
        </p:blipFill>
        <p:spPr bwMode="auto">
          <a:xfrm rot="175362">
            <a:off x="8056742" y="3392136"/>
            <a:ext cx="829755" cy="1133484"/>
          </a:xfrm>
          <a:prstGeom prst="rect">
            <a:avLst/>
          </a:prstGeom>
          <a:ln>
            <a:noFill/>
          </a:ln>
          <a:extLst>
            <a:ext uri="{53640926-AAD7-44D8-BBD7-CCE9431645EC}">
              <a14:shadowObscured xmlns:a14="http://schemas.microsoft.com/office/drawing/2010/main"/>
            </a:ext>
          </a:extLst>
        </p:spPr>
      </p:pic>
      <p:sp>
        <p:nvSpPr>
          <p:cNvPr id="7" name="Rectangle 3"/>
          <p:cNvSpPr txBox="1">
            <a:spLocks noChangeArrowheads="1"/>
          </p:cNvSpPr>
          <p:nvPr/>
        </p:nvSpPr>
        <p:spPr bwMode="auto">
          <a:xfrm>
            <a:off x="527057" y="2065329"/>
            <a:ext cx="5328592" cy="419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de-CH" b="1" dirty="0">
                <a:solidFill>
                  <a:srgbClr val="B4BE00"/>
                </a:solidFill>
              </a:rPr>
              <a:t>Webportal</a:t>
            </a:r>
          </a:p>
          <a:p>
            <a:pPr>
              <a:defRPr/>
            </a:pPr>
            <a:r>
              <a:rPr lang="de-CH" b="1" dirty="0">
                <a:solidFill>
                  <a:srgbClr val="B4BE00"/>
                </a:solidFill>
              </a:rPr>
              <a:t>Newsletter: </a:t>
            </a:r>
            <a:r>
              <a:rPr lang="de-CH" dirty="0">
                <a:solidFill>
                  <a:srgbClr val="000000"/>
                </a:solidFill>
              </a:rPr>
              <a:t>informiert über Neuigkeiten auf dem Webportal </a:t>
            </a:r>
          </a:p>
          <a:p>
            <a:pPr>
              <a:defRPr/>
            </a:pPr>
            <a:r>
              <a:rPr lang="de-CH" b="1" kern="0" dirty="0">
                <a:solidFill>
                  <a:srgbClr val="B4BE00"/>
                </a:solidFill>
              </a:rPr>
              <a:t>Pu</a:t>
            </a:r>
            <a:r>
              <a:rPr lang="de-CH" b="1" kern="0" dirty="0">
                <a:solidFill>
                  <a:srgbClr val="B4BE00"/>
                </a:solidFill>
                <a:ea typeface="+mj-ea"/>
                <a:cs typeface="+mj-cs"/>
              </a:rPr>
              <a:t>blikationen: </a:t>
            </a:r>
            <a:r>
              <a:rPr lang="de-CH" kern="0" dirty="0">
                <a:ea typeface="+mj-ea"/>
                <a:cs typeface="+mj-cs"/>
              </a:rPr>
              <a:t>Magazin «</a:t>
            </a:r>
            <a:r>
              <a:rPr lang="de-CH" kern="0" dirty="0" err="1">
                <a:ea typeface="+mj-ea"/>
                <a:cs typeface="+mj-cs"/>
              </a:rPr>
              <a:t>regioS</a:t>
            </a:r>
            <a:r>
              <a:rPr lang="de-CH" kern="0" dirty="0">
                <a:ea typeface="+mj-ea"/>
                <a:cs typeface="+mj-cs"/>
              </a:rPr>
              <a:t>», Praxisblätter, Faktenblätter, Ergebnisblätter, Broschüren usw.</a:t>
            </a:r>
          </a:p>
          <a:p>
            <a:pPr>
              <a:defRPr/>
            </a:pPr>
            <a:r>
              <a:rPr lang="de-DE" b="1" dirty="0">
                <a:solidFill>
                  <a:srgbClr val="B4BE00"/>
                </a:solidFill>
              </a:rPr>
              <a:t>Monitoring Regionalentwicklung: </a:t>
            </a:r>
            <a:r>
              <a:rPr lang="de-DE" dirty="0">
                <a:solidFill>
                  <a:srgbClr val="000000"/>
                </a:solidFill>
              </a:rPr>
              <a:t>Monitoring-Bericht zur wirtschaftlichen Entwicklung der Kantone, Regionen und Raumtypen, Spezialauswertungen</a:t>
            </a:r>
          </a:p>
        </p:txBody>
      </p:sp>
      <p:pic>
        <p:nvPicPr>
          <p:cNvPr id="4" name="Picture 2" descr="Portlet Praxisblatt 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70916">
            <a:off x="6371842" y="3475037"/>
            <a:ext cx="863775" cy="12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7325" y="3495534"/>
            <a:ext cx="859883" cy="121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rotWithShape="1">
          <a:blip r:embed="rId9"/>
          <a:srcRect l="35002" t="7200" r="35122" b="25200"/>
          <a:stretch/>
        </p:blipFill>
        <p:spPr bwMode="auto">
          <a:xfrm rot="21000000">
            <a:off x="5693224" y="2994668"/>
            <a:ext cx="916434" cy="1296000"/>
          </a:xfrm>
          <a:prstGeom prst="rect">
            <a:avLst/>
          </a:prstGeom>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7088" y="4903857"/>
            <a:ext cx="1040469" cy="145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24328" y="4850347"/>
            <a:ext cx="1348803" cy="817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el 1"/>
          <p:cNvSpPr>
            <a:spLocks noGrp="1"/>
          </p:cNvSpPr>
          <p:nvPr>
            <p:ph type="title"/>
          </p:nvPr>
        </p:nvSpPr>
        <p:spPr>
          <a:xfrm>
            <a:off x="467544" y="844663"/>
            <a:ext cx="8280400" cy="359891"/>
          </a:xfrm>
        </p:spPr>
        <p:txBody>
          <a:bodyPr/>
          <a:lstStyle/>
          <a:p>
            <a:r>
              <a:rPr lang="fr-FR" sz="2400" dirty="0" err="1">
                <a:latin typeface="+mn-lt"/>
              </a:rPr>
              <a:t>Ausgewählte</a:t>
            </a:r>
            <a:r>
              <a:rPr lang="fr-FR" sz="2400" dirty="0">
                <a:latin typeface="+mn-lt"/>
              </a:rPr>
              <a:t> Services </a:t>
            </a:r>
            <a:r>
              <a:rPr lang="fr-FR" sz="2400" dirty="0" err="1">
                <a:latin typeface="+mn-lt"/>
              </a:rPr>
              <a:t>von</a:t>
            </a:r>
            <a:r>
              <a:rPr lang="fr-FR" sz="2400" dirty="0">
                <a:latin typeface="+mn-lt"/>
              </a:rPr>
              <a:t> regiosuisse (1/3)</a:t>
            </a:r>
            <a:endParaRPr lang="de-CH" sz="2400" dirty="0">
              <a:latin typeface="+mn-lt"/>
            </a:endParaRPr>
          </a:p>
        </p:txBody>
      </p:sp>
      <p:pic>
        <p:nvPicPr>
          <p:cNvPr id="14"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732" t="5600" r="50902" b="3642"/>
          <a:stretch/>
        </p:blipFill>
        <p:spPr bwMode="auto">
          <a:xfrm>
            <a:off x="6140241" y="1479480"/>
            <a:ext cx="2159171" cy="144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54965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95536" y="1569276"/>
            <a:ext cx="6336704" cy="251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lvl="1" indent="-342900">
              <a:buFontTx/>
              <a:buChar char="•"/>
              <a:defRPr/>
            </a:pPr>
            <a:r>
              <a:rPr lang="de-CH" sz="1800" b="1" kern="0" dirty="0">
                <a:solidFill>
                  <a:srgbClr val="0093D1"/>
                </a:solidFill>
                <a:ea typeface="+mj-ea"/>
                <a:cs typeface="+mj-cs"/>
              </a:rPr>
              <a:t>Wissensgemeinschaften:</a:t>
            </a:r>
            <a:br>
              <a:rPr lang="de-CH" sz="1800" b="1" kern="0" dirty="0">
                <a:solidFill>
                  <a:srgbClr val="0093D1"/>
                </a:solidFill>
                <a:ea typeface="+mj-ea"/>
                <a:cs typeface="+mj-cs"/>
              </a:rPr>
            </a:br>
            <a:r>
              <a:rPr lang="de-CH" kern="0" dirty="0"/>
              <a:t>Austausch und Aufarbeiten von praktischem Know-how, konkretem Wissen, Erfahrungen und Strategien zur Regionalentwicklung und NRP (2-3 Workshops mit finaler Publikation: Ergebnisblatt)</a:t>
            </a:r>
          </a:p>
          <a:p>
            <a:pPr>
              <a:defRPr/>
            </a:pPr>
            <a:r>
              <a:rPr lang="de-CH" sz="1800" b="1" kern="0" dirty="0">
                <a:solidFill>
                  <a:srgbClr val="DC0019"/>
                </a:solidFill>
              </a:rPr>
              <a:t>Forschungsnetz Regionalentwicklung:  </a:t>
            </a:r>
            <a:r>
              <a:rPr lang="de-CH" sz="1800" kern="0" dirty="0"/>
              <a:t>Wissenschaftsforum (Veranstaltung), Regional Labs (Begleitung regionaler Forschungsprozess), Begleitung von Masterarbeiten, </a:t>
            </a:r>
            <a:r>
              <a:rPr lang="de-CH" sz="1800" kern="0" dirty="0" err="1"/>
              <a:t>Overview</a:t>
            </a:r>
            <a:r>
              <a:rPr lang="de-CH" sz="1800" kern="0" dirty="0"/>
              <a:t> </a:t>
            </a:r>
            <a:r>
              <a:rPr lang="en-US" sz="1800" kern="0" dirty="0"/>
              <a:t>«Regional Research Actors in Switzerland» (</a:t>
            </a:r>
            <a:r>
              <a:rPr lang="en-US" sz="1800" kern="0" dirty="0" err="1"/>
              <a:t>Publikation</a:t>
            </a:r>
            <a:r>
              <a:rPr lang="en-US" sz="1800" kern="0" dirty="0"/>
              <a:t>)</a:t>
            </a:r>
          </a:p>
          <a:p>
            <a:pPr>
              <a:defRPr/>
            </a:pPr>
            <a:r>
              <a:rPr lang="de-CH" sz="1800" b="1" dirty="0">
                <a:solidFill>
                  <a:srgbClr val="B4BE00"/>
                </a:solidFill>
              </a:rPr>
              <a:t>LinkedIn-Gruppe:</a:t>
            </a:r>
            <a:r>
              <a:rPr lang="de-CH" sz="1800" dirty="0"/>
              <a:t> «Public Regional Management» </a:t>
            </a:r>
          </a:p>
          <a:p>
            <a:pPr>
              <a:defRPr/>
            </a:pPr>
            <a:r>
              <a:rPr lang="de-CH" sz="1800" b="1" kern="0" dirty="0" err="1">
                <a:solidFill>
                  <a:srgbClr val="FF7D00"/>
                </a:solidFill>
              </a:rPr>
              <a:t>formation</a:t>
            </a:r>
            <a:r>
              <a:rPr lang="de-CH" sz="1800" b="1" kern="0" dirty="0">
                <a:solidFill>
                  <a:srgbClr val="FF7D00"/>
                </a:solidFill>
              </a:rPr>
              <a:t>-regiosuisse: </a:t>
            </a:r>
            <a:r>
              <a:rPr lang="de-CH" sz="1800" dirty="0">
                <a:solidFill>
                  <a:srgbClr val="000000"/>
                </a:solidFill>
              </a:rPr>
              <a:t>Grosskonferenzen, Projektexkursionen, Kurse und Coachings, «</a:t>
            </a:r>
            <a:r>
              <a:rPr lang="de-CH" sz="1800" dirty="0" err="1">
                <a:solidFill>
                  <a:srgbClr val="000000"/>
                </a:solidFill>
              </a:rPr>
              <a:t>ma</a:t>
            </a:r>
            <a:r>
              <a:rPr lang="de-CH" sz="1800" dirty="0">
                <a:solidFill>
                  <a:srgbClr val="000000"/>
                </a:solidFill>
              </a:rPr>
              <a:t> </a:t>
            </a:r>
            <a:r>
              <a:rPr lang="de-CH" sz="1800" dirty="0" err="1">
                <a:solidFill>
                  <a:srgbClr val="000000"/>
                </a:solidFill>
              </a:rPr>
              <a:t>formation</a:t>
            </a:r>
            <a:r>
              <a:rPr lang="de-CH" sz="1800" dirty="0">
                <a:solidFill>
                  <a:srgbClr val="000000"/>
                </a:solidFill>
              </a:rPr>
              <a:t>» (auf Bestellung)</a:t>
            </a:r>
          </a:p>
          <a:p>
            <a:pPr>
              <a:defRPr/>
            </a:pPr>
            <a:endParaRPr lang="de-CH" dirty="0"/>
          </a:p>
          <a:p>
            <a:pPr marL="0" indent="0">
              <a:buNone/>
              <a:defRPr/>
            </a:pPr>
            <a:endParaRPr lang="de-CH" b="1" kern="0" dirty="0">
              <a:solidFill>
                <a:srgbClr val="0093D1"/>
              </a:solidFill>
              <a:latin typeface="+mj-lt"/>
              <a:ea typeface="+mj-ea"/>
              <a:cs typeface="+mj-cs"/>
            </a:endParaRPr>
          </a:p>
          <a:p>
            <a:pPr>
              <a:defRPr/>
            </a:pPr>
            <a:endParaRPr lang="de-CH" b="1" kern="0" dirty="0">
              <a:solidFill>
                <a:srgbClr val="0093D1"/>
              </a:solidFill>
              <a:latin typeface="+mj-lt"/>
              <a:ea typeface="+mj-ea"/>
              <a:cs typeface="+mj-cs"/>
            </a:endParaRPr>
          </a:p>
        </p:txBody>
      </p:sp>
      <p:grpSp>
        <p:nvGrpSpPr>
          <p:cNvPr id="2" name="Gruppieren 1"/>
          <p:cNvGrpSpPr/>
          <p:nvPr/>
        </p:nvGrpSpPr>
        <p:grpSpPr>
          <a:xfrm>
            <a:off x="7164288" y="332656"/>
            <a:ext cx="2000999" cy="5913209"/>
            <a:chOff x="6804248" y="359999"/>
            <a:chExt cx="2000999" cy="5913209"/>
          </a:xfrm>
        </p:grpSpPr>
        <p:pic>
          <p:nvPicPr>
            <p:cNvPr id="4102" name="Picture 6" descr="C:\Users\kristin.PLANVALBRIG\Desktop\formation regiosuisse016 kle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2636912"/>
              <a:ext cx="2000999" cy="133203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ristin.PLANVALBRIG\Desktop\ROUTE_DE_L_ABSINTH_67 Kle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484784"/>
              <a:ext cx="2000999" cy="13310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ristin.PLANVALBRIG\Desktop\TISCHDISKUSSION_16 kli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3789040"/>
              <a:ext cx="2000999" cy="133204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kristin.PLANVALBRIG\Desktop\Forschungsmarkt regiosuisse049 kle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4941168"/>
              <a:ext cx="2000999" cy="13320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kristin.PLANVALBRIG\Desktop\EMPFANG_05 nklei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248" y="359999"/>
              <a:ext cx="2000999" cy="131586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el 1"/>
          <p:cNvSpPr>
            <a:spLocks noGrp="1"/>
          </p:cNvSpPr>
          <p:nvPr>
            <p:ph type="title"/>
          </p:nvPr>
        </p:nvSpPr>
        <p:spPr>
          <a:xfrm>
            <a:off x="468064" y="846722"/>
            <a:ext cx="8280400" cy="359891"/>
          </a:xfrm>
        </p:spPr>
        <p:txBody>
          <a:bodyPr/>
          <a:lstStyle/>
          <a:p>
            <a:r>
              <a:rPr lang="fr-FR" sz="2400" dirty="0" err="1">
                <a:latin typeface="+mn-lt"/>
              </a:rPr>
              <a:t>Ausgewählte</a:t>
            </a:r>
            <a:r>
              <a:rPr lang="fr-FR" sz="2400" dirty="0">
                <a:latin typeface="+mn-lt"/>
              </a:rPr>
              <a:t> Services </a:t>
            </a:r>
            <a:r>
              <a:rPr lang="fr-FR" sz="2400" dirty="0" err="1">
                <a:latin typeface="+mn-lt"/>
              </a:rPr>
              <a:t>von</a:t>
            </a:r>
            <a:r>
              <a:rPr lang="fr-FR" sz="2400" dirty="0">
                <a:latin typeface="+mn-lt"/>
              </a:rPr>
              <a:t> regiosuisse (2/3)</a:t>
            </a:r>
            <a:endParaRPr lang="de-CH" sz="2400" dirty="0">
              <a:latin typeface="+mn-lt"/>
            </a:endParaRPr>
          </a:p>
        </p:txBody>
      </p:sp>
    </p:spTree>
    <p:extLst>
      <p:ext uri="{BB962C8B-B14F-4D97-AF65-F5344CB8AC3E}">
        <p14:creationId xmlns:p14="http://schemas.microsoft.com/office/powerpoint/2010/main" val="24765061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7820" y="1556792"/>
            <a:ext cx="7773988" cy="576263"/>
          </a:xfrm>
        </p:spPr>
        <p:txBody>
          <a:bodyPr/>
          <a:lstStyle/>
          <a:p>
            <a:pPr marL="285750" indent="-285750">
              <a:buFont typeface="Arial" panose="020B0604020202020204" pitchFamily="34" charset="0"/>
              <a:buChar char="•"/>
            </a:pPr>
            <a:r>
              <a:rPr lang="de-CH" sz="1800" kern="1200" dirty="0">
                <a:solidFill>
                  <a:srgbClr val="B4BE00"/>
                </a:solidFill>
                <a:latin typeface="+mn-lt"/>
                <a:ea typeface="+mn-ea"/>
                <a:cs typeface="+mn-cs"/>
              </a:rPr>
              <a:t>Das Webportal </a:t>
            </a:r>
            <a:r>
              <a:rPr lang="de-CH" sz="1800" i="1" kern="1200" dirty="0">
                <a:solidFill>
                  <a:srgbClr val="B4BE00"/>
                </a:solidFill>
                <a:latin typeface="+mn-lt"/>
                <a:ea typeface="+mn-ea"/>
                <a:cs typeface="+mn-cs"/>
              </a:rPr>
              <a:t>regiosuisse.ch</a:t>
            </a:r>
            <a:r>
              <a:rPr lang="de-CH" sz="1800" kern="1200" dirty="0">
                <a:solidFill>
                  <a:srgbClr val="B4BE00"/>
                </a:solidFill>
                <a:latin typeface="+mn-lt"/>
                <a:ea typeface="+mn-ea"/>
                <a:cs typeface="+mn-cs"/>
              </a:rPr>
              <a:t>…</a:t>
            </a:r>
          </a:p>
        </p:txBody>
      </p:sp>
      <p:sp>
        <p:nvSpPr>
          <p:cNvPr id="3" name="Inhaltsplatzhalter 2"/>
          <p:cNvSpPr>
            <a:spLocks noGrp="1"/>
          </p:cNvSpPr>
          <p:nvPr>
            <p:ph idx="1"/>
          </p:nvPr>
        </p:nvSpPr>
        <p:spPr>
          <a:xfrm>
            <a:off x="755576" y="2204864"/>
            <a:ext cx="5328592" cy="4248472"/>
          </a:xfrm>
        </p:spPr>
        <p:txBody>
          <a:bodyPr/>
          <a:lstStyle/>
          <a:p>
            <a:pPr marL="0" indent="0">
              <a:buNone/>
            </a:pPr>
            <a:r>
              <a:rPr lang="de-CH" sz="1800" dirty="0"/>
              <a:t>…ist die nationale Plattform zur NRP, </a:t>
            </a:r>
            <a:r>
              <a:rPr lang="de-CH" sz="1800" dirty="0" err="1"/>
              <a:t>Interreg</a:t>
            </a:r>
            <a:r>
              <a:rPr lang="de-CH" sz="1800" dirty="0"/>
              <a:t> und ETZ sowie zur kohärenten Raumentwicklung.</a:t>
            </a:r>
          </a:p>
          <a:p>
            <a:pPr marL="0" indent="0">
              <a:buNone/>
            </a:pPr>
            <a:r>
              <a:rPr lang="de-CH" sz="1800" dirty="0">
                <a:sym typeface="Wingdings" panose="05000000000000000000" pitchFamily="2" charset="2"/>
              </a:rPr>
              <a:t>…ist das z</a:t>
            </a:r>
            <a:r>
              <a:rPr lang="de-CH" sz="1800" dirty="0"/>
              <a:t>entrale Informations-, Arbeits-, Austausch- und Vernetzungsinstrument.</a:t>
            </a:r>
          </a:p>
          <a:p>
            <a:pPr marL="0" indent="0">
              <a:buNone/>
            </a:pPr>
            <a:r>
              <a:rPr lang="de-CH" sz="1800" dirty="0"/>
              <a:t>…beinhaltet News und Hintergrundberichte zu Themen rund um die Regionalentwicklung, Veranstaltungen und Dokumente, Kontaktdaten, Projektbeispiele und nach Rubriken geordnete Informationen.</a:t>
            </a:r>
          </a:p>
          <a:p>
            <a:pPr marL="0" indent="0">
              <a:buNone/>
            </a:pPr>
            <a:r>
              <a:rPr lang="de-CH" sz="1800" dirty="0"/>
              <a:t>…lebt von </a:t>
            </a:r>
            <a:r>
              <a:rPr lang="de-CH" sz="1800" b="1" dirty="0"/>
              <a:t>Ihren</a:t>
            </a:r>
            <a:r>
              <a:rPr lang="de-CH" sz="1800" dirty="0"/>
              <a:t> Inhalten (News zu Projekten, Studien, Erfahrungen, Methoden, Kommentaren, Veranstaltungen, Publikationen, Fragen, Hinweisen, Bedürfnissen usw.).</a:t>
            </a:r>
          </a:p>
          <a:p>
            <a:pPr marL="0" indent="0">
              <a:buNone/>
            </a:pPr>
            <a:endParaRPr lang="de-CH" dirty="0"/>
          </a:p>
          <a:p>
            <a:endParaRPr lang="de-CH"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32" t="5600" r="50902" b="3642"/>
          <a:stretch/>
        </p:blipFill>
        <p:spPr bwMode="auto">
          <a:xfrm>
            <a:off x="5796136" y="3068960"/>
            <a:ext cx="3441997"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txBox="1">
            <a:spLocks/>
          </p:cNvSpPr>
          <p:nvPr/>
        </p:nvSpPr>
        <p:spPr bwMode="auto">
          <a:xfrm>
            <a:off x="468064" y="846722"/>
            <a:ext cx="8280400" cy="35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FR" kern="0" dirty="0" err="1">
                <a:latin typeface="+mn-lt"/>
              </a:rPr>
              <a:t>Ausgewählte</a:t>
            </a:r>
            <a:r>
              <a:rPr lang="fr-FR" kern="0" dirty="0">
                <a:latin typeface="+mn-lt"/>
              </a:rPr>
              <a:t> Services </a:t>
            </a:r>
            <a:r>
              <a:rPr lang="fr-FR" kern="0" dirty="0" err="1">
                <a:latin typeface="+mn-lt"/>
              </a:rPr>
              <a:t>von</a:t>
            </a:r>
            <a:r>
              <a:rPr lang="fr-FR" kern="0" dirty="0">
                <a:latin typeface="+mn-lt"/>
              </a:rPr>
              <a:t> regiosuisse (3/3)</a:t>
            </a:r>
            <a:endParaRPr lang="de-CH" kern="0" dirty="0">
              <a:latin typeface="+mn-lt"/>
            </a:endParaRPr>
          </a:p>
        </p:txBody>
      </p:sp>
    </p:spTree>
    <p:extLst>
      <p:ext uri="{BB962C8B-B14F-4D97-AF65-F5344CB8AC3E}">
        <p14:creationId xmlns:p14="http://schemas.microsoft.com/office/powerpoint/2010/main" val="26640050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764704"/>
            <a:ext cx="7773988" cy="576263"/>
          </a:xfrm>
        </p:spPr>
        <p:txBody>
          <a:bodyPr/>
          <a:lstStyle/>
          <a:p>
            <a:r>
              <a:rPr lang="de-CH" dirty="0"/>
              <a:t>Ausgewählte Seiten </a:t>
            </a:r>
            <a:r>
              <a:rPr lang="de-CH" sz="1800" dirty="0"/>
              <a:t>(hier verlinkt)</a:t>
            </a:r>
            <a:r>
              <a:rPr lang="de-CH" dirty="0"/>
              <a:t>:</a:t>
            </a:r>
          </a:p>
        </p:txBody>
      </p:sp>
      <p:sp>
        <p:nvSpPr>
          <p:cNvPr id="3" name="Inhaltsplatzhalter 2"/>
          <p:cNvSpPr>
            <a:spLocks noGrp="1"/>
          </p:cNvSpPr>
          <p:nvPr>
            <p:ph idx="1"/>
          </p:nvPr>
        </p:nvSpPr>
        <p:spPr>
          <a:xfrm>
            <a:off x="539750" y="1340942"/>
            <a:ext cx="7773988" cy="5472434"/>
          </a:xfrm>
          <a:ln>
            <a:noFill/>
          </a:ln>
        </p:spPr>
        <p:txBody>
          <a:bodyPr/>
          <a:lstStyle/>
          <a:p>
            <a:r>
              <a:rPr lang="de-CH" dirty="0">
                <a:hlinkClick r:id="rId3"/>
              </a:rPr>
              <a:t>Übersicht Förderprogramme und Förderpolitiken</a:t>
            </a:r>
            <a:endParaRPr lang="de-CH" dirty="0"/>
          </a:p>
          <a:p>
            <a:r>
              <a:rPr lang="de-CH" dirty="0">
                <a:hlinkClick r:id="rId4"/>
              </a:rPr>
              <a:t>Projektdatenbanken</a:t>
            </a:r>
            <a:r>
              <a:rPr lang="de-CH" dirty="0"/>
              <a:t>: Projektbeispiele bereits realisierter NRP, </a:t>
            </a:r>
            <a:r>
              <a:rPr lang="de-CH" dirty="0" err="1"/>
              <a:t>Interreg</a:t>
            </a:r>
            <a:r>
              <a:rPr lang="de-CH" dirty="0"/>
              <a:t> und anderer Regionalentwicklungs-Projekte</a:t>
            </a:r>
            <a:endParaRPr lang="de-CH" dirty="0">
              <a:hlinkClick r:id=""/>
            </a:endParaRPr>
          </a:p>
          <a:p>
            <a:r>
              <a:rPr lang="de-CH" dirty="0">
                <a:hlinkClick r:id=""/>
              </a:rPr>
              <a:t>Agenda</a:t>
            </a:r>
            <a:r>
              <a:rPr lang="de-CH" dirty="0"/>
              <a:t>: Veranstaltungen zum Thema «Regionalentwicklung»</a:t>
            </a:r>
          </a:p>
          <a:p>
            <a:r>
              <a:rPr lang="de-CH" dirty="0">
                <a:hlinkClick r:id="rId5"/>
              </a:rPr>
              <a:t>Unsere Angebote</a:t>
            </a:r>
            <a:endParaRPr lang="de-CH" dirty="0"/>
          </a:p>
          <a:p>
            <a:r>
              <a:rPr lang="de-CH" dirty="0">
                <a:hlinkClick r:id="rId6"/>
              </a:rPr>
              <a:t>Übersicht Aus- und Weiterbildungen</a:t>
            </a:r>
            <a:r>
              <a:rPr lang="de-CH" dirty="0"/>
              <a:t>: Studiengänge, Kurse usw. im Bereich «Regionalentwicklung» und in dafür relevanten Themenfeldern</a:t>
            </a:r>
          </a:p>
          <a:p>
            <a:r>
              <a:rPr lang="de-CH" dirty="0">
                <a:hlinkClick r:id="rId7"/>
              </a:rPr>
              <a:t>Themendossiers</a:t>
            </a:r>
            <a:r>
              <a:rPr lang="de-CH" dirty="0"/>
              <a:t>: Grundlagen, praktische Tipps und Hilfsmittel zu Themen, die für die Umsetzung und Begleitung von NRP- und Regionalentwicklungsprogrammen und -projekten relevant sind</a:t>
            </a:r>
          </a:p>
          <a:p>
            <a:r>
              <a:rPr lang="de-CH" dirty="0">
                <a:hlinkClick r:id="rId8"/>
              </a:rPr>
              <a:t>Fokusartikel</a:t>
            </a:r>
            <a:r>
              <a:rPr lang="de-CH" dirty="0"/>
              <a:t> und </a:t>
            </a:r>
            <a:r>
              <a:rPr lang="de-CH" dirty="0">
                <a:hlinkClick r:id="rId9"/>
              </a:rPr>
              <a:t>News</a:t>
            </a:r>
            <a:endParaRPr lang="de-CH" dirty="0"/>
          </a:p>
        </p:txBody>
      </p:sp>
    </p:spTree>
    <p:extLst>
      <p:ext uri="{BB962C8B-B14F-4D97-AF65-F5344CB8AC3E}">
        <p14:creationId xmlns:p14="http://schemas.microsoft.com/office/powerpoint/2010/main" val="10530022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23928" y="2205038"/>
            <a:ext cx="4389810" cy="2817812"/>
          </a:xfrm>
        </p:spPr>
        <p:txBody>
          <a:bodyPr/>
          <a:lstStyle/>
          <a:p>
            <a:r>
              <a:rPr lang="de-CH" dirty="0"/>
              <a:t>Was ist die Hauptaufgabe von regiosuisse?</a:t>
            </a:r>
          </a:p>
          <a:p>
            <a:r>
              <a:rPr lang="de-CH" dirty="0"/>
              <a:t>Welche Services würden Sie nutzen?</a:t>
            </a:r>
          </a:p>
          <a:p>
            <a:r>
              <a:rPr lang="de-CH" dirty="0"/>
              <a:t>Welche Angebote fehlen?</a:t>
            </a:r>
          </a:p>
          <a:p>
            <a:r>
              <a:rPr lang="de-CH" dirty="0"/>
              <a:t>Was sind Ihre Bedürfnisse an regiosuisse?</a:t>
            </a:r>
          </a:p>
          <a:p>
            <a:endParaRPr lang="de-CH" dirty="0"/>
          </a:p>
          <a:p>
            <a:pPr marL="0" indent="0">
              <a:buNone/>
            </a:pPr>
            <a:endParaRPr lang="de-CH" dirty="0"/>
          </a:p>
        </p:txBody>
      </p:sp>
      <p:pic>
        <p:nvPicPr>
          <p:cNvPr id="5" name="Picture 2" descr="Bildergebnis für fr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132856"/>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4361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899592" y="1268561"/>
            <a:ext cx="7559401"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pPr algn="ctr"/>
            <a:r>
              <a:rPr lang="de-CH" kern="0" dirty="0" smtClean="0"/>
              <a:t>Besten Dank für Ihre Aufmerksamkeit</a:t>
            </a:r>
            <a:endParaRPr lang="de-DE" kern="0" dirty="0" smtClean="0"/>
          </a:p>
        </p:txBody>
      </p:sp>
      <p:pic>
        <p:nvPicPr>
          <p:cNvPr id="3" name="Picture 14" descr="NEW-SECO-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7544" y="5163912"/>
            <a:ext cx="3963075" cy="1145408"/>
          </a:xfrm>
          <a:prstGeom prst="rect">
            <a:avLst/>
          </a:prstGeom>
          <a:noFill/>
        </p:spPr>
      </p:pic>
      <p:pic>
        <p:nvPicPr>
          <p:cNvPr id="4" name="Grafik 3" descr="C:\Users\kristin.PLANVALBRIG\AppData\Local\Microsoft\Windows\Temporary Internet Files\Content.Word\Logo_NRP_d_black_horizontal_prin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0232" y="5013175"/>
            <a:ext cx="2058169" cy="1356523"/>
          </a:xfrm>
          <a:prstGeom prst="rect">
            <a:avLst/>
          </a:prstGeom>
          <a:noFill/>
          <a:ln>
            <a:noFill/>
          </a:ln>
        </p:spPr>
      </p:pic>
      <p:pic>
        <p:nvPicPr>
          <p:cNvPr id="5" name="Picture 1" descr="FORM"/>
          <p:cNvPicPr>
            <a:picLocks noChangeAspect="1" noChangeArrowheads="1"/>
          </p:cNvPicPr>
          <p:nvPr/>
        </p:nvPicPr>
        <p:blipFill rotWithShape="1">
          <a:blip r:embed="rId4">
            <a:extLst>
              <a:ext uri="{28A0092B-C50C-407E-A947-70E740481C1C}">
                <a14:useLocalDpi xmlns:a14="http://schemas.microsoft.com/office/drawing/2010/main" val="0"/>
              </a:ext>
            </a:extLst>
          </a:blip>
          <a:srcRect l="44011"/>
          <a:stretch/>
        </p:blipFill>
        <p:spPr bwMode="auto">
          <a:xfrm>
            <a:off x="1946128" y="2471692"/>
            <a:ext cx="2827266" cy="8132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e 5"/>
          <p:cNvGraphicFramePr>
            <a:graphicFrameLocks noGrp="1"/>
          </p:cNvGraphicFramePr>
          <p:nvPr>
            <p:extLst>
              <p:ext uri="{D42A27DB-BD31-4B8C-83A1-F6EECF244321}">
                <p14:modId xmlns:p14="http://schemas.microsoft.com/office/powerpoint/2010/main" val="550961700"/>
              </p:ext>
            </p:extLst>
          </p:nvPr>
        </p:nvGraphicFramePr>
        <p:xfrm>
          <a:off x="1907703" y="3573016"/>
          <a:ext cx="5256585" cy="504056"/>
        </p:xfrm>
        <a:graphic>
          <a:graphicData uri="http://schemas.openxmlformats.org/drawingml/2006/table">
            <a:tbl>
              <a:tblPr firstRow="1" bandRow="1">
                <a:tableStyleId>{5C22544A-7EE6-4342-B048-85BDC9FD1C3A}</a:tableStyleId>
              </a:tblPr>
              <a:tblGrid>
                <a:gridCol w="1752195"/>
                <a:gridCol w="1752195"/>
                <a:gridCol w="1752195"/>
              </a:tblGrid>
              <a:tr h="504056">
                <a:tc>
                  <a:txBody>
                    <a:bodyPr/>
                    <a:lstStyle/>
                    <a:p>
                      <a:pPr algn="l"/>
                      <a:r>
                        <a:rPr lang="de-CH" sz="1200" dirty="0" smtClean="0">
                          <a:solidFill>
                            <a:schemeClr val="tx1"/>
                          </a:solidFill>
                        </a:rPr>
                        <a:t>T: +41 27 922 40 88</a:t>
                      </a:r>
                    </a:p>
                    <a:p>
                      <a:pPr algn="l"/>
                      <a:r>
                        <a:rPr lang="de-CH" sz="1200" dirty="0" smtClean="0">
                          <a:solidFill>
                            <a:schemeClr val="tx1"/>
                          </a:solidFill>
                        </a:rPr>
                        <a:t>F:</a:t>
                      </a:r>
                      <a:r>
                        <a:rPr lang="de-CH" sz="1200" baseline="0" dirty="0" smtClean="0">
                          <a:solidFill>
                            <a:schemeClr val="tx1"/>
                          </a:solidFill>
                        </a:rPr>
                        <a:t> +41 27 922 40 89</a:t>
                      </a:r>
                      <a:endParaRPr lang="de-CH" sz="1200" dirty="0" smtClean="0">
                        <a:solidFill>
                          <a:schemeClr val="tx1"/>
                        </a:solidFill>
                      </a:endParaRPr>
                    </a:p>
                  </a:txBody>
                  <a:tcPr>
                    <a:lnR w="12700" cap="flat" cmpd="sng" algn="ctr">
                      <a:solidFill>
                        <a:srgbClr val="FF7D00"/>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smtClean="0">
                          <a:solidFill>
                            <a:schemeClr val="tx1"/>
                          </a:solidFill>
                        </a:rPr>
                        <a:t>info@regiosuisse.ch</a:t>
                      </a:r>
                    </a:p>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smtClean="0">
                          <a:solidFill>
                            <a:schemeClr val="tx1"/>
                          </a:solidFill>
                        </a:rPr>
                        <a:t>www.regiosuisse.ch</a:t>
                      </a:r>
                    </a:p>
                  </a:txBody>
                  <a:tcPr>
                    <a:lnL w="12700" cap="flat" cmpd="sng" algn="ctr">
                      <a:solidFill>
                        <a:srgbClr val="FF7D00"/>
                      </a:solidFill>
                      <a:prstDash val="solid"/>
                      <a:round/>
                      <a:headEnd type="none" w="med" len="med"/>
                      <a:tailEnd type="none" w="med" len="med"/>
                    </a:lnL>
                    <a:lnR w="12700" cap="flat" cmpd="sng" algn="ctr">
                      <a:solidFill>
                        <a:srgbClr val="FF7D00"/>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err="1" smtClean="0">
                          <a:solidFill>
                            <a:schemeClr val="tx1"/>
                          </a:solidFill>
                        </a:rPr>
                        <a:t>Hofjistrasse</a:t>
                      </a:r>
                      <a:r>
                        <a:rPr lang="de-CH" sz="1200" dirty="0" smtClean="0">
                          <a:solidFill>
                            <a:schemeClr val="tx1"/>
                          </a:solidFill>
                        </a:rPr>
                        <a:t> 5</a:t>
                      </a:r>
                    </a:p>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smtClean="0">
                          <a:solidFill>
                            <a:schemeClr val="tx1"/>
                          </a:solidFill>
                        </a:rPr>
                        <a:t>3900 Brig</a:t>
                      </a:r>
                    </a:p>
                  </a:txBody>
                  <a:tcPr>
                    <a:lnL w="12700" cap="flat" cmpd="sng" algn="ctr">
                      <a:solidFill>
                        <a:srgbClr val="FF7D00"/>
                      </a:solidFill>
                      <a:prstDash val="solid"/>
                      <a:round/>
                      <a:headEnd type="none" w="med" len="med"/>
                      <a:tailEnd type="none" w="med" len="med"/>
                    </a:lnL>
                    <a:noFill/>
                  </a:tcPr>
                </a:tc>
              </a:tr>
            </a:tbl>
          </a:graphicData>
        </a:graphic>
      </p:graphicFrame>
    </p:spTree>
    <p:extLst>
      <p:ext uri="{BB962C8B-B14F-4D97-AF65-F5344CB8AC3E}">
        <p14:creationId xmlns:p14="http://schemas.microsoft.com/office/powerpoint/2010/main" val="979795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F2 basis">
  <a:themeElements>
    <a:clrScheme name="F2 bas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2 basi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2 bas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2 basi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2 basi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2 basi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2 basi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2 basi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2 basi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2 basi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2 basi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2 basi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2 basi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2 basi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uvelle présentation">
  <a:themeElements>
    <a:clrScheme name="1_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Nouvelle pré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1 formation">
  <a:themeElements>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1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1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1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1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1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1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1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1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1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1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1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1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 formation">
  <a:themeElements>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2 formation">
  <a:themeElements>
    <a:clrScheme name="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2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2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2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2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2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2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2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2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2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2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2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2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CC"/>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55663" rtl="0" eaLnBrk="1" fontAlgn="base" latinLnBrk="0" hangingPunct="1">
          <a:lnSpc>
            <a:spcPct val="100000"/>
          </a:lnSpc>
          <a:spcBef>
            <a:spcPct val="0"/>
          </a:spcBef>
          <a:spcAft>
            <a:spcPct val="0"/>
          </a:spcAft>
          <a:buClrTx/>
          <a:buSzTx/>
          <a:buFontTx/>
          <a:buNone/>
          <a:tabLst/>
          <a:defRPr kumimoji="0" lang="de-CH"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CFFCC"/>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55663" rtl="0" eaLnBrk="1" fontAlgn="base" latinLnBrk="0" hangingPunct="1">
          <a:lnSpc>
            <a:spcPct val="100000"/>
          </a:lnSpc>
          <a:spcBef>
            <a:spcPct val="0"/>
          </a:spcBef>
          <a:spcAft>
            <a:spcPct val="0"/>
          </a:spcAft>
          <a:buClrTx/>
          <a:buSzTx/>
          <a:buFontTx/>
          <a:buNone/>
          <a:tabLst/>
          <a:defRPr kumimoji="0" lang="de-CH" sz="21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3311</Words>
  <Application>Microsoft Office PowerPoint</Application>
  <PresentationFormat>Bildschirmpräsentation (4:3)</PresentationFormat>
  <Paragraphs>521</Paragraphs>
  <Slides>98</Slides>
  <Notes>17</Notes>
  <HiddenSlides>0</HiddenSlides>
  <MMClips>0</MMClips>
  <ScaleCrop>false</ScaleCrop>
  <HeadingPairs>
    <vt:vector size="6" baseType="variant">
      <vt:variant>
        <vt:lpstr>Design</vt:lpstr>
      </vt:variant>
      <vt:variant>
        <vt:i4>7</vt:i4>
      </vt:variant>
      <vt:variant>
        <vt:lpstr>Eingebettete OLE-Server</vt:lpstr>
      </vt:variant>
      <vt:variant>
        <vt:i4>1</vt:i4>
      </vt:variant>
      <vt:variant>
        <vt:lpstr>Folientitel</vt:lpstr>
      </vt:variant>
      <vt:variant>
        <vt:i4>98</vt:i4>
      </vt:variant>
    </vt:vector>
  </HeadingPairs>
  <TitlesOfParts>
    <vt:vector size="106" baseType="lpstr">
      <vt:lpstr>F2 basis</vt:lpstr>
      <vt:lpstr>1_Nouvelle présentation</vt:lpstr>
      <vt:lpstr>1_F1 formation</vt:lpstr>
      <vt:lpstr>T formation</vt:lpstr>
      <vt:lpstr>F2 formation</vt:lpstr>
      <vt:lpstr>Standarddesign</vt:lpstr>
      <vt:lpstr>Benutzerdefiniertes Design</vt:lpstr>
      <vt:lpstr>Dokument</vt:lpstr>
      <vt:lpstr>Einführung zur NRP, Interreg und Schnittstellen</vt:lpstr>
      <vt:lpstr>Lernziele des Blocks  «Einführung NRP und Interreg»</vt:lpstr>
      <vt:lpstr>Vorbemerkung</vt:lpstr>
      <vt:lpstr>NRP bringt neue Gouvernance: Arbeiten mit strategischen Programmen</vt:lpstr>
      <vt:lpstr>NRP bringt neue Gouvernance</vt:lpstr>
      <vt:lpstr>Neue Inhalte</vt:lpstr>
      <vt:lpstr>Was will die NRP? Ziele und angestrebte Wirkungen</vt:lpstr>
      <vt:lpstr>Einbettung in Standortförderung und Sektorpolitiken</vt:lpstr>
      <vt:lpstr>Wo wird gefördert? Räumlicher Wirkungsbereich der NRP</vt:lpstr>
      <vt:lpstr>Finanzhilfen der NRP</vt:lpstr>
      <vt:lpstr>Erläuterungen zu den Finanzhilfen</vt:lpstr>
      <vt:lpstr>Förderschwerpunkte Interreg, ESPON, URBACT</vt:lpstr>
      <vt:lpstr>NRP: Beteiligung an europäischen Programmen</vt:lpstr>
      <vt:lpstr>Wie vorgehen bei einer Teilnahme?</vt:lpstr>
      <vt:lpstr>Praxisbeispiel: phænovum</vt:lpstr>
      <vt:lpstr>PowerPoint-Präsentation</vt:lpstr>
      <vt:lpstr>Unterschiedliche Raumtypen</vt:lpstr>
      <vt:lpstr>Kohärente Raumentwicklung als Orientierungsrahmen</vt:lpstr>
      <vt:lpstr>PowerPoint-Präsentation</vt:lpstr>
      <vt:lpstr>NRP-Mehrjahresprogramm des Bundes 2016–2023 </vt:lpstr>
      <vt:lpstr>Förderschwerpunkt «Industrie»</vt:lpstr>
      <vt:lpstr>Was sind RIS? </vt:lpstr>
      <vt:lpstr>Wie wirkt die NRP auf die RIS ein? </vt:lpstr>
      <vt:lpstr>Praxisbeispiel: Bioburn</vt:lpstr>
      <vt:lpstr>Praxisbeispiel: SolarRail </vt:lpstr>
      <vt:lpstr>Praxisbeispiel: Tropenhaus Frutigen</vt:lpstr>
      <vt:lpstr>Praxisbeispiel: Nano-Cluster Bodensee</vt:lpstr>
      <vt:lpstr>Förderschwerpunkt «Tourismus»</vt:lpstr>
      <vt:lpstr>Tourismus in der Standortförderung des Bundes</vt:lpstr>
      <vt:lpstr>Impulsprogramm Tourismus: was heisst das nun?</vt:lpstr>
      <vt:lpstr>Zusammenspiel Impulsprogramm und NRP</vt:lpstr>
      <vt:lpstr>NRP-Praxisbeispiel  «AquaAllalin»</vt:lpstr>
      <vt:lpstr>Ausgangslage</vt:lpstr>
      <vt:lpstr>Die Lösung: Die Anliegen verbinden! </vt:lpstr>
      <vt:lpstr>Kosten und Finanzierung</vt:lpstr>
      <vt:lpstr>Konkrete Arbeiten</vt:lpstr>
      <vt:lpstr>Konfrontation mit Gegenargumenten</vt:lpstr>
      <vt:lpstr>Wieso NRP?</vt:lpstr>
      <vt:lpstr>Fragen und Diskussion</vt:lpstr>
      <vt:lpstr>Innotour - der erste Kick für einen guten Start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Fragen und Diskussion</vt:lpstr>
      <vt:lpstr>NRP konkret – Umsetzung der NRP des Kanton Luzern    Organisation und Prozesse der Umsetzung, Umsetzungsprogramm, Projekte, RIS   </vt:lpstr>
      <vt:lpstr>1. UP – Kantonales Umsetzungsprogramm Luzern</vt:lpstr>
      <vt:lpstr>1. UP Luzern</vt:lpstr>
      <vt:lpstr>1. UP Luzern</vt:lpstr>
      <vt:lpstr>1. UP Luzern</vt:lpstr>
      <vt:lpstr>1. UP Luzern</vt:lpstr>
      <vt:lpstr>2. Programmvereinbarung PV</vt:lpstr>
      <vt:lpstr>2. Programmvereinbarung PV</vt:lpstr>
      <vt:lpstr>1. UP Luzern</vt:lpstr>
      <vt:lpstr>1. UP Luzern</vt:lpstr>
      <vt:lpstr>3. Regionales Innovationssystem (RIS) –      zentralschweiz innovativ</vt:lpstr>
      <vt:lpstr>3. Regionales Innovationssystem (RIS) –      zentralschweiz innovativ</vt:lpstr>
      <vt:lpstr>3. Regionales Innovationssystem (RIS) –      zentralschweiz innovativ</vt:lpstr>
      <vt:lpstr>4. NRP-Projekte Kanton Luzern</vt:lpstr>
      <vt:lpstr>4. NRP-Projekte Kanton Luzern</vt:lpstr>
      <vt:lpstr>4. NRP-Projekte Kanton Luzern</vt:lpstr>
      <vt:lpstr>4. NRP-Projekte Kanton Luzern</vt:lpstr>
      <vt:lpstr>4. NRP-Projekte  Kanton Luzern</vt:lpstr>
      <vt:lpstr>4. NRP-Projekte Kanton Luzern</vt:lpstr>
      <vt:lpstr>4. NRP-Projekte Kanton Luzern</vt:lpstr>
      <vt:lpstr>Instrumente zur Unterstützung der Umsetzung der Regionalentwicklung   Grundlagen, Wirkungs- und Business-modelle, Projektfortschrittskontrolle, Checkliste Kommunikation etc.  </vt:lpstr>
      <vt:lpstr>1. Worum es in der Regionalentwicklung geht...</vt:lpstr>
      <vt:lpstr>PowerPoint-Präsentation</vt:lpstr>
      <vt:lpstr>PowerPoint-Präsentation</vt:lpstr>
      <vt:lpstr>PowerPoint-Präsentation</vt:lpstr>
      <vt:lpstr>2. Instrumente</vt:lpstr>
      <vt:lpstr>2. Instrumente</vt:lpstr>
      <vt:lpstr>2. Instrumente</vt:lpstr>
      <vt:lpstr>2. Instrumente</vt:lpstr>
      <vt:lpstr>2. Instrumente</vt:lpstr>
      <vt:lpstr>2. Instrumente</vt:lpstr>
      <vt:lpstr>2. Instrumente</vt:lpstr>
      <vt:lpstr>2. Instrumente</vt:lpstr>
      <vt:lpstr>2. Instrumente</vt:lpstr>
      <vt:lpstr>2. Instrumente</vt:lpstr>
      <vt:lpstr>PowerPoint-Präsentation</vt:lpstr>
      <vt:lpstr>2. Instrumente</vt:lpstr>
      <vt:lpstr>3. Erfolgsfaktoren der Regionalentwicklung</vt:lpstr>
      <vt:lpstr>Welche Unterstützung bietet regiosuisse?</vt:lpstr>
      <vt:lpstr> Wer ist regiosuisse und was tut regiosuisse?</vt:lpstr>
      <vt:lpstr> Wer ist regiosuisse und was tut regiosuisse?</vt:lpstr>
      <vt:lpstr>regiosuisse initiiert und begleitet Lernprozesse.</vt:lpstr>
      <vt:lpstr>Das Zielpublikum von regiosuisse…</vt:lpstr>
      <vt:lpstr>Wie ist regiosuisse organisiert?</vt:lpstr>
      <vt:lpstr>Ausgewählte Services von regiosuisse (1/3)</vt:lpstr>
      <vt:lpstr>Ausgewählte Services von regiosuisse (2/3)</vt:lpstr>
      <vt:lpstr>Das Webportal regiosuisse.ch…</vt:lpstr>
      <vt:lpstr>Ausgewählte Seiten (hier verlinkt):</vt:lpstr>
      <vt:lpstr>PowerPoint-Präsentation</vt:lpstr>
      <vt:lpstr>PowerPoint-Präsentation</vt:lpstr>
    </vt:vector>
  </TitlesOfParts>
  <Company>3900 Brig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PLANVAL AG</dc:creator>
  <cp:lastModifiedBy>Benedikt Bucherer</cp:lastModifiedBy>
  <cp:revision>575</cp:revision>
  <cp:lastPrinted>2016-11-07T16:35:04Z</cp:lastPrinted>
  <dcterms:created xsi:type="dcterms:W3CDTF">2008-08-06T14:07:08Z</dcterms:created>
  <dcterms:modified xsi:type="dcterms:W3CDTF">2016-11-14T10:06:30Z</dcterms:modified>
</cp:coreProperties>
</file>