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35"/>
  </p:notesMasterIdLst>
  <p:handoutMasterIdLst>
    <p:handoutMasterId r:id="rId36"/>
  </p:handoutMasterIdLst>
  <p:sldIdLst>
    <p:sldId id="357" r:id="rId3"/>
    <p:sldId id="354" r:id="rId4"/>
    <p:sldId id="423" r:id="rId5"/>
    <p:sldId id="366" r:id="rId6"/>
    <p:sldId id="364" r:id="rId7"/>
    <p:sldId id="381" r:id="rId8"/>
    <p:sldId id="425" r:id="rId9"/>
    <p:sldId id="382" r:id="rId10"/>
    <p:sldId id="358" r:id="rId11"/>
    <p:sldId id="424" r:id="rId12"/>
    <p:sldId id="427" r:id="rId13"/>
    <p:sldId id="416" r:id="rId14"/>
    <p:sldId id="422" r:id="rId15"/>
    <p:sldId id="417" r:id="rId16"/>
    <p:sldId id="392" r:id="rId17"/>
    <p:sldId id="372" r:id="rId18"/>
    <p:sldId id="371" r:id="rId19"/>
    <p:sldId id="370" r:id="rId20"/>
    <p:sldId id="408" r:id="rId21"/>
    <p:sldId id="414" r:id="rId22"/>
    <p:sldId id="369" r:id="rId23"/>
    <p:sldId id="376" r:id="rId24"/>
    <p:sldId id="377" r:id="rId25"/>
    <p:sldId id="375" r:id="rId26"/>
    <p:sldId id="374" r:id="rId27"/>
    <p:sldId id="399" r:id="rId28"/>
    <p:sldId id="415" r:id="rId29"/>
    <p:sldId id="418" r:id="rId30"/>
    <p:sldId id="419" r:id="rId31"/>
    <p:sldId id="428" r:id="rId32"/>
    <p:sldId id="420" r:id="rId33"/>
    <p:sldId id="413" r:id="rId34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llbrunner Sabine SECO" initials="KSS" lastIdx="25" clrIdx="0">
    <p:extLst/>
  </p:cmAuthor>
  <p:cmAuthor id="2" name="Stokar Martin SECO" initials="snr" lastIdx="4" clrIdx="1">
    <p:extLst/>
  </p:cmAuthor>
  <p:cmAuthor id="3" name="Riser Adrian SECO" initials="ria" lastIdx="7" clrIdx="2">
    <p:extLst/>
  </p:cmAuthor>
  <p:cmAuthor id="4" name="Kristin Bonderer" initials="KB" lastIdx="14" clrIdx="3"/>
  <p:cmAuthor id="5" name="Maurizio Michael" initials="MM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787B"/>
    <a:srgbClr val="B4BE00"/>
    <a:srgbClr val="E2E890"/>
    <a:srgbClr val="B4BE30"/>
    <a:srgbClr val="C8D42C"/>
    <a:srgbClr val="C2C4C6"/>
    <a:srgbClr val="000000"/>
    <a:srgbClr val="F3F6D2"/>
    <a:srgbClr val="EDF2BC"/>
    <a:srgbClr val="B4B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0688" autoAdjust="0"/>
  </p:normalViewPr>
  <p:slideViewPr>
    <p:cSldViewPr>
      <p:cViewPr varScale="1">
        <p:scale>
          <a:sx n="124" d="100"/>
          <a:sy n="124" d="100"/>
        </p:scale>
        <p:origin x="153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523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523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D34A28-75FC-46FB-864A-BBBE8978C1F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12942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190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0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4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D4CB31-ABBD-4CEC-9316-6672DDF13A1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4892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4CB31-ABBD-4CEC-9316-6672DDF13A1B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884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4CB31-ABBD-4CEC-9316-6672DDF13A1B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30964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4CB31-ABBD-4CEC-9316-6672DDF13A1B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48855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4CB31-ABBD-4CEC-9316-6672DDF13A1B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99142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1E17A-57DF-48ED-A15C-A11182693834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622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1E17A-57DF-48ED-A15C-A11182693834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622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8F089-21A0-4906-94B0-EA071F780987}" type="slidenum">
              <a:rPr lang="de-CH" smtClean="0"/>
              <a:pPr>
                <a:defRPr/>
              </a:pPr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996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5646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908000"/>
            <a:ext cx="8136448" cy="35988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483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2016000"/>
            <a:ext cx="3959984" cy="35988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2016000"/>
            <a:ext cx="3960440" cy="3598862"/>
          </a:xfr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7990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88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30550" y="1773238"/>
            <a:ext cx="48260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30550" y="3716338"/>
            <a:ext cx="48974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rgbClr val="73787B"/>
                </a:solidFill>
              </a:defRPr>
            </a:lvl1pPr>
          </a:lstStyle>
          <a:p>
            <a:endParaRPr lang="de-DE" alt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de-DE" altLang="de-DE" dirty="0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B4B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altLang="de-DE" sz="2000">
              <a:solidFill>
                <a:srgbClr val="EF8400"/>
              </a:solidFill>
              <a:latin typeface="Lucida Grande" pitchFamily="-80" charset="0"/>
            </a:endParaRPr>
          </a:p>
        </p:txBody>
      </p:sp>
      <p:pic>
        <p:nvPicPr>
          <p:cNvPr id="16" name="Picture 17" descr="STUHL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2663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5738" y="5964373"/>
            <a:ext cx="1584176" cy="25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988572"/>
            <a:ext cx="3702577" cy="7553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000" b="1">
          <a:solidFill>
            <a:srgbClr val="73787B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230313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83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4" y="1080000"/>
            <a:ext cx="813772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000" y="1908000"/>
            <a:ext cx="8136448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</p:txBody>
      </p:sp>
      <p:sp>
        <p:nvSpPr>
          <p:cNvPr id="4105" name="Rectangle 9"/>
          <p:cNvSpPr>
            <a:spLocks noChangeArrowheads="1"/>
          </p:cNvSpPr>
          <p:nvPr userDrawn="1"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B4B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altLang="de-DE" sz="2000">
              <a:solidFill>
                <a:srgbClr val="EF8400"/>
              </a:solidFill>
              <a:latin typeface="Lucida Grande" pitchFamily="-80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 userDrawn="1"/>
        </p:nvSpPr>
        <p:spPr bwMode="auto">
          <a:xfrm>
            <a:off x="1166813" y="496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/>
          </a:p>
        </p:txBody>
      </p:sp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403350" y="692150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pic>
        <p:nvPicPr>
          <p:cNvPr id="8" name="Grafik 7" descr="S:\1005 regiosuisse 2012 - 2015\L5 Kommunikation\KOMM-HANDBUCH_GRUNDLAGEN\CD-CI\00 LOGOS\1 REGIOSUISSE LOGO\REGIOSUISSE LOGO MSOFFICE WEB\REGIOSUISSE GRUEN\POSITIV RGB GR\OHNE SUBLINES RGB GR\REGIOSUISSE LOGO RGB GR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357595"/>
            <a:ext cx="1270434" cy="20731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80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6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6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6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giosuisse.ch/progett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rreg.ch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giosuisse.ch/it/sviluppo-territoriale-coerent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suisse.ch/" TargetMode="External"/><Relationship Id="rId2" Type="http://schemas.openxmlformats.org/officeDocument/2006/relationships/hyperlink" Target="http://www.regiosuisse.ch/it/indirizz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terreg.ch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30550" y="1773238"/>
            <a:ext cx="5401890" cy="1584325"/>
          </a:xfrm>
        </p:spPr>
        <p:txBody>
          <a:bodyPr/>
          <a:lstStyle/>
          <a:p>
            <a:r>
              <a:rPr lang="de-DE" altLang="de-DE" sz="4000" dirty="0"/>
              <a:t>La </a:t>
            </a:r>
            <a:r>
              <a:rPr lang="de-DE" altLang="de-DE" sz="4000" dirty="0" err="1"/>
              <a:t>Nuova</a:t>
            </a:r>
            <a:r>
              <a:rPr lang="de-DE" altLang="de-DE" sz="4000" dirty="0"/>
              <a:t> </a:t>
            </a:r>
            <a:r>
              <a:rPr lang="de-DE" altLang="de-DE" sz="4000" dirty="0" err="1"/>
              <a:t>politica</a:t>
            </a:r>
            <a:r>
              <a:rPr lang="de-DE" altLang="de-DE" sz="4000" dirty="0"/>
              <a:t> regionale (NPR)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 err="1">
                <a:solidFill>
                  <a:srgbClr val="B4BE00"/>
                </a:solidFill>
              </a:rPr>
              <a:t>Composizione</a:t>
            </a:r>
            <a:r>
              <a:rPr lang="de-DE" altLang="de-DE" dirty="0">
                <a:solidFill>
                  <a:srgbClr val="B4BE00"/>
                </a:solidFill>
              </a:rPr>
              <a:t> di </a:t>
            </a:r>
            <a:r>
              <a:rPr lang="de-DE" altLang="de-DE" dirty="0" err="1">
                <a:solidFill>
                  <a:srgbClr val="B4BE00"/>
                </a:solidFill>
              </a:rPr>
              <a:t>schede</a:t>
            </a:r>
            <a:r>
              <a:rPr lang="de-DE" altLang="de-DE" dirty="0">
                <a:solidFill>
                  <a:srgbClr val="B4BE00"/>
                </a:solidFill>
              </a:rPr>
              <a:t> con </a:t>
            </a:r>
            <a:r>
              <a:rPr lang="de-DE" altLang="de-DE" dirty="0" err="1">
                <a:solidFill>
                  <a:srgbClr val="B4BE00"/>
                </a:solidFill>
              </a:rPr>
              <a:t>approfondimenti</a:t>
            </a:r>
            <a:endParaRPr lang="de-DE" altLang="de-DE" dirty="0">
              <a:solidFill>
                <a:srgbClr val="B4BE00"/>
              </a:solidFill>
            </a:endParaRPr>
          </a:p>
        </p:txBody>
      </p:sp>
      <p:sp>
        <p:nvSpPr>
          <p:cNvPr id="683012" name="Rectangle 4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 sz="1300" b="1">
              <a:solidFill>
                <a:srgbClr val="73787B"/>
              </a:solidFill>
            </a:endParaRPr>
          </a:p>
        </p:txBody>
      </p:sp>
      <p:pic>
        <p:nvPicPr>
          <p:cNvPr id="2057" name="Picture 9" descr="C:\Users\kristin.PLANVALBRIG\Desktop\To Do\PPP NRP\CABRIOBAHN_STANSERHORN_10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87" y="5084763"/>
            <a:ext cx="266382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ristin.PLANVALBRIG\Desktop\To Do\PPP NRP\Fotos\STUDENTIN_IND_DESIGN_3DPRINTER_03k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83" y="3438975"/>
            <a:ext cx="266382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ristin.PLANVALBRIG\Desktop\To Do\PPP NRP\MONTAGE_GLAS_29k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84" y="1749510"/>
            <a:ext cx="266382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ristin.PLANVALBRIG\Desktop\To Do\PPP NRP\REKA_HOTEL_HALLENBAD_01k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20" y="-3601"/>
            <a:ext cx="266382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282" y="548680"/>
            <a:ext cx="8477790" cy="576263"/>
          </a:xfrm>
        </p:spPr>
        <p:txBody>
          <a:bodyPr/>
          <a:lstStyle/>
          <a:p>
            <a:r>
              <a:rPr lang="it-IT" sz="2000" dirty="0"/>
              <a:t>Come funziona la NPR?</a:t>
            </a:r>
            <a:br>
              <a:rPr lang="it-IT" dirty="0"/>
            </a:br>
            <a:r>
              <a:rPr lang="it-IT" dirty="0"/>
              <a:t>Processo di attuazione e attori</a:t>
            </a:r>
          </a:p>
        </p:txBody>
      </p:sp>
      <p:grpSp>
        <p:nvGrpSpPr>
          <p:cNvPr id="7" name="Gruppieren 6"/>
          <p:cNvGrpSpPr>
            <a:grpSpLocks/>
          </p:cNvGrpSpPr>
          <p:nvPr/>
        </p:nvGrpSpPr>
        <p:grpSpPr>
          <a:xfrm>
            <a:off x="503470" y="3371655"/>
            <a:ext cx="3924000" cy="1537027"/>
            <a:chOff x="0" y="1944214"/>
            <a:chExt cx="3852166" cy="2034484"/>
          </a:xfrm>
        </p:grpSpPr>
        <p:sp>
          <p:nvSpPr>
            <p:cNvPr id="8" name="Abgerundetes Rechteck 7"/>
            <p:cNvSpPr/>
            <p:nvPr/>
          </p:nvSpPr>
          <p:spPr>
            <a:xfrm>
              <a:off x="0" y="1944214"/>
              <a:ext cx="3852166" cy="2034483"/>
            </a:xfrm>
            <a:prstGeom prst="roundRect">
              <a:avLst/>
            </a:prstGeom>
            <a:solidFill>
              <a:srgbClr val="EDF2BC"/>
            </a:solidFill>
            <a:ln>
              <a:solidFill>
                <a:srgbClr val="73787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Abgerundetes Rechteck 4"/>
            <p:cNvSpPr/>
            <p:nvPr/>
          </p:nvSpPr>
          <p:spPr>
            <a:xfrm>
              <a:off x="0" y="1994085"/>
              <a:ext cx="3852165" cy="1984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dirty="0">
                  <a:solidFill>
                    <a:schemeClr val="tx1"/>
                  </a:solidFill>
                </a:rPr>
                <a:t>Valutazione</a:t>
              </a:r>
            </a:p>
            <a:p>
              <a:pPr lvl="0" algn="ctr" defTabSz="577850">
                <a:lnSpc>
                  <a:spcPct val="95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100" kern="1200" dirty="0">
                  <a:solidFill>
                    <a:schemeClr val="tx1"/>
                  </a:solidFill>
                </a:rPr>
                <a:t>I Cantoni rendono conto alla Confederazione dei progetti realizzati e degli obiettivi raggiunti. </a:t>
              </a:r>
              <a:endParaRPr lang="it-IT" sz="1100" dirty="0">
                <a:solidFill>
                  <a:schemeClr val="tx1"/>
                </a:solidFill>
              </a:endParaRPr>
            </a:p>
            <a:p>
              <a:pPr lvl="0" algn="ctr" defTabSz="577850">
                <a:lnSpc>
                  <a:spcPct val="95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100" dirty="0">
                  <a:solidFill>
                    <a:schemeClr val="tx1"/>
                  </a:solidFill>
                </a:rPr>
                <a:t>La Confederazione è responsabile p</a:t>
              </a:r>
              <a:r>
                <a:rPr lang="it-IT" sz="1100" kern="1200" dirty="0">
                  <a:solidFill>
                    <a:schemeClr val="tx1"/>
                  </a:solidFill>
                </a:rPr>
                <a:t>er la valutazione complessiva della NPR.</a:t>
              </a: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2874673" y="1493137"/>
            <a:ext cx="3895115" cy="1548000"/>
            <a:chOff x="2358571" y="-215188"/>
            <a:chExt cx="3025530" cy="1475068"/>
          </a:xfrm>
        </p:grpSpPr>
        <p:sp>
          <p:nvSpPr>
            <p:cNvPr id="11" name="Abgerundetes Rechteck 10"/>
            <p:cNvSpPr/>
            <p:nvPr/>
          </p:nvSpPr>
          <p:spPr>
            <a:xfrm>
              <a:off x="2358571" y="-215188"/>
              <a:ext cx="3025530" cy="1475068"/>
            </a:xfrm>
            <a:prstGeom prst="roundRect">
              <a:avLst/>
            </a:prstGeom>
            <a:solidFill>
              <a:srgbClr val="EDF2BC"/>
            </a:solidFill>
            <a:ln>
              <a:solidFill>
                <a:srgbClr val="73787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2358571" y="-188082"/>
              <a:ext cx="3025530" cy="13552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92075" lvl="0" indent="-92075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kern="1200" dirty="0">
                  <a:solidFill>
                    <a:schemeClr val="tx1"/>
                  </a:solidFill>
                </a:rPr>
                <a:t> Programma pluriennale della Confederazione (PP)</a:t>
              </a:r>
              <a:br>
                <a:rPr lang="it-IT" sz="1200" b="1" kern="1200" dirty="0">
                  <a:solidFill>
                    <a:schemeClr val="tx1"/>
                  </a:solidFill>
                </a:rPr>
              </a:br>
              <a:r>
                <a:rPr lang="it-IT" sz="1200" b="1" kern="1200" dirty="0">
                  <a:solidFill>
                    <a:schemeClr val="tx1"/>
                  </a:solidFill>
                </a:rPr>
                <a:t>8 anni</a:t>
              </a:r>
            </a:p>
            <a:p>
              <a:pPr lvl="0" algn="ctr" defTabSz="577850">
                <a:lnSpc>
                  <a:spcPct val="95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100" kern="1200" dirty="0">
                  <a:solidFill>
                    <a:schemeClr val="tx1"/>
                  </a:solidFill>
                </a:rPr>
                <a:t>L‘assemblea federale formula il programma pluriennale per l‘attuazione della NPR; </a:t>
              </a:r>
            </a:p>
            <a:p>
              <a:pPr lvl="0" algn="ctr" defTabSz="577850">
                <a:lnSpc>
                  <a:spcPct val="95000"/>
                </a:lnSpc>
                <a:spcAft>
                  <a:spcPct val="35000"/>
                </a:spcAft>
              </a:pPr>
              <a:r>
                <a:rPr lang="it-IT" sz="1100" kern="1200" dirty="0">
                  <a:solidFill>
                    <a:schemeClr val="tx1"/>
                  </a:solidFill>
                </a:rPr>
                <a:t>attualmente</a:t>
              </a:r>
              <a:r>
                <a:rPr lang="it-IT" sz="1100" dirty="0">
                  <a:solidFill>
                    <a:schemeClr val="tx1"/>
                  </a:solidFill>
                </a:rPr>
                <a:t> PP 2016–2023 integrato nel messaggio </a:t>
              </a:r>
              <a:r>
                <a:rPr lang="it-IT" sz="1100" dirty="0">
                  <a:solidFill>
                    <a:srgbClr val="000000"/>
                  </a:solidFill>
                </a:rPr>
                <a:t>globale </a:t>
              </a:r>
              <a:r>
                <a:rPr lang="it-IT" sz="1100" dirty="0">
                  <a:solidFill>
                    <a:schemeClr val="tx1"/>
                  </a:solidFill>
                </a:rPr>
                <a:t>per la promozione della piazza </a:t>
              </a:r>
              <a:r>
                <a:rPr lang="it-IT" sz="1100" dirty="0">
                  <a:solidFill>
                    <a:srgbClr val="000000"/>
                  </a:solidFill>
                </a:rPr>
                <a:t>economica</a:t>
              </a:r>
              <a:br>
                <a:rPr lang="it-IT" sz="1100" dirty="0">
                  <a:solidFill>
                    <a:schemeClr val="tx1"/>
                  </a:solidFill>
                </a:rPr>
              </a:br>
              <a:br>
                <a:rPr lang="it-IT" sz="1100" kern="1200" dirty="0">
                  <a:solidFill>
                    <a:schemeClr val="tx1"/>
                  </a:solidFill>
                </a:rPr>
              </a:br>
              <a:r>
                <a:rPr lang="it-IT" sz="1100" kern="1200" dirty="0">
                  <a:solidFill>
                    <a:schemeClr val="tx1"/>
                  </a:solidFill>
                  <a:sym typeface="Wingdings" panose="05000000000000000000" pitchFamily="2" charset="2"/>
                </a:rPr>
                <a:t> </a:t>
              </a:r>
              <a:r>
                <a:rPr lang="it-IT" sz="1100" b="1" kern="1200" dirty="0">
                  <a:solidFill>
                    <a:srgbClr val="000000"/>
                  </a:solidFill>
                  <a:sym typeface="Wingdings" panose="05000000000000000000" pitchFamily="2" charset="2"/>
                </a:rPr>
                <a:t>Linee guida </a:t>
              </a:r>
              <a:r>
                <a:rPr lang="it-IT" sz="1100" kern="1200" dirty="0">
                  <a:solidFill>
                    <a:srgbClr val="000000"/>
                  </a:solidFill>
                  <a:sym typeface="Wingdings" panose="05000000000000000000" pitchFamily="2" charset="2"/>
                </a:rPr>
                <a:t>per </a:t>
              </a:r>
              <a:r>
                <a:rPr lang="it-IT" sz="1100" kern="1200" dirty="0">
                  <a:solidFill>
                    <a:schemeClr val="tx1"/>
                  </a:solidFill>
                  <a:sym typeface="Wingdings" panose="05000000000000000000" pitchFamily="2" charset="2"/>
                </a:rPr>
                <a:t>l‘attuazione</a:t>
              </a:r>
              <a:endParaRPr lang="it-IT" sz="11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5052288" y="3225281"/>
            <a:ext cx="3924000" cy="1683400"/>
            <a:chOff x="4576336" y="1512972"/>
            <a:chExt cx="3671376" cy="2887934"/>
          </a:xfrm>
        </p:grpSpPr>
        <p:sp>
          <p:nvSpPr>
            <p:cNvPr id="14" name="Abgerundetes Rechteck 13"/>
            <p:cNvSpPr/>
            <p:nvPr/>
          </p:nvSpPr>
          <p:spPr>
            <a:xfrm>
              <a:off x="4576336" y="1764082"/>
              <a:ext cx="3671376" cy="2636824"/>
            </a:xfrm>
            <a:prstGeom prst="roundRect">
              <a:avLst/>
            </a:prstGeom>
            <a:solidFill>
              <a:srgbClr val="EDF2BC"/>
            </a:solidFill>
            <a:ln>
              <a:solidFill>
                <a:srgbClr val="73787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Abgerundetes Rechteck 4"/>
            <p:cNvSpPr/>
            <p:nvPr/>
          </p:nvSpPr>
          <p:spPr>
            <a:xfrm>
              <a:off x="4576336" y="1512972"/>
              <a:ext cx="3637694" cy="28567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br>
                <a:rPr lang="de-CH" sz="1200" b="1" kern="1200" dirty="0">
                  <a:solidFill>
                    <a:schemeClr val="tx1"/>
                  </a:solidFill>
                </a:rPr>
              </a:br>
              <a:r>
                <a:rPr lang="it-IT" sz="1200" b="1" kern="1200" dirty="0">
                  <a:solidFill>
                    <a:schemeClr val="tx1"/>
                  </a:solidFill>
                </a:rPr>
                <a:t>Programmi di attuazione dei Cantoni (PA)</a:t>
              </a:r>
              <a:br>
                <a:rPr lang="it-IT" sz="1200" b="1" kern="1200" dirty="0">
                  <a:solidFill>
                    <a:schemeClr val="tx1"/>
                  </a:solidFill>
                </a:rPr>
              </a:br>
              <a:r>
                <a:rPr lang="it-IT" sz="1200" b="1" kern="1200" dirty="0" err="1">
                  <a:solidFill>
                    <a:schemeClr val="tx1"/>
                  </a:solidFill>
                </a:rPr>
                <a:t>2</a:t>
              </a:r>
              <a:r>
                <a:rPr lang="it-IT" sz="1200" b="1" kern="1200" dirty="0">
                  <a:solidFill>
                    <a:schemeClr val="tx1"/>
                  </a:solidFill>
                </a:rPr>
                <a:t> </a:t>
              </a:r>
              <a:r>
                <a:rPr lang="it-IT" sz="1200" b="1" kern="1200" dirty="0" err="1">
                  <a:solidFill>
                    <a:schemeClr val="tx1"/>
                  </a:solidFill>
                </a:rPr>
                <a:t>x</a:t>
              </a:r>
              <a:r>
                <a:rPr lang="it-IT" sz="1200" b="1" kern="1200" dirty="0">
                  <a:solidFill>
                    <a:schemeClr val="tx1"/>
                  </a:solidFill>
                </a:rPr>
                <a:t> </a:t>
              </a:r>
              <a:r>
                <a:rPr lang="it-IT" sz="1200" b="1" kern="1200" dirty="0" err="1">
                  <a:solidFill>
                    <a:schemeClr val="tx1"/>
                  </a:solidFill>
                </a:rPr>
                <a:t>4</a:t>
              </a:r>
              <a:r>
                <a:rPr lang="it-IT" sz="1200" b="1" kern="1200" dirty="0">
                  <a:solidFill>
                    <a:schemeClr val="tx1"/>
                  </a:solidFill>
                </a:rPr>
                <a:t> anni</a:t>
              </a:r>
            </a:p>
            <a:p>
              <a:pPr lvl="0" algn="ctr" defTabSz="577850">
                <a:lnSpc>
                  <a:spcPct val="95000"/>
                </a:lnSpc>
                <a:spcAft>
                  <a:spcPts val="0"/>
                </a:spcAft>
              </a:pPr>
              <a:r>
                <a:rPr lang="it-IT" sz="1100" kern="1200" dirty="0">
                  <a:solidFill>
                    <a:schemeClr val="tx1"/>
                  </a:solidFill>
                </a:rPr>
                <a:t>Sulla base del PP i Cantoni elaborano i programmi di attuazione cantonali</a:t>
              </a:r>
              <a:r>
                <a:rPr lang="it-IT" sz="1100" dirty="0">
                  <a:solidFill>
                    <a:schemeClr val="tx1"/>
                  </a:solidFill>
                </a:rPr>
                <a:t>/sovracantonali (2016–19, 2020–23) </a:t>
              </a:r>
              <a:br>
                <a:rPr lang="it-IT" sz="1100" kern="1200" dirty="0">
                  <a:solidFill>
                    <a:schemeClr val="tx1"/>
                  </a:solidFill>
                </a:rPr>
              </a:br>
              <a:r>
                <a:rPr lang="it-IT" sz="1100" b="1" kern="1200" dirty="0">
                  <a:solidFill>
                    <a:schemeClr val="tx1"/>
                  </a:solidFill>
                  <a:sym typeface="Wingdings" panose="05000000000000000000" pitchFamily="2" charset="2"/>
                </a:rPr>
                <a:t> obiettivi specifici cantonali, risp</a:t>
              </a:r>
              <a:r>
                <a:rPr lang="it-IT" sz="1100" b="1" dirty="0">
                  <a:solidFill>
                    <a:schemeClr val="tx1"/>
                  </a:solidFill>
                  <a:sym typeface="Wingdings" panose="05000000000000000000" pitchFamily="2" charset="2"/>
                </a:rPr>
                <a:t>. regionali</a:t>
              </a:r>
              <a:r>
                <a:rPr lang="it-IT" sz="1100" b="1" kern="1200" dirty="0">
                  <a:solidFill>
                    <a:schemeClr val="tx1"/>
                  </a:solidFill>
                </a:rPr>
                <a:t>, punti chiave e misure </a:t>
              </a:r>
              <a:r>
                <a:rPr lang="it-IT" sz="1100" dirty="0">
                  <a:solidFill>
                    <a:schemeClr val="tx1"/>
                  </a:solidFill>
                </a:rPr>
                <a:t>per </a:t>
              </a:r>
              <a:r>
                <a:rPr lang="it-IT" sz="1100" kern="1200" dirty="0">
                  <a:solidFill>
                    <a:schemeClr val="tx1"/>
                  </a:solidFill>
                </a:rPr>
                <a:t>l‘attuazione</a:t>
              </a:r>
              <a:br>
                <a:rPr lang="it-IT" sz="1100" kern="1200" dirty="0">
                  <a:solidFill>
                    <a:schemeClr val="tx1"/>
                  </a:solidFill>
                </a:rPr>
              </a:br>
              <a:endParaRPr lang="it-IT" sz="600" kern="1200" dirty="0">
                <a:solidFill>
                  <a:schemeClr val="tx1"/>
                </a:solidFill>
              </a:endParaRPr>
            </a:p>
            <a:p>
              <a:pPr lvl="0" algn="ctr" defTabSz="577850">
                <a:lnSpc>
                  <a:spcPct val="95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100" dirty="0">
                  <a:solidFill>
                    <a:schemeClr val="tx1"/>
                  </a:solidFill>
                </a:rPr>
                <a:t>Sulla base del PP/PA la Confederazione e i Cantoni concludono degli </a:t>
              </a:r>
              <a:r>
                <a:rPr lang="it-IT" sz="1100" b="1" dirty="0">
                  <a:solidFill>
                    <a:schemeClr val="tx1"/>
                  </a:solidFill>
                </a:rPr>
                <a:t>convenzioni di programma</a:t>
              </a:r>
              <a:endParaRPr lang="it-IT" sz="11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2845789" y="5125400"/>
            <a:ext cx="3924000" cy="1548000"/>
            <a:chOff x="2552025" y="4011879"/>
            <a:chExt cx="3117333" cy="1962110"/>
          </a:xfrm>
        </p:grpSpPr>
        <p:sp>
          <p:nvSpPr>
            <p:cNvPr id="17" name="Abgerundetes Rechteck 16"/>
            <p:cNvSpPr/>
            <p:nvPr/>
          </p:nvSpPr>
          <p:spPr>
            <a:xfrm>
              <a:off x="2552025" y="4011880"/>
              <a:ext cx="3117333" cy="1962109"/>
            </a:xfrm>
            <a:prstGeom prst="roundRect">
              <a:avLst/>
            </a:prstGeom>
            <a:solidFill>
              <a:srgbClr val="EDF2BC"/>
            </a:solidFill>
            <a:ln>
              <a:solidFill>
                <a:srgbClr val="73787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Abgerundetes Rechteck 4"/>
            <p:cNvSpPr/>
            <p:nvPr/>
          </p:nvSpPr>
          <p:spPr>
            <a:xfrm>
              <a:off x="2552025" y="4011879"/>
              <a:ext cx="3024976" cy="1962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kern="1200" dirty="0">
                  <a:solidFill>
                    <a:schemeClr val="tx1"/>
                  </a:solidFill>
                </a:rPr>
                <a:t>Promozion</a:t>
              </a:r>
              <a:r>
                <a:rPr lang="it-IT" sz="1200" b="1" dirty="0">
                  <a:solidFill>
                    <a:schemeClr val="tx1"/>
                  </a:solidFill>
                </a:rPr>
                <a:t>e e attuazione di progetti</a:t>
              </a:r>
              <a:endParaRPr lang="it-IT" sz="1200" dirty="0">
                <a:solidFill>
                  <a:schemeClr val="tx1"/>
                </a:solidFill>
              </a:endParaRPr>
            </a:p>
            <a:p>
              <a:pPr algn="ctr" defTabSz="577850">
                <a:lnSpc>
                  <a:spcPct val="95000"/>
                </a:lnSpc>
                <a:spcAft>
                  <a:spcPct val="35000"/>
                </a:spcAft>
              </a:pPr>
              <a:r>
                <a:rPr lang="it-IT" sz="1100" dirty="0">
                  <a:solidFill>
                    <a:schemeClr val="tx1"/>
                  </a:solidFill>
                </a:rPr>
                <a:t>I programmi di attuazione risp. i convenzioni di programma definiscono il quadro per la promozione di progetti.               </a:t>
              </a:r>
              <a:r>
                <a:rPr lang="it-IT" sz="1100" b="1" dirty="0">
                  <a:solidFill>
                    <a:schemeClr val="tx1"/>
                  </a:solidFill>
                </a:rPr>
                <a:t>I Cantoni decidono </a:t>
              </a:r>
              <a:r>
                <a:rPr lang="it-IT" sz="1100" dirty="0">
                  <a:solidFill>
                    <a:schemeClr val="tx1"/>
                  </a:solidFill>
                </a:rPr>
                <a:t>se un progetto sarà sostenuto.</a:t>
              </a:r>
            </a:p>
            <a:p>
              <a:pPr algn="ctr" defTabSz="577850">
                <a:lnSpc>
                  <a:spcPct val="95000"/>
                </a:lnSpc>
                <a:spcAft>
                  <a:spcPct val="35000"/>
                </a:spcAft>
              </a:pPr>
              <a:r>
                <a:rPr lang="it-IT" sz="1100" dirty="0">
                  <a:solidFill>
                    <a:schemeClr val="tx1"/>
                  </a:solidFill>
                </a:rPr>
                <a:t>I progetti possono essere lanciati e attuati da </a:t>
              </a:r>
              <a:r>
                <a:rPr lang="it-IT" sz="1100" b="1" dirty="0">
                  <a:solidFill>
                    <a:schemeClr val="tx1"/>
                  </a:solidFill>
                </a:rPr>
                <a:t>Cantoni, regioni, Comuni, imprese, organizzazioni oppure persone private</a:t>
              </a:r>
              <a:r>
                <a:rPr lang="it-IT" sz="1100" dirty="0">
                  <a:solidFill>
                    <a:schemeClr val="tx1"/>
                  </a:solidFill>
                </a:rPr>
                <a:t>.</a:t>
              </a:r>
              <a:endParaRPr lang="it-IT" sz="11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Gebogener Pfeil 34"/>
          <p:cNvSpPr>
            <a:spLocks noChangeAspect="1"/>
          </p:cNvSpPr>
          <p:nvPr/>
        </p:nvSpPr>
        <p:spPr>
          <a:xfrm rot="11808339">
            <a:off x="2108720" y="4730934"/>
            <a:ext cx="1270047" cy="1080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043050"/>
              <a:gd name="adj5" fmla="val 125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37" name="Gebogener Pfeil 36"/>
          <p:cNvSpPr>
            <a:spLocks noChangeAspect="1"/>
          </p:cNvSpPr>
          <p:nvPr/>
        </p:nvSpPr>
        <p:spPr>
          <a:xfrm rot="5400000">
            <a:off x="6341199" y="4585401"/>
            <a:ext cx="1270047" cy="1080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043050"/>
              <a:gd name="adj5" fmla="val 125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38" name="Gebogener Pfeil 37"/>
          <p:cNvSpPr>
            <a:spLocks noChangeAspect="1"/>
          </p:cNvSpPr>
          <p:nvPr/>
        </p:nvSpPr>
        <p:spPr>
          <a:xfrm rot="1107472">
            <a:off x="6316083" y="2467737"/>
            <a:ext cx="1270047" cy="1080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043050"/>
              <a:gd name="adj5" fmla="val 125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39" name="Gebogener Pfeil 38"/>
          <p:cNvSpPr>
            <a:spLocks noChangeAspect="1"/>
          </p:cNvSpPr>
          <p:nvPr/>
        </p:nvSpPr>
        <p:spPr>
          <a:xfrm rot="16200000">
            <a:off x="1884690" y="2474824"/>
            <a:ext cx="1270047" cy="1080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043050"/>
              <a:gd name="adj5" fmla="val 125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498463" y="5093731"/>
            <a:ext cx="15993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700" b="1" dirty="0"/>
              <a:t>Per </a:t>
            </a:r>
            <a:r>
              <a:rPr lang="de-CH" sz="700" b="1" dirty="0" err="1"/>
              <a:t>Interreg</a:t>
            </a:r>
            <a:r>
              <a:rPr lang="de-CH" sz="700" b="1" dirty="0"/>
              <a:t> A </a:t>
            </a:r>
            <a:r>
              <a:rPr lang="de-CH" sz="700" b="1" dirty="0" err="1"/>
              <a:t>vengono</a:t>
            </a:r>
            <a:r>
              <a:rPr lang="de-CH" sz="700" b="1" dirty="0"/>
              <a:t> </a:t>
            </a:r>
            <a:r>
              <a:rPr lang="de-CH" sz="700" b="1" dirty="0" err="1"/>
              <a:t>concluse</a:t>
            </a:r>
            <a:r>
              <a:rPr lang="de-CH" sz="700" b="1" dirty="0"/>
              <a:t> </a:t>
            </a:r>
            <a:r>
              <a:rPr lang="de-CH" sz="700" b="1" dirty="0" err="1"/>
              <a:t>convenzioni</a:t>
            </a:r>
            <a:r>
              <a:rPr lang="de-CH" sz="700" b="1" dirty="0"/>
              <a:t> di </a:t>
            </a:r>
            <a:r>
              <a:rPr lang="de-CH" sz="700" b="1" dirty="0" err="1"/>
              <a:t>programma</a:t>
            </a:r>
            <a:r>
              <a:rPr lang="de-CH" sz="700" b="1" dirty="0"/>
              <a:t> della </a:t>
            </a:r>
            <a:r>
              <a:rPr lang="de-CH" sz="700" b="1" dirty="0" err="1"/>
              <a:t>durata</a:t>
            </a:r>
            <a:r>
              <a:rPr lang="de-CH" sz="700" b="1" dirty="0"/>
              <a:t> di 7 </a:t>
            </a:r>
            <a:r>
              <a:rPr lang="de-CH" sz="700" b="1" dirty="0" err="1"/>
              <a:t>anni</a:t>
            </a:r>
            <a:r>
              <a:rPr lang="de-CH" sz="700" b="1" dirty="0"/>
              <a:t>.</a:t>
            </a:r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3569474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Chi mette in atto la NPR?</a:t>
            </a:r>
            <a:br>
              <a:rPr lang="it-IT" dirty="0"/>
            </a:br>
            <a:r>
              <a:rPr lang="it-IT" dirty="0"/>
              <a:t>Gioco d‘insieme dei diversi livelli</a:t>
            </a:r>
            <a:br>
              <a:rPr lang="it-IT" dirty="0"/>
            </a:br>
            <a:endParaRPr lang="it-IT" dirty="0"/>
          </a:p>
        </p:txBody>
      </p:sp>
      <p:sp>
        <p:nvSpPr>
          <p:cNvPr id="4" name="Rechteck: abgerundete Ecken 3"/>
          <p:cNvSpPr/>
          <p:nvPr/>
        </p:nvSpPr>
        <p:spPr>
          <a:xfrm>
            <a:off x="539750" y="1988840"/>
            <a:ext cx="1249040" cy="648072"/>
          </a:xfrm>
          <a:prstGeom prst="roundRect">
            <a:avLst/>
          </a:prstGeom>
          <a:solidFill>
            <a:srgbClr val="F3F6D2"/>
          </a:solidFill>
          <a:ln>
            <a:solidFill>
              <a:srgbClr val="73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00" b="1" dirty="0" err="1">
                <a:ln w="0"/>
                <a:solidFill>
                  <a:sysClr val="windowText" lastClr="000000"/>
                </a:solidFill>
              </a:rPr>
              <a:t>Confede-</a:t>
            </a:r>
            <a:r>
              <a:rPr lang="de-CH" sz="1300" b="1" dirty="0">
                <a:ln w="0"/>
                <a:solidFill>
                  <a:sysClr val="windowText" lastClr="000000"/>
                </a:solidFill>
              </a:rPr>
              <a:t> </a:t>
            </a:r>
            <a:r>
              <a:rPr lang="de-CH" sz="1300" b="1" dirty="0" err="1">
                <a:ln w="0"/>
                <a:solidFill>
                  <a:sysClr val="windowText" lastClr="000000"/>
                </a:solidFill>
              </a:rPr>
              <a:t>razione</a:t>
            </a:r>
            <a:endParaRPr lang="de-CH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hteck: abgerundete Ecken 4"/>
          <p:cNvSpPr/>
          <p:nvPr/>
        </p:nvSpPr>
        <p:spPr>
          <a:xfrm>
            <a:off x="539750" y="3284984"/>
            <a:ext cx="1249040" cy="648072"/>
          </a:xfrm>
          <a:prstGeom prst="roundRect">
            <a:avLst/>
          </a:prstGeom>
          <a:solidFill>
            <a:srgbClr val="E2E890"/>
          </a:solidFill>
          <a:ln>
            <a:solidFill>
              <a:srgbClr val="73787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00" b="1" dirty="0" err="1">
                <a:ln w="0"/>
                <a:solidFill>
                  <a:sysClr val="windowText" lastClr="000000"/>
                </a:solidFill>
              </a:rPr>
              <a:t>Cantone</a:t>
            </a:r>
            <a:endParaRPr lang="de-CH" sz="1300" b="1" dirty="0">
              <a:ln w="0"/>
              <a:solidFill>
                <a:sysClr val="windowText" lastClr="000000"/>
              </a:solidFill>
            </a:endParaRPr>
          </a:p>
        </p:txBody>
      </p:sp>
      <p:sp>
        <p:nvSpPr>
          <p:cNvPr id="6" name="Rechteck: abgerundete Ecken 5"/>
          <p:cNvSpPr/>
          <p:nvPr/>
        </p:nvSpPr>
        <p:spPr>
          <a:xfrm>
            <a:off x="543992" y="4599781"/>
            <a:ext cx="1249040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00" b="1" dirty="0" err="1">
                <a:ln w="0"/>
                <a:solidFill>
                  <a:sysClr val="windowText" lastClr="000000"/>
                </a:solidFill>
              </a:rPr>
              <a:t>Regioni</a:t>
            </a:r>
            <a:r>
              <a:rPr lang="de-CH" sz="1300" b="1" dirty="0">
                <a:ln w="0"/>
                <a:solidFill>
                  <a:sysClr val="windowText" lastClr="000000"/>
                </a:solidFill>
              </a:rPr>
              <a:t>, </a:t>
            </a:r>
            <a:r>
              <a:rPr lang="de-CH" sz="1300" b="1" dirty="0" err="1">
                <a:ln w="0"/>
                <a:solidFill>
                  <a:sysClr val="windowText" lastClr="000000"/>
                </a:solidFill>
              </a:rPr>
              <a:t>attori</a:t>
            </a:r>
            <a:r>
              <a:rPr lang="de-CH" sz="1300" b="1" dirty="0">
                <a:ln w="0"/>
                <a:solidFill>
                  <a:sysClr val="windowText" lastClr="000000"/>
                </a:solidFill>
              </a:rPr>
              <a:t> </a:t>
            </a:r>
            <a:r>
              <a:rPr lang="de-CH" sz="1300" b="1" dirty="0" err="1">
                <a:ln w="0"/>
                <a:solidFill>
                  <a:sysClr val="windowText" lastClr="000000"/>
                </a:solidFill>
              </a:rPr>
              <a:t>regionali</a:t>
            </a:r>
            <a:endParaRPr lang="de-CH" sz="1300" b="1" dirty="0">
              <a:ln w="0"/>
              <a:solidFill>
                <a:sysClr val="windowText" lastClr="000000"/>
              </a:solidFill>
            </a:endParaRPr>
          </a:p>
        </p:txBody>
      </p:sp>
      <p:sp>
        <p:nvSpPr>
          <p:cNvPr id="7" name="Pfeil: Fünfeck 6"/>
          <p:cNvSpPr/>
          <p:nvPr/>
        </p:nvSpPr>
        <p:spPr>
          <a:xfrm>
            <a:off x="1907704" y="1988840"/>
            <a:ext cx="7056784" cy="648072"/>
          </a:xfrm>
          <a:prstGeom prst="homePlate">
            <a:avLst/>
          </a:prstGeom>
          <a:solidFill>
            <a:srgbClr val="F3F6D2"/>
          </a:solidFill>
          <a:ln>
            <a:solidFill>
              <a:srgbClr val="73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b="1" dirty="0" err="1">
                <a:solidFill>
                  <a:schemeClr val="tx1"/>
                </a:solidFill>
              </a:rPr>
              <a:t>Programma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 err="1">
                <a:solidFill>
                  <a:schemeClr val="tx1"/>
                </a:solidFill>
              </a:rPr>
              <a:t>pluriennale</a:t>
            </a:r>
            <a:r>
              <a:rPr lang="de-CH" sz="1200" b="1" dirty="0">
                <a:solidFill>
                  <a:schemeClr val="tx1"/>
                </a:solidFill>
              </a:rPr>
              <a:t> 2016–2023 </a:t>
            </a:r>
            <a:br>
              <a:rPr lang="de-CH" sz="1200" b="1" dirty="0">
                <a:solidFill>
                  <a:schemeClr val="tx1"/>
                </a:solidFill>
              </a:rPr>
            </a:b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CH" sz="1200" dirty="0" err="1">
                <a:solidFill>
                  <a:schemeClr val="tx1"/>
                </a:solidFill>
              </a:rPr>
              <a:t>Linee</a:t>
            </a:r>
            <a:r>
              <a:rPr lang="de-CH" sz="1200" dirty="0">
                <a:solidFill>
                  <a:schemeClr val="tx1"/>
                </a:solidFill>
              </a:rPr>
              <a:t> </a:t>
            </a:r>
            <a:r>
              <a:rPr lang="de-CH" sz="1200" dirty="0" err="1">
                <a:solidFill>
                  <a:schemeClr val="tx1"/>
                </a:solidFill>
              </a:rPr>
              <a:t>guida</a:t>
            </a:r>
            <a:r>
              <a:rPr lang="de-CH" sz="1200" dirty="0">
                <a:solidFill>
                  <a:schemeClr val="tx1"/>
                </a:solidFill>
              </a:rPr>
              <a:t> per </a:t>
            </a:r>
            <a:r>
              <a:rPr lang="de-CH" sz="1200" dirty="0" err="1">
                <a:solidFill>
                  <a:schemeClr val="tx1"/>
                </a:solidFill>
              </a:rPr>
              <a:t>l‘attuazione</a:t>
            </a:r>
            <a:r>
              <a:rPr lang="de-CH" sz="1200" dirty="0">
                <a:solidFill>
                  <a:schemeClr val="tx1"/>
                </a:solidFill>
              </a:rPr>
              <a:t> </a:t>
            </a:r>
            <a:r>
              <a:rPr lang="de-CH" sz="1200" dirty="0" err="1">
                <a:solidFill>
                  <a:schemeClr val="tx1"/>
                </a:solidFill>
              </a:rPr>
              <a:t>della</a:t>
            </a:r>
            <a:r>
              <a:rPr lang="de-CH" sz="1200" dirty="0">
                <a:solidFill>
                  <a:schemeClr val="tx1"/>
                </a:solidFill>
              </a:rPr>
              <a:t> NPR</a:t>
            </a:r>
          </a:p>
        </p:txBody>
      </p:sp>
      <p:sp>
        <p:nvSpPr>
          <p:cNvPr id="8" name="Pfeil: Fünfeck 7"/>
          <p:cNvSpPr/>
          <p:nvPr/>
        </p:nvSpPr>
        <p:spPr>
          <a:xfrm>
            <a:off x="1907704" y="3284984"/>
            <a:ext cx="3528392" cy="648072"/>
          </a:xfrm>
          <a:prstGeom prst="homePlate">
            <a:avLst/>
          </a:prstGeom>
          <a:solidFill>
            <a:srgbClr val="E2E890"/>
          </a:solidFill>
          <a:ln>
            <a:solidFill>
              <a:srgbClr val="73787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b="1" dirty="0" err="1">
                <a:solidFill>
                  <a:schemeClr val="tx1"/>
                </a:solidFill>
              </a:rPr>
              <a:t>Programmi</a:t>
            </a:r>
            <a:r>
              <a:rPr lang="de-CH" sz="1200" b="1" dirty="0">
                <a:solidFill>
                  <a:schemeClr val="tx1"/>
                </a:solidFill>
              </a:rPr>
              <a:t> di </a:t>
            </a:r>
            <a:r>
              <a:rPr lang="de-CH" sz="1200" b="1" dirty="0" err="1">
                <a:solidFill>
                  <a:schemeClr val="tx1"/>
                </a:solidFill>
              </a:rPr>
              <a:t>attuazione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>
                <a:solidFill>
                  <a:srgbClr val="000000"/>
                </a:solidFill>
              </a:rPr>
              <a:t>2016–2019</a:t>
            </a:r>
          </a:p>
          <a:p>
            <a:pPr algn="ctr"/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punti</a:t>
            </a: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chiave</a:t>
            </a: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specifici</a:t>
            </a: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 per il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Cantone</a:t>
            </a: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 e le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regioni</a:t>
            </a:r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9" name="Pfeil: Fünfeck 8"/>
          <p:cNvSpPr/>
          <p:nvPr/>
        </p:nvSpPr>
        <p:spPr>
          <a:xfrm>
            <a:off x="5436096" y="3284984"/>
            <a:ext cx="3528392" cy="648072"/>
          </a:xfrm>
          <a:prstGeom prst="homePlate">
            <a:avLst/>
          </a:prstGeom>
          <a:solidFill>
            <a:srgbClr val="E2E890"/>
          </a:solidFill>
          <a:ln>
            <a:solidFill>
              <a:srgbClr val="73787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b="1" dirty="0" err="1">
                <a:solidFill>
                  <a:schemeClr val="tx1"/>
                </a:solidFill>
              </a:rPr>
              <a:t>Programmi</a:t>
            </a:r>
            <a:r>
              <a:rPr lang="de-CH" sz="1200" b="1" dirty="0">
                <a:solidFill>
                  <a:schemeClr val="tx1"/>
                </a:solidFill>
              </a:rPr>
              <a:t> di </a:t>
            </a:r>
            <a:r>
              <a:rPr lang="de-CH" sz="1200" b="1" dirty="0" err="1">
                <a:solidFill>
                  <a:schemeClr val="tx1"/>
                </a:solidFill>
              </a:rPr>
              <a:t>attuazione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>
                <a:solidFill>
                  <a:srgbClr val="000000"/>
                </a:solidFill>
              </a:rPr>
              <a:t>2020–2023</a:t>
            </a:r>
          </a:p>
          <a:p>
            <a:pPr algn="ctr"/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punti</a:t>
            </a: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chiave</a:t>
            </a: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specifici</a:t>
            </a: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 per il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Cantone</a:t>
            </a: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 e le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regioni</a:t>
            </a:r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15" name="Pfeil: nach unten 14"/>
          <p:cNvSpPr/>
          <p:nvPr/>
        </p:nvSpPr>
        <p:spPr>
          <a:xfrm>
            <a:off x="1979712" y="2708920"/>
            <a:ext cx="2808312" cy="504056"/>
          </a:xfrm>
          <a:prstGeom prst="downArrow">
            <a:avLst>
              <a:gd name="adj1" fmla="val 36169"/>
              <a:gd name="adj2" fmla="val 50000"/>
            </a:avLst>
          </a:prstGeom>
          <a:solidFill>
            <a:srgbClr val="C2C4C6"/>
          </a:solidFill>
          <a:ln>
            <a:solidFill>
              <a:srgbClr val="73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Pfeil: nach unten 16"/>
          <p:cNvSpPr/>
          <p:nvPr/>
        </p:nvSpPr>
        <p:spPr>
          <a:xfrm>
            <a:off x="1963925" y="4005064"/>
            <a:ext cx="2808312" cy="504056"/>
          </a:xfrm>
          <a:prstGeom prst="downArrow">
            <a:avLst>
              <a:gd name="adj1" fmla="val 35016"/>
              <a:gd name="adj2" fmla="val 50000"/>
            </a:avLst>
          </a:prstGeom>
          <a:solidFill>
            <a:srgbClr val="C2C4C6"/>
          </a:solidFill>
          <a:ln>
            <a:solidFill>
              <a:srgbClr val="73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Rechteck: abgerundete Ecken 18"/>
          <p:cNvSpPr/>
          <p:nvPr/>
        </p:nvSpPr>
        <p:spPr>
          <a:xfrm>
            <a:off x="1924897" y="4599781"/>
            <a:ext cx="818303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ln w="0"/>
                <a:solidFill>
                  <a:srgbClr val="000000"/>
                </a:solidFill>
              </a:rPr>
              <a:t>Progetto</a:t>
            </a:r>
            <a:r>
              <a:rPr lang="de-CH" sz="1000" b="1" baseline="-25000" dirty="0">
                <a:ln w="0"/>
                <a:solidFill>
                  <a:srgbClr val="000000"/>
                </a:solidFill>
              </a:rPr>
              <a:t>1</a:t>
            </a:r>
            <a:endParaRPr lang="de-CH" sz="1000" b="1" baseline="-25000" dirty="0">
              <a:solidFill>
                <a:srgbClr val="0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269618" y="6054649"/>
            <a:ext cx="4433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i="1" dirty="0">
                <a:solidFill>
                  <a:srgbClr val="B4BE00"/>
                </a:solidFill>
              </a:rPr>
              <a:t>Banca </a:t>
            </a:r>
            <a:r>
              <a:rPr lang="de-CH" sz="1400" i="1" dirty="0" err="1">
                <a:solidFill>
                  <a:srgbClr val="B4BE00"/>
                </a:solidFill>
              </a:rPr>
              <a:t>dati</a:t>
            </a:r>
            <a:r>
              <a:rPr lang="de-CH" sz="1400" i="1" dirty="0">
                <a:solidFill>
                  <a:srgbClr val="B4BE00"/>
                </a:solidFill>
              </a:rPr>
              <a:t> </a:t>
            </a:r>
            <a:r>
              <a:rPr lang="de-CH" sz="1400" i="1" dirty="0" err="1">
                <a:solidFill>
                  <a:srgbClr val="B4BE00"/>
                </a:solidFill>
              </a:rPr>
              <a:t>dei</a:t>
            </a:r>
            <a:r>
              <a:rPr lang="de-CH" sz="1400" i="1" dirty="0">
                <a:solidFill>
                  <a:srgbClr val="B4BE00"/>
                </a:solidFill>
              </a:rPr>
              <a:t> </a:t>
            </a:r>
            <a:r>
              <a:rPr lang="de-CH" sz="1400" i="1" dirty="0" err="1">
                <a:solidFill>
                  <a:srgbClr val="B4BE00"/>
                </a:solidFill>
              </a:rPr>
              <a:t>progetti</a:t>
            </a:r>
            <a:r>
              <a:rPr lang="de-CH" sz="1400" i="1" dirty="0">
                <a:solidFill>
                  <a:srgbClr val="B4BE00"/>
                </a:solidFill>
              </a:rPr>
              <a:t>: </a:t>
            </a:r>
            <a:r>
              <a:rPr lang="de-CH" sz="1400" i="1" dirty="0">
                <a:solidFill>
                  <a:srgbClr val="B4BE00"/>
                </a:solidFill>
                <a:hlinkClick r:id="rId2"/>
              </a:rPr>
              <a:t>www.regiosuisse.</a:t>
            </a:r>
            <a:r>
              <a:rPr lang="de-CH" sz="1400" i="1" dirty="0">
                <a:hlinkClick r:id="rId2"/>
              </a:rPr>
              <a:t>ch/progetti</a:t>
            </a:r>
            <a:r>
              <a:rPr lang="de-CH" sz="1400" i="1" dirty="0"/>
              <a:t> </a:t>
            </a:r>
            <a:r>
              <a:rPr lang="de-CH" sz="1400" i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6" name="Rechteck: abgerundete Ecken 18"/>
          <p:cNvSpPr/>
          <p:nvPr/>
        </p:nvSpPr>
        <p:spPr>
          <a:xfrm>
            <a:off x="2861478" y="4599781"/>
            <a:ext cx="872322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ln w="0"/>
                <a:solidFill>
                  <a:srgbClr val="000000"/>
                </a:solidFill>
              </a:rPr>
              <a:t>Progetto</a:t>
            </a:r>
            <a:r>
              <a:rPr lang="de-CH" sz="1000" b="1" baseline="-25000" dirty="0">
                <a:ln w="0"/>
                <a:solidFill>
                  <a:srgbClr val="000000"/>
                </a:solidFill>
              </a:rPr>
              <a:t>2</a:t>
            </a:r>
            <a:endParaRPr lang="de-CH" sz="1000" b="1" baseline="-25000" dirty="0">
              <a:solidFill>
                <a:srgbClr val="000000"/>
              </a:solidFill>
            </a:endParaRPr>
          </a:p>
        </p:txBody>
      </p:sp>
      <p:sp>
        <p:nvSpPr>
          <p:cNvPr id="18" name="Rechteck: abgerundete Ecken 18"/>
          <p:cNvSpPr/>
          <p:nvPr/>
        </p:nvSpPr>
        <p:spPr>
          <a:xfrm>
            <a:off x="3810000" y="4599781"/>
            <a:ext cx="838616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ln w="0"/>
                <a:solidFill>
                  <a:srgbClr val="000000"/>
                </a:solidFill>
              </a:rPr>
              <a:t>Progetto</a:t>
            </a:r>
            <a:r>
              <a:rPr lang="de-CH" sz="1000" b="1" baseline="-25000" dirty="0">
                <a:ln w="0"/>
                <a:solidFill>
                  <a:srgbClr val="000000"/>
                </a:solidFill>
              </a:rPr>
              <a:t>3</a:t>
            </a:r>
            <a:endParaRPr lang="de-CH" sz="1000" b="1" baseline="-25000" dirty="0">
              <a:solidFill>
                <a:srgbClr val="000000"/>
              </a:solidFill>
            </a:endParaRPr>
          </a:p>
        </p:txBody>
      </p:sp>
      <p:sp>
        <p:nvSpPr>
          <p:cNvPr id="21" name="Rechteck: abgerundete Ecken 18"/>
          <p:cNvSpPr/>
          <p:nvPr/>
        </p:nvSpPr>
        <p:spPr>
          <a:xfrm>
            <a:off x="4724400" y="4592495"/>
            <a:ext cx="843411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err="1">
                <a:ln w="0"/>
                <a:solidFill>
                  <a:srgbClr val="000000"/>
                </a:solidFill>
              </a:rPr>
              <a:t>Progetto</a:t>
            </a:r>
            <a:r>
              <a:rPr lang="it-IT" sz="1000" b="1" baseline="-25000" dirty="0" err="1">
                <a:ln w="0"/>
                <a:solidFill>
                  <a:srgbClr val="000000"/>
                </a:solidFill>
              </a:rPr>
              <a:t>n</a:t>
            </a:r>
            <a:endParaRPr lang="it-IT" sz="1000" b="1" baseline="-25000" dirty="0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724128" y="4454211"/>
            <a:ext cx="32403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b="1" i="1" dirty="0"/>
              <a:t>I </a:t>
            </a:r>
            <a:r>
              <a:rPr lang="it-IT" sz="1200" b="1" i="1" dirty="0"/>
              <a:t>progetti NPR possono essere lanciati </a:t>
            </a:r>
            <a:br>
              <a:rPr lang="it-IT" sz="1200" b="1" i="1" dirty="0"/>
            </a:br>
            <a:r>
              <a:rPr lang="it-IT" sz="1200" b="1" i="1" dirty="0"/>
              <a:t>e attuati da Cantoni, regioni, Comuni, imprese, organizzazioni oppure persone private.</a:t>
            </a:r>
          </a:p>
          <a:p>
            <a:br>
              <a:rPr lang="it-IT" sz="1200" b="1" i="1" dirty="0"/>
            </a:br>
            <a:r>
              <a:rPr lang="it-IT" sz="1200" b="1" i="1" dirty="0"/>
              <a:t>I Cantoni decidono se un progetto sarà sostenuto</a:t>
            </a:r>
            <a:r>
              <a:rPr lang="de-CH" sz="1200" dirty="0"/>
              <a:t>.</a:t>
            </a:r>
          </a:p>
          <a:p>
            <a:endParaRPr lang="de-CH" sz="1400" dirty="0"/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793204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NPR 2016+</a:t>
            </a:r>
            <a:br>
              <a:rPr lang="it-IT" dirty="0"/>
            </a:br>
            <a:r>
              <a:rPr lang="it-IT" dirty="0"/>
              <a:t>Rafforzamento dell‘orientamento all‘efficacia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999" y="1908000"/>
            <a:ext cx="8586811" cy="3598862"/>
          </a:xfrm>
        </p:spPr>
        <p:txBody>
          <a:bodyPr/>
          <a:lstStyle/>
          <a:p>
            <a:r>
              <a:rPr lang="it-IT" dirty="0"/>
              <a:t>L‘attuazione della NPR deve essere orientata all‘obiettivo e all‘efficacia</a:t>
            </a:r>
          </a:p>
          <a:p>
            <a:r>
              <a:rPr lang="it-IT" dirty="0"/>
              <a:t>Nel periodo di programma 2016–2023 in corso l‘orientamento all‘efficacia nell‘attuazione della NPR sarà potenziato. </a:t>
            </a:r>
          </a:p>
          <a:p>
            <a:r>
              <a:rPr lang="it-IT" dirty="0"/>
              <a:t>A questo scopo la Confederazione e i Cantoni operano con </a:t>
            </a:r>
            <a:r>
              <a:rPr lang="it-IT" b="1" dirty="0"/>
              <a:t>modelli d‘efficacia.</a:t>
            </a:r>
          </a:p>
          <a:p>
            <a:r>
              <a:rPr lang="it-IT" dirty="0"/>
              <a:t>I </a:t>
            </a:r>
            <a:r>
              <a:rPr lang="it-IT" b="1" dirty="0"/>
              <a:t>modelli d‘efficacia </a:t>
            </a:r>
            <a:r>
              <a:rPr lang="it-IT" dirty="0"/>
              <a:t>rappresentano il collegamento tra un‘azione e un effetto. Essi aiutano a progettare e pilotare un progetto affinché l‘effetto voluto possa essere raggiunto. 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12" name="Rechteck 11"/>
          <p:cNvSpPr/>
          <p:nvPr/>
        </p:nvSpPr>
        <p:spPr>
          <a:xfrm>
            <a:off x="1077140" y="5403870"/>
            <a:ext cx="1311966" cy="288031"/>
          </a:xfrm>
          <a:prstGeom prst="rect">
            <a:avLst/>
          </a:prstGeom>
          <a:solidFill>
            <a:srgbClr val="E2E890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kern="0" dirty="0">
                <a:solidFill>
                  <a:srgbClr val="000000"/>
                </a:solidFill>
                <a:latin typeface="Calibri" panose="020F0502020204030204"/>
              </a:rPr>
              <a:t>Concetto</a:t>
            </a:r>
            <a:endParaRPr kumimoji="0" lang="de-DE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477496" y="5405886"/>
            <a:ext cx="1311966" cy="288031"/>
          </a:xfrm>
          <a:prstGeom prst="rect">
            <a:avLst/>
          </a:prstGeom>
          <a:solidFill>
            <a:srgbClr val="E2E890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</a:t>
            </a:r>
          </a:p>
        </p:txBody>
      </p:sp>
      <p:sp>
        <p:nvSpPr>
          <p:cNvPr id="14" name="Rechteck 13"/>
          <p:cNvSpPr/>
          <p:nvPr/>
        </p:nvSpPr>
        <p:spPr>
          <a:xfrm>
            <a:off x="3891475" y="5405886"/>
            <a:ext cx="1311966" cy="288031"/>
          </a:xfrm>
          <a:prstGeom prst="rect">
            <a:avLst/>
          </a:prstGeom>
          <a:solidFill>
            <a:srgbClr val="E2E890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</a:t>
            </a:r>
          </a:p>
        </p:txBody>
      </p:sp>
      <p:sp>
        <p:nvSpPr>
          <p:cNvPr id="15" name="Rechteck 14"/>
          <p:cNvSpPr/>
          <p:nvPr/>
        </p:nvSpPr>
        <p:spPr>
          <a:xfrm>
            <a:off x="5282997" y="5408206"/>
            <a:ext cx="1311966" cy="288031"/>
          </a:xfrm>
          <a:prstGeom prst="rect">
            <a:avLst/>
          </a:prstGeom>
          <a:solidFill>
            <a:srgbClr val="E2E890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</a:t>
            </a:r>
          </a:p>
        </p:txBody>
      </p:sp>
      <p:sp>
        <p:nvSpPr>
          <p:cNvPr id="16" name="Dreieck 5"/>
          <p:cNvSpPr/>
          <p:nvPr/>
        </p:nvSpPr>
        <p:spPr>
          <a:xfrm rot="5400000">
            <a:off x="2368842" y="5410756"/>
            <a:ext cx="217307" cy="274258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Dreieck 7"/>
          <p:cNvSpPr/>
          <p:nvPr/>
        </p:nvSpPr>
        <p:spPr>
          <a:xfrm rot="5400000">
            <a:off x="5095928" y="5410756"/>
            <a:ext cx="217307" cy="274258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6702529" y="5405886"/>
            <a:ext cx="1311966" cy="288031"/>
          </a:xfrm>
          <a:prstGeom prst="rect">
            <a:avLst/>
          </a:prstGeom>
          <a:solidFill>
            <a:srgbClr val="E2E890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</a:t>
            </a:r>
          </a:p>
        </p:txBody>
      </p:sp>
      <p:sp>
        <p:nvSpPr>
          <p:cNvPr id="20" name="Dreieck 7"/>
          <p:cNvSpPr/>
          <p:nvPr/>
        </p:nvSpPr>
        <p:spPr>
          <a:xfrm rot="5400000">
            <a:off x="6545022" y="5410757"/>
            <a:ext cx="217307" cy="274258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1077140" y="5809051"/>
            <a:ext cx="1311966" cy="3738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Obiettivo</a:t>
            </a:r>
            <a:endParaRPr kumimoji="0" lang="de-DE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2477496" y="5813214"/>
            <a:ext cx="1311966" cy="3738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Risorse</a:t>
            </a:r>
            <a:endParaRPr kumimoji="0" lang="de-DE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2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disponibili</a:t>
            </a:r>
            <a:r>
              <a:rPr kumimoji="0" lang="de-DE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3" name="Rechteck 22"/>
          <p:cNvSpPr/>
          <p:nvPr/>
        </p:nvSpPr>
        <p:spPr>
          <a:xfrm>
            <a:off x="3892616" y="5809050"/>
            <a:ext cx="1311966" cy="3738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 err="1">
                <a:solidFill>
                  <a:sysClr val="windowText" lastClr="000000"/>
                </a:solidFill>
                <a:latin typeface="Calibri" panose="020F0502020204030204"/>
              </a:rPr>
              <a:t>Prestazioni</a:t>
            </a:r>
            <a:r>
              <a:rPr lang="de-DE" sz="1200" kern="0" dirty="0">
                <a:solidFill>
                  <a:sysClr val="windowText" lastClr="000000"/>
                </a:solidFill>
                <a:latin typeface="Calibri" panose="020F0502020204030204"/>
              </a:rPr>
              <a:t> / </a:t>
            </a:r>
            <a:r>
              <a:rPr lang="de-DE" sz="1200" kern="0" dirty="0" err="1">
                <a:solidFill>
                  <a:sysClr val="windowText" lastClr="000000"/>
                </a:solidFill>
                <a:latin typeface="Calibri" panose="020F0502020204030204"/>
              </a:rPr>
              <a:t>Prodotti</a:t>
            </a:r>
            <a:endParaRPr kumimoji="0" lang="de-DE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5282997" y="5809049"/>
            <a:ext cx="1311966" cy="3738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Effetto</a:t>
            </a:r>
            <a:r>
              <a:rPr kumimoji="0" lang="de-DE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2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presso</a:t>
            </a:r>
            <a:r>
              <a:rPr kumimoji="0" lang="de-DE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il </a:t>
            </a:r>
            <a:r>
              <a:rPr kumimoji="0" lang="de-DE" sz="12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gruppo</a:t>
            </a:r>
            <a:r>
              <a:rPr kumimoji="0" lang="de-DE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2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</a:t>
            </a:r>
            <a:endParaRPr kumimoji="0" lang="de-DE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6702529" y="5807850"/>
            <a:ext cx="1311966" cy="3738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R="0" lvl="0" algn="ctr" defTabSz="107632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noProof="0" dirty="0" err="1">
                <a:solidFill>
                  <a:sysClr val="windowText" lastClr="000000"/>
                </a:solidFill>
                <a:latin typeface="Calibri" panose="020F0502020204030204"/>
              </a:rPr>
              <a:t>Effetto</a:t>
            </a:r>
            <a:r>
              <a:rPr lang="de-DE" sz="1200" kern="0" noProof="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de-DE" sz="1200" kern="0" noProof="0" dirty="0" err="1">
                <a:solidFill>
                  <a:sysClr val="windowText" lastClr="000000"/>
                </a:solidFill>
                <a:latin typeface="Calibri" panose="020F0502020204030204"/>
              </a:rPr>
              <a:t>nella</a:t>
            </a:r>
            <a:r>
              <a:rPr lang="de-DE" sz="1200" kern="0" noProof="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de-DE" sz="1200" kern="0" noProof="0" dirty="0" err="1">
                <a:solidFill>
                  <a:sysClr val="windowText" lastClr="000000"/>
                </a:solidFill>
                <a:latin typeface="Calibri" panose="020F0502020204030204"/>
              </a:rPr>
              <a:t>regione</a:t>
            </a:r>
            <a:endParaRPr kumimoji="0" lang="de-DE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Dreieck 6"/>
          <p:cNvSpPr/>
          <p:nvPr/>
        </p:nvSpPr>
        <p:spPr>
          <a:xfrm rot="5400000">
            <a:off x="3690207" y="5415093"/>
            <a:ext cx="217307" cy="274258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2104698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NPR 2016+</a:t>
            </a:r>
            <a:br>
              <a:rPr lang="it-IT" dirty="0"/>
            </a:br>
            <a:r>
              <a:rPr lang="it-IT" dirty="0"/>
              <a:t>Intensificare la cooperazione </a:t>
            </a:r>
            <a:r>
              <a:rPr lang="it-IT" dirty="0" err="1"/>
              <a:t>sovracantonale</a:t>
            </a:r>
            <a:endParaRPr lang="it-IT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67999" y="1908000"/>
            <a:ext cx="8531513" cy="4188000"/>
          </a:xfrm>
        </p:spPr>
        <p:txBody>
          <a:bodyPr/>
          <a:lstStyle/>
          <a:p>
            <a:r>
              <a:rPr lang="it-IT" dirty="0"/>
              <a:t>I Cantoni sono responsabili dell‘attuazione della NPR (programmi di attuazione). </a:t>
            </a:r>
          </a:p>
          <a:p>
            <a:r>
              <a:rPr lang="it-IT" dirty="0"/>
              <a:t>L‘economia e i sistemi di creazione di valore aggiunto non si orientano però ai confini cantonali. </a:t>
            </a:r>
          </a:p>
          <a:p>
            <a:r>
              <a:rPr lang="it-IT" dirty="0"/>
              <a:t>Nel periodo di programma 2016–2023 la cooperazione </a:t>
            </a:r>
            <a:r>
              <a:rPr lang="it-IT" dirty="0" err="1"/>
              <a:t>sovracantonale</a:t>
            </a:r>
            <a:r>
              <a:rPr lang="it-IT" dirty="0"/>
              <a:t> nell‘attuazione della NPR dovrà essere ulteriormente rafforzata:</a:t>
            </a:r>
          </a:p>
          <a:p>
            <a:pPr lvl="1"/>
            <a:r>
              <a:rPr lang="it-IT" dirty="0"/>
              <a:t>Promozione dell‘innovazione nell‘ambito dei                                    </a:t>
            </a:r>
            <a:br>
              <a:rPr lang="it-IT" dirty="0"/>
            </a:br>
            <a:r>
              <a:rPr lang="it-IT" dirty="0"/>
              <a:t>Sistemi regionali di innovazione (RIS)</a:t>
            </a:r>
          </a:p>
          <a:p>
            <a:pPr lvl="1"/>
            <a:r>
              <a:rPr lang="it-IT" dirty="0"/>
              <a:t>Progetti NPR </a:t>
            </a:r>
            <a:r>
              <a:rPr lang="it-IT" dirty="0" err="1"/>
              <a:t>sovracantonali</a:t>
            </a:r>
            <a:r>
              <a:rPr lang="it-IT" dirty="0"/>
              <a:t> che si 		                             orientano agli spazi economici funzionali</a:t>
            </a:r>
          </a:p>
          <a:p>
            <a:pPr lvl="1"/>
            <a:endParaRPr lang="de-CH" dirty="0"/>
          </a:p>
          <a:p>
            <a:pPr lvl="1"/>
            <a:endParaRPr lang="de-CH" dirty="0"/>
          </a:p>
        </p:txBody>
      </p:sp>
      <p:pic>
        <p:nvPicPr>
          <p:cNvPr id="7" name="Picture 2" descr="C:\Users\kristin.PLANVALBRIG\AppData\Local\Microsoft\Windows\Temporary Internet Files\Content.Outlook\TV7VP43Y\20160310_RIS-Landschaf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627" y="4293096"/>
            <a:ext cx="3275385" cy="216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3789015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NPR 2016+ </a:t>
            </a:r>
            <a:br>
              <a:rPr lang="it-IT" dirty="0"/>
            </a:br>
            <a:r>
              <a:rPr lang="it-IT" dirty="0"/>
              <a:t>Lo sviluppo sostenibile ottiene maggiore importanza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8000" y="1908000"/>
            <a:ext cx="8676000" cy="3598862"/>
          </a:xfrm>
        </p:spPr>
        <p:txBody>
          <a:bodyPr/>
          <a:lstStyle/>
          <a:p>
            <a:r>
              <a:rPr lang="it-IT" dirty="0"/>
              <a:t>I Cantoni sono tenuti a effettuare valutazioni di sostenibilità (</a:t>
            </a:r>
            <a:r>
              <a:rPr lang="it-IT" dirty="0" err="1"/>
              <a:t>VSost</a:t>
            </a:r>
            <a:r>
              <a:rPr lang="it-IT" dirty="0"/>
              <a:t>) </a:t>
            </a:r>
            <a:br>
              <a:rPr lang="it-IT" dirty="0"/>
            </a:br>
            <a:r>
              <a:rPr lang="it-IT" dirty="0"/>
              <a:t>dei loro programmi di attuazione NPR:</a:t>
            </a:r>
          </a:p>
          <a:p>
            <a:pPr lvl="1"/>
            <a:r>
              <a:rPr lang="it-IT" dirty="0"/>
              <a:t>gli effetti sulle tre dimensioni «ambiente», «economia» e «società», </a:t>
            </a:r>
            <a:br>
              <a:rPr lang="it-IT" dirty="0"/>
            </a:br>
            <a:r>
              <a:rPr lang="it-IT" dirty="0"/>
              <a:t>nonché possibili conflitti di interesse vanno individuati in anticipo e </a:t>
            </a:r>
            <a:br>
              <a:rPr lang="it-IT" dirty="0"/>
            </a:br>
            <a:r>
              <a:rPr lang="it-IT" dirty="0"/>
              <a:t>possibili carenze vanno corrette  (p.es. con alternative, misure di accompagnamento).</a:t>
            </a:r>
          </a:p>
          <a:p>
            <a:pPr lvl="1"/>
            <a:r>
              <a:rPr lang="it-IT" dirty="0">
                <a:solidFill>
                  <a:srgbClr val="000000"/>
                </a:solidFill>
              </a:rPr>
              <a:t>una </a:t>
            </a:r>
            <a:r>
              <a:rPr lang="it-IT" dirty="0" err="1">
                <a:solidFill>
                  <a:srgbClr val="000000"/>
                </a:solidFill>
              </a:rPr>
              <a:t>VSost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/>
              <a:t>credibile come premessa per l‘assegnazione dei fondi </a:t>
            </a:r>
            <a:br>
              <a:rPr lang="it-IT" dirty="0"/>
            </a:br>
            <a:r>
              <a:rPr lang="it-IT" dirty="0"/>
              <a:t>federali ai Cantoni</a:t>
            </a:r>
          </a:p>
          <a:p>
            <a:pPr lvl="1"/>
            <a:endParaRPr lang="de-CH" dirty="0"/>
          </a:p>
          <a:p>
            <a:pPr lvl="1"/>
            <a:endParaRPr lang="de-CH" dirty="0"/>
          </a:p>
          <a:p>
            <a:pPr marL="457200" lvl="1" indent="0">
              <a:buNone/>
            </a:pPr>
            <a:endParaRPr lang="de-CH" dirty="0"/>
          </a:p>
          <a:p>
            <a:pPr lvl="1"/>
            <a:endParaRPr lang="de-CH" dirty="0"/>
          </a:p>
          <a:p>
            <a:pPr marL="457200" lvl="1" indent="0">
              <a:buNone/>
            </a:pPr>
            <a:endParaRPr lang="de-CH" dirty="0"/>
          </a:p>
          <a:p>
            <a:pPr marL="457200" lvl="1" indent="0">
              <a:buNone/>
            </a:pPr>
            <a:endParaRPr lang="de-CH" dirty="0"/>
          </a:p>
          <a:p>
            <a:pPr marL="457200" lvl="1" indent="0">
              <a:buNone/>
            </a:pP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700187"/>
            <a:ext cx="5328592" cy="19423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533668" y="6595004"/>
            <a:ext cx="5788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 err="1"/>
              <a:t>Esempio</a:t>
            </a:r>
            <a:r>
              <a:rPr lang="de-CH" sz="900" dirty="0"/>
              <a:t>: </a:t>
            </a:r>
            <a:r>
              <a:rPr lang="de-CH" sz="900" dirty="0" err="1"/>
              <a:t>Valutazione</a:t>
            </a:r>
            <a:r>
              <a:rPr lang="de-CH" sz="900" dirty="0"/>
              <a:t> di </a:t>
            </a:r>
            <a:r>
              <a:rPr lang="de-CH" sz="900" dirty="0" err="1"/>
              <a:t>sostenibilità</a:t>
            </a:r>
            <a:r>
              <a:rPr lang="de-CH" sz="900" dirty="0"/>
              <a:t> di </a:t>
            </a:r>
            <a:r>
              <a:rPr lang="de-CH" sz="900" dirty="0" err="1"/>
              <a:t>un</a:t>
            </a:r>
            <a:r>
              <a:rPr lang="de-CH" sz="900" dirty="0"/>
              <a:t> </a:t>
            </a:r>
            <a:r>
              <a:rPr lang="de-CH" sz="900" dirty="0" err="1"/>
              <a:t>programma</a:t>
            </a:r>
            <a:r>
              <a:rPr lang="de-CH" sz="900" dirty="0"/>
              <a:t> di </a:t>
            </a:r>
            <a:r>
              <a:rPr lang="de-CH" sz="900" dirty="0" err="1"/>
              <a:t>attuazione</a:t>
            </a:r>
            <a:r>
              <a:rPr lang="de-CH" sz="900" dirty="0"/>
              <a:t> con </a:t>
            </a:r>
            <a:r>
              <a:rPr lang="de-CH" sz="900" dirty="0" err="1"/>
              <a:t>il</a:t>
            </a:r>
            <a:r>
              <a:rPr lang="de-CH" sz="900" dirty="0"/>
              <a:t> «</a:t>
            </a:r>
            <a:r>
              <a:rPr lang="de-CH" sz="900" dirty="0" err="1"/>
              <a:t>modello</a:t>
            </a:r>
            <a:r>
              <a:rPr lang="de-CH" sz="900" dirty="0"/>
              <a:t> </a:t>
            </a:r>
            <a:r>
              <a:rPr lang="de-CH" sz="900" dirty="0" err="1"/>
              <a:t>bernese</a:t>
            </a:r>
            <a:r>
              <a:rPr lang="de-CH" sz="900" dirty="0"/>
              <a:t>»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4211289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de-DE" sz="2000" dirty="0"/>
              <a:t>Che cosa viene promosso? </a:t>
            </a:r>
            <a:br>
              <a:rPr lang="it-IT" altLang="de-DE" dirty="0"/>
            </a:br>
            <a:r>
              <a:rPr lang="it-IT" altLang="de-DE" dirty="0"/>
              <a:t>Priorità di promozione di progetti 2016–2023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352472" cy="3598862"/>
          </a:xfrm>
        </p:spPr>
        <p:txBody>
          <a:bodyPr/>
          <a:lstStyle/>
          <a:p>
            <a:r>
              <a:rPr lang="it-IT" dirty="0"/>
              <a:t>Nella fase di programma 2016–2023 la priorità di promozione di progetti è rivolta agli ambiti </a:t>
            </a:r>
            <a:r>
              <a:rPr lang="it-IT" b="1" dirty="0"/>
              <a:t>«Turismo» </a:t>
            </a:r>
            <a:r>
              <a:rPr lang="it-IT" dirty="0"/>
              <a:t>e </a:t>
            </a:r>
            <a:r>
              <a:rPr lang="it-IT" b="1" dirty="0"/>
              <a:t>«Industria». </a:t>
            </a:r>
          </a:p>
          <a:p>
            <a:r>
              <a:rPr lang="it-IT" dirty="0"/>
              <a:t>Sulla base degli obiettivi e delle priorità fissati dai Cantoni nei loro programmi di attuazione NPR, possono essere sostenuti </a:t>
            </a:r>
            <a:r>
              <a:rPr lang="it-IT" b="1" dirty="0"/>
              <a:t>progetti in ulteriori ambiti </a:t>
            </a:r>
            <a:r>
              <a:rPr lang="it-IT" dirty="0"/>
              <a:t>come l‘economia agraria e forestale, l‘economia energetica, della formazione e della sanità. </a:t>
            </a:r>
          </a:p>
          <a:p>
            <a:endParaRPr lang="de-CH" dirty="0"/>
          </a:p>
          <a:p>
            <a:endParaRPr lang="de-DE" altLang="de-DE" dirty="0"/>
          </a:p>
          <a:p>
            <a:endParaRPr lang="de-CH" dirty="0"/>
          </a:p>
        </p:txBody>
      </p:sp>
      <p:pic>
        <p:nvPicPr>
          <p:cNvPr id="5123" name="Picture 3" descr="C:\Users\kristin.PLANVALBRIG\Desktop\TOSCANO_AG_ANDEER_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8343" y="4581128"/>
            <a:ext cx="1293165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ristin.PLANVALBRIG\Desktop\NEUE_HOLZBAU_AG_LUNGERN_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604799"/>
            <a:ext cx="1330187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kristin.PLANVALBRIG\Desktop\PHAENOVUM_0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650" y="5681730"/>
            <a:ext cx="1293167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kristin.PLANVALBRIG\Desktop\FREESTYLEACADEMY_LAAX_5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278" y="5686836"/>
            <a:ext cx="1292111" cy="85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kristin.PLANVALBRIG\Desktop\CABRIOBAHN_STANSERHORN_0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463" y="5686836"/>
            <a:ext cx="1288045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kristin.PLANVALBRIG\Desktop\BAGNI_DI_CRAVEGGIA_0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9466" y="5715343"/>
            <a:ext cx="1293167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kristin.PLANVALBRIG\Desktop\DIE_MANUFAKTUR_KARIN_BISCHOFF_0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278" y="4604799"/>
            <a:ext cx="1293166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kristin.PLANVALBRIG\Desktop\BLUE_FACTORY_02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9467" y="4604799"/>
            <a:ext cx="1293166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kristin.PLANVALBRIG\Desktop\STUDENTIN_IND_DESIGN_3DPRINTER_03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2426" y="5699627"/>
            <a:ext cx="1293166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kristin.PLANVALBRIG\Desktop\MAISON_DU_TOURISME_12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604799"/>
            <a:ext cx="1293166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1375732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Priorità</a:t>
            </a:r>
            <a:r>
              <a:rPr lang="de-CH" dirty="0"/>
              <a:t> e </a:t>
            </a:r>
            <a:r>
              <a:rPr lang="de-CH" dirty="0" err="1"/>
              <a:t>contenuti</a:t>
            </a:r>
            <a:r>
              <a:rPr lang="de-CH" dirty="0"/>
              <a:t> </a:t>
            </a:r>
            <a:r>
              <a:rPr lang="de-CH" dirty="0" err="1"/>
              <a:t>promozionali</a:t>
            </a:r>
            <a:r>
              <a:rPr lang="de-CH" dirty="0"/>
              <a:t> 2016–2023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720725" indent="0">
              <a:buNone/>
            </a:pPr>
            <a:br>
              <a:rPr lang="de-CH" dirty="0"/>
            </a:br>
            <a:endParaRPr lang="de-CH" dirty="0"/>
          </a:p>
          <a:p>
            <a:pPr marL="92075" indent="0">
              <a:buNone/>
            </a:pPr>
            <a:r>
              <a:rPr lang="de-CH" sz="1400" i="1" dirty="0"/>
              <a:t>80 % </a:t>
            </a:r>
            <a:r>
              <a:rPr lang="de-CH" sz="1400" i="1" dirty="0" err="1"/>
              <a:t>dei</a:t>
            </a:r>
            <a:r>
              <a:rPr lang="de-CH" sz="1400" i="1" dirty="0"/>
              <a:t> </a:t>
            </a:r>
            <a:r>
              <a:rPr lang="de-CH" sz="1400" i="1" dirty="0" err="1"/>
              <a:t>contributi</a:t>
            </a:r>
            <a:r>
              <a:rPr lang="de-CH" sz="1400" i="1" dirty="0"/>
              <a:t> a </a:t>
            </a:r>
            <a:r>
              <a:rPr lang="de-CH" sz="1400" i="1" dirty="0" err="1"/>
              <a:t>fondo</a:t>
            </a:r>
            <a:r>
              <a:rPr lang="de-CH" sz="1400" i="1" dirty="0"/>
              <a:t> </a:t>
            </a:r>
            <a:r>
              <a:rPr lang="de-CH" sz="1400" i="1" dirty="0" err="1"/>
              <a:t>perso</a:t>
            </a:r>
            <a:r>
              <a:rPr lang="de-CH" sz="1400" i="1" dirty="0"/>
              <a:t> della </a:t>
            </a:r>
            <a:r>
              <a:rPr lang="de-CH" sz="1400" i="1" dirty="0" err="1"/>
              <a:t>Confederazione</a:t>
            </a:r>
            <a:r>
              <a:rPr lang="de-CH" sz="1400" i="1" dirty="0"/>
              <a:t> </a:t>
            </a:r>
            <a:r>
              <a:rPr lang="de-CH" sz="1400" i="1" dirty="0" err="1"/>
              <a:t>sono</a:t>
            </a:r>
            <a:r>
              <a:rPr lang="de-CH" sz="1400" i="1" dirty="0"/>
              <a:t> </a:t>
            </a:r>
            <a:r>
              <a:rPr lang="de-CH" sz="1400" i="1" dirty="0" err="1"/>
              <a:t>disponibili</a:t>
            </a:r>
            <a:r>
              <a:rPr lang="de-CH" sz="1400" i="1" dirty="0"/>
              <a:t> per </a:t>
            </a:r>
            <a:r>
              <a:rPr lang="de-CH" sz="1400" i="1" dirty="0" err="1"/>
              <a:t>progetti</a:t>
            </a:r>
            <a:r>
              <a:rPr lang="de-CH" sz="1400" i="1" dirty="0"/>
              <a:t> </a:t>
            </a:r>
            <a:br>
              <a:rPr lang="de-CH" sz="1400" i="1" dirty="0"/>
            </a:br>
            <a:r>
              <a:rPr lang="de-CH" sz="1400" i="1" dirty="0" err="1"/>
              <a:t>nelle</a:t>
            </a:r>
            <a:r>
              <a:rPr lang="de-CH" sz="1400" i="1" dirty="0"/>
              <a:t> </a:t>
            </a:r>
            <a:r>
              <a:rPr lang="de-CH" sz="1400" i="1" dirty="0" err="1"/>
              <a:t>priorità</a:t>
            </a:r>
            <a:r>
              <a:rPr lang="de-CH" sz="1400" i="1" dirty="0"/>
              <a:t> </a:t>
            </a:r>
            <a:r>
              <a:rPr lang="de-CH" sz="1400" i="1" dirty="0" err="1"/>
              <a:t>promozionali</a:t>
            </a:r>
            <a:r>
              <a:rPr lang="de-CH" sz="1400" i="1" dirty="0"/>
              <a:t> «</a:t>
            </a:r>
            <a:r>
              <a:rPr lang="de-CH" sz="1400" i="1" dirty="0" err="1"/>
              <a:t>Industria</a:t>
            </a:r>
            <a:r>
              <a:rPr lang="de-CH" sz="1400" i="1" dirty="0"/>
              <a:t>» e «</a:t>
            </a:r>
            <a:r>
              <a:rPr lang="de-CH" sz="1400" i="1" dirty="0" err="1"/>
              <a:t>Turismo</a:t>
            </a:r>
            <a:r>
              <a:rPr lang="de-CH" sz="1400" i="1" dirty="0"/>
              <a:t>»</a:t>
            </a:r>
            <a:endParaRPr lang="de-CH" sz="1600" i="1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00" y="1763141"/>
            <a:ext cx="7110125" cy="428896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357" y="5389372"/>
            <a:ext cx="135975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33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de-DE" dirty="0"/>
              <a:t>Priorità promozionale «Turismo»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24480" cy="3598862"/>
          </a:xfrm>
        </p:spPr>
        <p:txBody>
          <a:bodyPr/>
          <a:lstStyle/>
          <a:p>
            <a:r>
              <a:rPr lang="it-IT" altLang="de-DE" dirty="0"/>
              <a:t>Vengono sostenuti progetti che aiutano l‘economia del turismo a superare i cambiamenti strutturali e a </a:t>
            </a:r>
            <a:r>
              <a:rPr lang="it-IT" altLang="de-DE" b="1" dirty="0"/>
              <a:t>rendere le destinazioni turistiche più competitive.</a:t>
            </a:r>
            <a:endParaRPr lang="it-IT" altLang="de-DE" dirty="0"/>
          </a:p>
          <a:p>
            <a:r>
              <a:rPr lang="it-IT" altLang="de-DE" dirty="0"/>
              <a:t>Con il </a:t>
            </a:r>
            <a:r>
              <a:rPr lang="it-IT" altLang="de-DE" b="1" dirty="0"/>
              <a:t>programma d’impulso Turismo 2016–2019</a:t>
            </a:r>
            <a:r>
              <a:rPr lang="it-IT" altLang="de-DE" dirty="0"/>
              <a:t>, nell‘ambito della politica regionale e della politica del </a:t>
            </a:r>
            <a:r>
              <a:rPr lang="it-IT" altLang="de-DE" dirty="0">
                <a:solidFill>
                  <a:srgbClr val="000000"/>
                </a:solidFill>
              </a:rPr>
              <a:t>turismo, viene posto, per la durata di quattro anni, un accento aggiuntivo sul turismo</a:t>
            </a:r>
            <a:r>
              <a:rPr lang="it-IT" altLang="de-DE" dirty="0"/>
              <a:t>. Progetti che rientrano in tre dei quattro orientamenti del programma d’impulso possono essere sostenuti con con fondi NPR: </a:t>
            </a:r>
          </a:p>
          <a:p>
            <a:pPr lvl="1"/>
            <a:r>
              <a:rPr lang="it-IT" altLang="de-DE" b="1" dirty="0"/>
              <a:t>Modernizzazione dell‘economia alberghiera</a:t>
            </a:r>
          </a:p>
          <a:p>
            <a:pPr lvl="1"/>
            <a:r>
              <a:rPr lang="it-IT" altLang="de-DE" b="1" dirty="0"/>
              <a:t>Rafforzamento dello sviluppo di qualità e di prodotto</a:t>
            </a:r>
          </a:p>
          <a:p>
            <a:pPr lvl="1"/>
            <a:r>
              <a:rPr lang="it-IT" altLang="de-DE" b="1" dirty="0"/>
              <a:t>Ottimizzazione delle strutture e rafforzamento della cooperazione</a:t>
            </a:r>
          </a:p>
          <a:p>
            <a:pPr marL="457200" lvl="1" indent="0">
              <a:spcBef>
                <a:spcPts val="0"/>
              </a:spcBef>
              <a:buNone/>
            </a:pPr>
            <a:br>
              <a:rPr lang="it-IT" sz="1600" i="1" dirty="0"/>
            </a:br>
            <a:r>
              <a:rPr lang="it-IT" sz="1400" i="1" dirty="0"/>
              <a:t>Fondi NPR della Confederazione disponibili per il programma di impulso ca. CHF 200 mio.        </a:t>
            </a:r>
            <a:br>
              <a:rPr lang="it-IT" sz="1400" i="1" dirty="0"/>
            </a:br>
            <a:r>
              <a:rPr lang="it-IT" sz="1400" i="1" dirty="0"/>
              <a:t>(ca. CHF  50 mio. di contributi a fondo perso, ca. CHF 150 mio. di mutui)</a:t>
            </a:r>
            <a:endParaRPr lang="it-IT" altLang="de-DE" sz="1400" i="1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798250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de-DE" dirty="0"/>
              <a:t>Priorità promozionale «Industria»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568496" cy="3598862"/>
          </a:xfrm>
        </p:spPr>
        <p:txBody>
          <a:bodyPr/>
          <a:lstStyle/>
          <a:p>
            <a:r>
              <a:rPr lang="it-IT" altLang="de-DE" dirty="0"/>
              <a:t>Progetti </a:t>
            </a:r>
            <a:r>
              <a:rPr lang="it-IT" altLang="de-DE" dirty="0">
                <a:solidFill>
                  <a:srgbClr val="000000"/>
                </a:solidFill>
              </a:rPr>
              <a:t>nell‘ambito dei «</a:t>
            </a:r>
            <a:r>
              <a:rPr lang="it-IT" altLang="de-DE" b="1" dirty="0">
                <a:solidFill>
                  <a:srgbClr val="000000"/>
                </a:solidFill>
              </a:rPr>
              <a:t>sistemi industriali a valore aggiunto orientati all‘esportazione</a:t>
            </a:r>
            <a:r>
              <a:rPr lang="it-IT" altLang="de-DE" dirty="0">
                <a:solidFill>
                  <a:srgbClr val="000000"/>
                </a:solidFill>
              </a:rPr>
              <a:t>» incluse prestazioni di servizio vicine alle attività produttive e ad alto livello di conoscenze. </a:t>
            </a:r>
          </a:p>
          <a:p>
            <a:r>
              <a:rPr lang="it-IT" altLang="de-DE" dirty="0"/>
              <a:t>Al </a:t>
            </a:r>
            <a:r>
              <a:rPr lang="it-IT" altLang="de-DE" b="1" dirty="0"/>
              <a:t>centro </a:t>
            </a:r>
            <a:r>
              <a:rPr lang="it-IT" altLang="de-DE" dirty="0"/>
              <a:t>viene posta la </a:t>
            </a:r>
            <a:r>
              <a:rPr lang="it-IT" altLang="de-DE" b="1" dirty="0"/>
              <a:t>promozione dell‘innovazione per le PMI </a:t>
            </a:r>
            <a:r>
              <a:rPr lang="it-IT" altLang="de-DE" dirty="0"/>
              <a:t>nelle regioni</a:t>
            </a:r>
          </a:p>
          <a:p>
            <a:pPr lvl="1"/>
            <a:r>
              <a:rPr lang="it-IT" altLang="de-DE" dirty="0"/>
              <a:t>La capacità di innovazione delle PMI è da promuovere attraverso la messa in rete di imprese, istituzioni della formazione e della ricerca, nonché dell‘ente pubblico nell‘ambito dei </a:t>
            </a:r>
            <a:r>
              <a:rPr lang="it-IT" altLang="de-DE" b="1" dirty="0"/>
              <a:t>Sistemi regionali di innovazione (RIS)</a:t>
            </a:r>
            <a:r>
              <a:rPr lang="it-IT" altLang="de-DE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02766"/>
            <a:ext cx="3061653" cy="202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1838053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ristin.PLANVALBRIG\AppData\Local\Microsoft\Windows\Temporary Internet Files\Content.Outlook\TV7VP43Y\20160310_RIS-Landscha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3653169"/>
            <a:ext cx="4896544" cy="324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 txBox="1">
            <a:spLocks/>
          </p:cNvSpPr>
          <p:nvPr/>
        </p:nvSpPr>
        <p:spPr>
          <a:xfrm>
            <a:off x="467545" y="764704"/>
            <a:ext cx="5688632" cy="5143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CH" kern="0" dirty="0"/>
          </a:p>
        </p:txBody>
      </p:sp>
      <p:sp>
        <p:nvSpPr>
          <p:cNvPr id="8" name="ZoneTexte 5"/>
          <p:cNvSpPr txBox="1"/>
          <p:nvPr/>
        </p:nvSpPr>
        <p:spPr>
          <a:xfrm>
            <a:off x="468000" y="1908000"/>
            <a:ext cx="849648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">
              <a:spcBef>
                <a:spcPts val="600"/>
              </a:spcBef>
            </a:pPr>
            <a:r>
              <a:rPr lang="de-CH" sz="2000" dirty="0"/>
              <a:t>I </a:t>
            </a:r>
            <a:r>
              <a:rPr lang="it-IT" sz="2000" dirty="0"/>
              <a:t>Sistemi regionali di innovazione (RIS), secondo l‘interpretazione della NPR, sono </a:t>
            </a:r>
            <a:r>
              <a:rPr lang="it-IT" sz="2000" b="1" dirty="0"/>
              <a:t>spazi economici funzionali</a:t>
            </a:r>
            <a:r>
              <a:rPr lang="it-IT" sz="2000" dirty="0"/>
              <a:t>,</a:t>
            </a:r>
          </a:p>
          <a:p>
            <a:pPr marL="371475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/>
              <a:t>che dispongono di una massa sufficiente di attori necessari per processi di innovazione (</a:t>
            </a:r>
            <a:r>
              <a:rPr lang="it-IT" b="1" dirty="0"/>
              <a:t>imprese, scuole universitarie e ente pubblico</a:t>
            </a:r>
            <a:r>
              <a:rPr lang="it-IT" dirty="0"/>
              <a:t>); </a:t>
            </a:r>
          </a:p>
          <a:p>
            <a:pPr marL="371475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/>
              <a:t>all‘interno dei quali gli attori collaborano in </a:t>
            </a:r>
            <a:r>
              <a:rPr lang="it-IT" b="1" dirty="0"/>
              <a:t>rete</a:t>
            </a:r>
            <a:r>
              <a:rPr lang="it-IT" dirty="0"/>
              <a:t>.</a:t>
            </a:r>
            <a:endParaRPr lang="it-IT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en-US" dirty="0"/>
              <a:t>Che </a:t>
            </a:r>
            <a:r>
              <a:rPr lang="de-CH" altLang="en-US" dirty="0" err="1"/>
              <a:t>cosa</a:t>
            </a:r>
            <a:r>
              <a:rPr lang="de-CH" altLang="en-US" dirty="0"/>
              <a:t> </a:t>
            </a:r>
            <a:r>
              <a:rPr lang="de-CH" altLang="en-US" dirty="0" err="1"/>
              <a:t>sono</a:t>
            </a:r>
            <a:r>
              <a:rPr lang="de-CH" altLang="en-US" dirty="0"/>
              <a:t> i RIS?</a:t>
            </a:r>
            <a:r>
              <a:rPr lang="de-CH" altLang="de-DE" sz="2800" dirty="0"/>
              <a:t> 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8000" y="3933056"/>
            <a:ext cx="8496488" cy="1573806"/>
          </a:xfrm>
        </p:spPr>
        <p:txBody>
          <a:bodyPr/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br>
              <a:rPr lang="de-CH" dirty="0"/>
            </a:br>
            <a:endParaRPr lang="de-CH" dirty="0"/>
          </a:p>
          <a:p>
            <a:pPr marL="0" indent="0">
              <a:buNone/>
            </a:pPr>
            <a:br>
              <a:rPr lang="de-CH" dirty="0"/>
            </a:br>
            <a:endParaRPr lang="de-CH" dirty="0"/>
          </a:p>
          <a:p>
            <a:pPr marL="266700" indent="-266700">
              <a:buNone/>
            </a:pPr>
            <a:endParaRPr lang="de-CH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231690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 dirty="0"/>
              <a:t>Che </a:t>
            </a:r>
            <a:r>
              <a:rPr lang="de-DE" altLang="de-DE" sz="2000" dirty="0" err="1"/>
              <a:t>cosa</a:t>
            </a:r>
            <a:r>
              <a:rPr lang="de-DE" altLang="de-DE" sz="2000" dirty="0"/>
              <a:t> </a:t>
            </a:r>
            <a:r>
              <a:rPr lang="de-DE" altLang="de-DE" sz="2000" dirty="0" err="1"/>
              <a:t>vuole</a:t>
            </a:r>
            <a:r>
              <a:rPr lang="de-DE" altLang="de-DE" sz="2000" dirty="0"/>
              <a:t> la NPR?</a:t>
            </a:r>
            <a:br>
              <a:rPr lang="de-DE" altLang="de-DE" sz="2000" dirty="0"/>
            </a:br>
            <a:r>
              <a:rPr lang="de-DE" altLang="de-DE" dirty="0" err="1"/>
              <a:t>Obiettivi</a:t>
            </a:r>
            <a:r>
              <a:rPr lang="de-DE" altLang="de-DE" dirty="0"/>
              <a:t> e </a:t>
            </a:r>
            <a:r>
              <a:rPr lang="de-DE" altLang="de-DE" dirty="0" err="1"/>
              <a:t>effetti</a:t>
            </a:r>
            <a:r>
              <a:rPr lang="de-DE" altLang="de-DE" dirty="0"/>
              <a:t> </a:t>
            </a:r>
            <a:r>
              <a:rPr lang="de-DE" altLang="de-DE" dirty="0" err="1"/>
              <a:t>voluti</a:t>
            </a:r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24480" cy="3598862"/>
          </a:xfrm>
        </p:spPr>
        <p:txBody>
          <a:bodyPr/>
          <a:lstStyle/>
          <a:p>
            <a:pPr marL="0" indent="0">
              <a:buNone/>
            </a:pPr>
            <a:r>
              <a:rPr lang="it-IT" altLang="de-DE" dirty="0"/>
              <a:t>Con la </a:t>
            </a:r>
            <a:r>
              <a:rPr lang="it-IT" altLang="de-DE" b="1" dirty="0"/>
              <a:t>N</a:t>
            </a:r>
            <a:r>
              <a:rPr lang="it-IT" altLang="de-DE" dirty="0"/>
              <a:t>uova </a:t>
            </a:r>
            <a:r>
              <a:rPr lang="it-IT" altLang="de-DE" b="1" dirty="0"/>
              <a:t>p</a:t>
            </a:r>
            <a:r>
              <a:rPr lang="it-IT" altLang="de-DE" dirty="0"/>
              <a:t>olitica </a:t>
            </a:r>
            <a:r>
              <a:rPr lang="it-IT" altLang="de-DE" b="1" dirty="0"/>
              <a:t>r</a:t>
            </a:r>
            <a:r>
              <a:rPr lang="it-IT" altLang="de-DE" dirty="0"/>
              <a:t>egionale (</a:t>
            </a:r>
            <a:r>
              <a:rPr lang="it-IT" altLang="de-DE" b="1" dirty="0"/>
              <a:t>NPR</a:t>
            </a:r>
            <a:r>
              <a:rPr lang="it-IT" altLang="de-DE" dirty="0"/>
              <a:t>) la </a:t>
            </a:r>
            <a:r>
              <a:rPr lang="it-IT" altLang="de-DE" b="1" dirty="0"/>
              <a:t>Confederazione e i Cantoni </a:t>
            </a:r>
            <a:r>
              <a:rPr lang="it-IT" altLang="de-DE" dirty="0"/>
              <a:t>promuovono </a:t>
            </a:r>
            <a:r>
              <a:rPr lang="it-IT" altLang="de-DE" b="1" dirty="0"/>
              <a:t>i territori di montagna, l‘ulteriore area rurale e le regioni di frontiera </a:t>
            </a:r>
            <a:r>
              <a:rPr lang="it-IT" altLang="de-DE" dirty="0"/>
              <a:t>della Svizzera nel loro </a:t>
            </a:r>
            <a:r>
              <a:rPr lang="it-IT" altLang="de-DE" b="1" dirty="0"/>
              <a:t>sviluppo economico-regionale</a:t>
            </a:r>
            <a:r>
              <a:rPr lang="de-CH" altLang="de-DE" dirty="0"/>
              <a:t>.</a:t>
            </a:r>
            <a:r>
              <a:rPr lang="de-DE" altLang="de-DE" dirty="0"/>
              <a:t>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535" y="3140968"/>
            <a:ext cx="5871409" cy="3465994"/>
          </a:xfrm>
          <a:prstGeom prst="rect">
            <a:avLst/>
          </a:prstGeom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884" y="1988840"/>
            <a:ext cx="3861316" cy="2664296"/>
          </a:xfrm>
          <a:prstGeom prst="rect">
            <a:avLst/>
          </a:prstGeom>
        </p:spPr>
      </p:pic>
      <p:sp>
        <p:nvSpPr>
          <p:cNvPr id="4" name="Titel 3"/>
          <p:cNvSpPr txBox="1">
            <a:spLocks/>
          </p:cNvSpPr>
          <p:nvPr/>
        </p:nvSpPr>
        <p:spPr>
          <a:xfrm>
            <a:off x="467545" y="764704"/>
            <a:ext cx="5688632" cy="5143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CH" kern="0" dirty="0"/>
          </a:p>
        </p:txBody>
      </p:sp>
      <p:sp>
        <p:nvSpPr>
          <p:cNvPr id="8" name="ZoneTexte 5"/>
          <p:cNvSpPr txBox="1"/>
          <p:nvPr/>
        </p:nvSpPr>
        <p:spPr>
          <a:xfrm>
            <a:off x="4644008" y="1895474"/>
            <a:ext cx="432047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">
              <a:spcBef>
                <a:spcPts val="600"/>
              </a:spcBef>
            </a:pPr>
            <a:r>
              <a:rPr lang="it-IT" sz="1600" b="1" dirty="0"/>
              <a:t>Base: </a:t>
            </a:r>
            <a:r>
              <a:rPr lang="it-IT" sz="1600" dirty="0"/>
              <a:t>I Cantoni definiscono la strategia e le offerte promozionali d‘innovazione per i RIS </a:t>
            </a:r>
            <a:br>
              <a:rPr lang="it-IT" sz="1600" dirty="0"/>
            </a:br>
            <a:endParaRPr lang="it-IT" sz="1600" dirty="0"/>
          </a:p>
          <a:p>
            <a:pPr marL="185738" indent="-1571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b="1" dirty="0"/>
              <a:t>Promozione dei management dei RIS</a:t>
            </a:r>
            <a:r>
              <a:rPr lang="it-IT" sz="1600" dirty="0"/>
              <a:t>, che assicurano il coordinamento dei diversi attori dell‘innovazione e delle loro attività </a:t>
            </a:r>
            <a:br>
              <a:rPr lang="it-IT" sz="1600" dirty="0"/>
            </a:br>
            <a:endParaRPr lang="it-IT" sz="1600" dirty="0"/>
          </a:p>
          <a:p>
            <a:pPr marL="185738" indent="-1571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b="1" dirty="0"/>
              <a:t>Promozione di prestazioni di servizio </a:t>
            </a:r>
            <a:r>
              <a:rPr lang="it-IT" sz="1600" dirty="0"/>
              <a:t>(coaching, messa in rete ecc.), che vengono offerte </a:t>
            </a:r>
            <a:r>
              <a:rPr lang="it-IT" sz="1600" b="1" dirty="0"/>
              <a:t>alle imprese </a:t>
            </a:r>
            <a:r>
              <a:rPr lang="it-IT" sz="1600" dirty="0"/>
              <a:t>(PMI) </a:t>
            </a:r>
            <a:br>
              <a:rPr lang="it-IT" sz="1600" dirty="0"/>
            </a:br>
            <a:r>
              <a:rPr lang="it-IT" sz="1600" dirty="0"/>
              <a:t>e che si orientano ai loro bisogni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/>
              <a:t>Come agisce la NPR sui RIS? </a:t>
            </a:r>
            <a:endParaRPr lang="it-I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37046" y="5105400"/>
            <a:ext cx="8671457" cy="1600200"/>
          </a:xfrm>
        </p:spPr>
        <p:txBody>
          <a:bodyPr/>
          <a:lstStyle/>
          <a:p>
            <a:pPr marL="266700" indent="-266700">
              <a:buNone/>
            </a:pPr>
            <a:r>
              <a:rPr lang="de-CH" sz="1500" b="1" dirty="0">
                <a:sym typeface="Wingdings" panose="05000000000000000000" pitchFamily="2" charset="2"/>
              </a:rPr>
              <a:t> </a:t>
            </a:r>
            <a:r>
              <a:rPr lang="it-IT" sz="1500" b="1" dirty="0">
                <a:sym typeface="Wingdings" panose="05000000000000000000" pitchFamily="2" charset="2"/>
              </a:rPr>
              <a:t>Gli attori della promozione dell‘innovazione coordinano </a:t>
            </a:r>
            <a:r>
              <a:rPr lang="it-IT" sz="1500" dirty="0">
                <a:sym typeface="Wingdings" panose="05000000000000000000" pitchFamily="2" charset="2"/>
              </a:rPr>
              <a:t>le loro offerte e sfruttano sinergie</a:t>
            </a:r>
            <a:endParaRPr lang="it-IT" sz="1500" dirty="0"/>
          </a:p>
          <a:p>
            <a:pPr marL="266700" indent="-266700">
              <a:buNone/>
            </a:pPr>
            <a:r>
              <a:rPr lang="it-IT" sz="1500" dirty="0">
                <a:sym typeface="Wingdings" panose="05000000000000000000" pitchFamily="2" charset="2"/>
              </a:rPr>
              <a:t> </a:t>
            </a:r>
            <a:r>
              <a:rPr lang="it-IT" sz="1500" b="1" dirty="0">
                <a:sym typeface="Wingdings" panose="05000000000000000000" pitchFamily="2" charset="2"/>
              </a:rPr>
              <a:t>Le imprese (PMI) ottengono un sostegno adeguato nell‘innovazione di prodotto e di processo</a:t>
            </a:r>
            <a:endParaRPr lang="it-IT" sz="1500" b="1" dirty="0"/>
          </a:p>
          <a:p>
            <a:pPr marL="0" indent="0">
              <a:buNone/>
            </a:pPr>
            <a:r>
              <a:rPr lang="it-IT" sz="1500" b="1" dirty="0">
                <a:sym typeface="Wingdings" panose="05000000000000000000" pitchFamily="2" charset="2"/>
              </a:rPr>
              <a:t> La dinamica di innovazione nelle regioni viene aumentata</a:t>
            </a:r>
            <a:endParaRPr lang="it-IT" sz="1500" dirty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4262174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de-DE" sz="2000" dirty="0"/>
              <a:t>Quali attività/processi vengono promossi dalla NPR?</a:t>
            </a:r>
            <a:br>
              <a:rPr lang="it-IT" altLang="de-DE" sz="2000" dirty="0"/>
            </a:br>
            <a:r>
              <a:rPr lang="it-IT" altLang="de-DE" dirty="0"/>
              <a:t>Contenuti promozionali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568496" cy="3598862"/>
          </a:xfrm>
        </p:spPr>
        <p:txBody>
          <a:bodyPr/>
          <a:lstStyle/>
          <a:p>
            <a:r>
              <a:rPr lang="it-IT" b="1" dirty="0"/>
              <a:t>Promuovere il trasferimento delle conoscenze e il sostegno all‘innovazione per le PMI </a:t>
            </a:r>
            <a:r>
              <a:rPr lang="it-IT" dirty="0"/>
              <a:t>(soprattutto nell‘ambito dei RIS)</a:t>
            </a:r>
          </a:p>
          <a:p>
            <a:pPr lvl="1"/>
            <a:r>
              <a:rPr lang="it-IT" dirty="0"/>
              <a:t>Sostegno all‘innovazione di prodotto e di processo (p.es. impiego di </a:t>
            </a:r>
            <a:r>
              <a:rPr lang="it-IT" dirty="0">
                <a:solidFill>
                  <a:srgbClr val="000000"/>
                </a:solidFill>
              </a:rPr>
              <a:t>coach</a:t>
            </a:r>
            <a:r>
              <a:rPr lang="it-IT" dirty="0"/>
              <a:t>, che mostrano alle PMI i potenziali di innovazione, procurano contatti con partner per l‘attuazione e il finanziamento ecc. oppure  accompagnano la realizzazione di progetti innovativi), sostegno alle start-up o alla </a:t>
            </a:r>
            <a:r>
              <a:rPr lang="it-IT" dirty="0" err="1"/>
              <a:t>costitu</a:t>
            </a:r>
            <a:r>
              <a:rPr lang="it-IT" dirty="0"/>
              <a:t>-zione di imprese in ambito non scientifico o la consulenza a imprese esistenti nella gestione della successione. </a:t>
            </a:r>
          </a:p>
          <a:p>
            <a:pPr lvl="1"/>
            <a:r>
              <a:rPr lang="it-IT" dirty="0"/>
              <a:t>Offerte di prestazione a livello </a:t>
            </a:r>
            <a:r>
              <a:rPr lang="it-IT" dirty="0" err="1"/>
              <a:t>sovraziendale</a:t>
            </a:r>
            <a:r>
              <a:rPr lang="it-IT" dirty="0"/>
              <a:t> (p.es. miglioramento delle condizioni quadro, iniziative per la manodopera oppure promozione della cooperazione e messa in rete).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3992579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640504" cy="4111800"/>
          </a:xfrm>
        </p:spPr>
        <p:txBody>
          <a:bodyPr/>
          <a:lstStyle/>
          <a:p>
            <a:r>
              <a:rPr lang="it-IT" b="1" dirty="0"/>
              <a:t>Qualificazione della manodopera regionale e promozione degli attori regionali</a:t>
            </a:r>
          </a:p>
          <a:p>
            <a:pPr lvl="1"/>
            <a:r>
              <a:rPr lang="it-IT" dirty="0"/>
              <a:t>p.es. </a:t>
            </a:r>
            <a:r>
              <a:rPr lang="it-IT" dirty="0">
                <a:solidFill>
                  <a:srgbClr val="000000"/>
                </a:solidFill>
              </a:rPr>
              <a:t>analisi del potenziale relative al mercato del lavoro</a:t>
            </a:r>
            <a:r>
              <a:rPr lang="it-IT" dirty="0"/>
              <a:t>, costruzione di reti, concezione o implementazione di offerte di formazione e aggiornamento fatte su misura per l‘economia regionale e iniziative per la manodopera oppure programmi per la </a:t>
            </a:r>
            <a:r>
              <a:rPr lang="it-IT" dirty="0">
                <a:solidFill>
                  <a:srgbClr val="000000"/>
                </a:solidFill>
              </a:rPr>
              <a:t>promozione del pensiero e dell‘azione imprendi-</a:t>
            </a:r>
            <a:r>
              <a:rPr lang="it-IT" dirty="0" err="1">
                <a:solidFill>
                  <a:srgbClr val="000000"/>
                </a:solidFill>
              </a:rPr>
              <a:t>toriale</a:t>
            </a:r>
            <a:r>
              <a:rPr lang="it-IT" dirty="0">
                <a:solidFill>
                  <a:srgbClr val="000000"/>
                </a:solidFill>
              </a:rPr>
              <a:t> nell‘ambito della formazione </a:t>
            </a:r>
            <a:br>
              <a:rPr lang="it-IT" dirty="0"/>
            </a:br>
            <a:endParaRPr lang="it-IT" dirty="0"/>
          </a:p>
          <a:p>
            <a:r>
              <a:rPr lang="it-IT" b="1" dirty="0">
                <a:solidFill>
                  <a:srgbClr val="000000"/>
                </a:solidFill>
              </a:rPr>
              <a:t>Promuovere la messa in rete e le cooperazioni </a:t>
            </a:r>
            <a:r>
              <a:rPr lang="it-IT" b="1" dirty="0" err="1">
                <a:solidFill>
                  <a:srgbClr val="000000"/>
                </a:solidFill>
              </a:rPr>
              <a:t>sovraziendali</a:t>
            </a:r>
            <a:endParaRPr lang="it-IT" b="1" dirty="0">
              <a:solidFill>
                <a:srgbClr val="000000"/>
              </a:solidFill>
            </a:endParaRPr>
          </a:p>
          <a:p>
            <a:pPr lvl="1"/>
            <a:r>
              <a:rPr lang="it-IT" dirty="0"/>
              <a:t>p.es. accompagnamento di progetti di cooperazione, </a:t>
            </a:r>
            <a:r>
              <a:rPr lang="it-IT" dirty="0">
                <a:solidFill>
                  <a:srgbClr val="000000"/>
                </a:solidFill>
              </a:rPr>
              <a:t>riunione di PMI </a:t>
            </a:r>
            <a:r>
              <a:rPr lang="it-IT" dirty="0"/>
              <a:t>(personale, macchinari, superfici di produzione), costruzione di piattaforme di coordinamento oppure gruppi di scambio delle esperienze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946188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352472" cy="3598862"/>
          </a:xfrm>
        </p:spPr>
        <p:txBody>
          <a:bodyPr/>
          <a:lstStyle/>
          <a:p>
            <a:r>
              <a:rPr lang="it-IT" b="1" dirty="0">
                <a:solidFill>
                  <a:srgbClr val="000000"/>
                </a:solidFill>
              </a:rPr>
              <a:t>Sviluppare le catene di valore aggiunto e colmare le lacune</a:t>
            </a:r>
          </a:p>
          <a:p>
            <a:pPr lvl="1"/>
            <a:r>
              <a:rPr lang="it-IT" dirty="0">
                <a:solidFill>
                  <a:srgbClr val="000000"/>
                </a:solidFill>
              </a:rPr>
              <a:t>p.es. analisi dei processi di creazione di valore aggiunto e dei potenziali di mercato, sforzi per il completamento di catene di creazione di valore aggiunto </a:t>
            </a:r>
            <a:br>
              <a:rPr lang="it-IT" dirty="0"/>
            </a:br>
            <a:endParaRPr lang="it-IT" dirty="0"/>
          </a:p>
          <a:p>
            <a:r>
              <a:rPr lang="it-IT" b="1" dirty="0"/>
              <a:t>Garantire e realizzare infrastrutture e offerte finalizzate alla produzione di valore aggiunto</a:t>
            </a:r>
          </a:p>
          <a:p>
            <a:pPr lvl="1"/>
            <a:r>
              <a:rPr lang="it-IT" dirty="0"/>
              <a:t>p.es. concessione di mutui per progetti infrastrutturali, nonché analisi di mercato e di fattibilità oppure valutazioni </a:t>
            </a:r>
            <a:r>
              <a:rPr lang="it-IT" dirty="0">
                <a:solidFill>
                  <a:srgbClr val="000000"/>
                </a:solidFill>
              </a:rPr>
              <a:t>dell‘ubicazione</a:t>
            </a:r>
            <a:endParaRPr lang="it-IT" altLang="de-DE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1586639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de-DE" dirty="0"/>
              <a:t>Ulteriori criteri di promozione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24480" cy="3598862"/>
          </a:xfrm>
        </p:spPr>
        <p:txBody>
          <a:bodyPr/>
          <a:lstStyle/>
          <a:p>
            <a:r>
              <a:rPr lang="it-IT" altLang="de-DE" b="1" dirty="0"/>
              <a:t>Orientamento all‘esportazione: </a:t>
            </a:r>
            <a:r>
              <a:rPr lang="it-IT" altLang="de-DE" dirty="0"/>
              <a:t>Il progetto promuove l‘esportazione di prodotti e prestazioni di servizio all’esterno della regione, del Cantone o della Svizzera </a:t>
            </a:r>
            <a:br>
              <a:rPr lang="it-IT" altLang="de-DE" sz="1400" dirty="0"/>
            </a:br>
            <a:r>
              <a:rPr lang="it-IT" altLang="de-DE" sz="1400" dirty="0"/>
              <a:t>(Vale p.es. anche se ospiti provenienti dall‘esterno utilizzano un‘offerta turistica nella regione.)</a:t>
            </a:r>
          </a:p>
          <a:p>
            <a:r>
              <a:rPr lang="it-IT" altLang="de-DE" b="1" dirty="0"/>
              <a:t>Finanziamento iniziale: </a:t>
            </a:r>
            <a:r>
              <a:rPr lang="it-IT" altLang="de-DE" dirty="0"/>
              <a:t>Il finanziamento si limita alla fase di sviluppo e avviamento di un progetto.</a:t>
            </a:r>
          </a:p>
          <a:p>
            <a:r>
              <a:rPr lang="it-IT" altLang="de-DE" b="1" dirty="0"/>
              <a:t>Promozione </a:t>
            </a:r>
            <a:r>
              <a:rPr lang="it-IT" altLang="de-DE" b="1" dirty="0" err="1"/>
              <a:t>sovraziendale</a:t>
            </a:r>
            <a:r>
              <a:rPr lang="it-IT" altLang="de-DE" b="1" dirty="0"/>
              <a:t>: </a:t>
            </a:r>
            <a:r>
              <a:rPr lang="it-IT" altLang="de-DE" dirty="0"/>
              <a:t>Nessuna promozione di progetti dei quali beneficia un‘unica azienda. In casi eccezionali una «promozione di una singola impresa» può essere considerata se:</a:t>
            </a:r>
          </a:p>
          <a:p>
            <a:pPr lvl="1"/>
            <a:r>
              <a:rPr lang="it-IT" altLang="de-DE" dirty="0"/>
              <a:t>il progetto propone dei benefici centrali per la regione (funzione di colonna portante, effetto di sistema). </a:t>
            </a:r>
          </a:p>
          <a:p>
            <a:pPr lvl="1"/>
            <a:r>
              <a:rPr lang="it-IT" altLang="de-DE" dirty="0"/>
              <a:t>del progetto approfittano più imprese / partner / settori / attori. 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1607529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de-DE" dirty="0"/>
              <a:t>Priorità promozionali </a:t>
            </a:r>
            <a:r>
              <a:rPr lang="it-IT" altLang="de-DE" dirty="0" err="1"/>
              <a:t>Interreg</a:t>
            </a:r>
            <a:r>
              <a:rPr lang="it-IT" altLang="de-DE" dirty="0"/>
              <a:t>, ESPON, URBACT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24480" cy="4111800"/>
          </a:xfrm>
        </p:spPr>
        <p:txBody>
          <a:bodyPr/>
          <a:lstStyle/>
          <a:p>
            <a:r>
              <a:rPr lang="it-IT" dirty="0"/>
              <a:t>Le priorità promozionali sono definite nei </a:t>
            </a:r>
            <a:r>
              <a:rPr lang="it-IT" b="1" dirty="0"/>
              <a:t>programmi europei</a:t>
            </a:r>
            <a:r>
              <a:rPr lang="it-IT" dirty="0"/>
              <a:t>. </a:t>
            </a:r>
          </a:p>
          <a:p>
            <a:r>
              <a:rPr lang="it-IT" dirty="0"/>
              <a:t>Per ottenere aiuti finanziari della Confederazione i progetti devono contribuire al miglioramento della competitività delle aree coinvolte </a:t>
            </a:r>
            <a:br>
              <a:rPr lang="it-IT" dirty="0"/>
            </a:br>
            <a:r>
              <a:rPr lang="it-IT" dirty="0"/>
              <a:t>(</a:t>
            </a:r>
            <a:r>
              <a:rPr lang="it-IT" b="1" dirty="0">
                <a:sym typeface="Wingdings" panose="05000000000000000000" pitchFamily="2" charset="2"/>
              </a:rPr>
              <a:t> obiettivi </a:t>
            </a:r>
            <a:r>
              <a:rPr lang="it-IT" b="1" dirty="0"/>
              <a:t>NPR</a:t>
            </a:r>
            <a:r>
              <a:rPr lang="it-IT" dirty="0"/>
              <a:t>)</a:t>
            </a:r>
          </a:p>
          <a:p>
            <a:r>
              <a:rPr lang="it-IT" dirty="0"/>
              <a:t>Se un </a:t>
            </a:r>
            <a:r>
              <a:rPr lang="it-IT" dirty="0">
                <a:solidFill>
                  <a:srgbClr val="000000"/>
                </a:solidFill>
              </a:rPr>
              <a:t>progetto è conforme alla </a:t>
            </a:r>
            <a:r>
              <a:rPr lang="it-IT" dirty="0"/>
              <a:t>NPR viene deciso dai Cantoni, risp. per </a:t>
            </a:r>
            <a:r>
              <a:rPr lang="it-IT" dirty="0" err="1"/>
              <a:t>Interreg</a:t>
            </a:r>
            <a:r>
              <a:rPr lang="it-IT" dirty="0"/>
              <a:t> </a:t>
            </a:r>
            <a:r>
              <a:rPr lang="it-IT" dirty="0" err="1"/>
              <a:t>B</a:t>
            </a:r>
            <a:r>
              <a:rPr lang="it-IT" dirty="0"/>
              <a:t>, ESPON e URBACT dall‘Ufficio federale dello sviluppo territoriale (ARE) e per </a:t>
            </a:r>
            <a:r>
              <a:rPr lang="it-IT" dirty="0" err="1"/>
              <a:t>Interreg</a:t>
            </a:r>
            <a:r>
              <a:rPr lang="it-IT" dirty="0"/>
              <a:t> </a:t>
            </a:r>
            <a:r>
              <a:rPr lang="it-IT" dirty="0" err="1"/>
              <a:t>Europe</a:t>
            </a:r>
            <a:r>
              <a:rPr lang="it-IT" dirty="0"/>
              <a:t> dalla Segreteria di Stato dell‘economia (SECO). </a:t>
            </a:r>
          </a:p>
          <a:p>
            <a:r>
              <a:rPr lang="it-IT" dirty="0"/>
              <a:t>Nell‘ambito di </a:t>
            </a:r>
            <a:r>
              <a:rPr lang="it-IT" dirty="0" err="1"/>
              <a:t>Interreg</a:t>
            </a:r>
            <a:r>
              <a:rPr lang="it-IT" dirty="0"/>
              <a:t> </a:t>
            </a:r>
            <a:r>
              <a:rPr lang="it-IT" dirty="0" err="1"/>
              <a:t>B</a:t>
            </a:r>
            <a:r>
              <a:rPr lang="it-IT" dirty="0"/>
              <a:t>, ESPON e URBACT possono essere sostenuti anche progetti che non perseguono gli obiettivi specifici della NPR, ma che risultano di importanza strategica nazionale. </a:t>
            </a:r>
          </a:p>
        </p:txBody>
      </p:sp>
      <p:sp>
        <p:nvSpPr>
          <p:cNvPr id="2" name="Rechteck 1"/>
          <p:cNvSpPr/>
          <p:nvPr/>
        </p:nvSpPr>
        <p:spPr>
          <a:xfrm>
            <a:off x="5715000" y="6165304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i="1" dirty="0" err="1">
                <a:solidFill>
                  <a:srgbClr val="B4BE00"/>
                </a:solidFill>
              </a:rPr>
              <a:t>Maggiori</a:t>
            </a:r>
            <a:r>
              <a:rPr lang="de-CH" sz="1400" i="1" dirty="0">
                <a:solidFill>
                  <a:srgbClr val="B4BE00"/>
                </a:solidFill>
              </a:rPr>
              <a:t> </a:t>
            </a:r>
            <a:r>
              <a:rPr lang="de-CH" sz="1400" i="1" dirty="0" err="1">
                <a:solidFill>
                  <a:srgbClr val="B4BE00"/>
                </a:solidFill>
              </a:rPr>
              <a:t>informazioni</a:t>
            </a:r>
            <a:r>
              <a:rPr lang="de-CH" sz="1400" i="1" dirty="0">
                <a:solidFill>
                  <a:srgbClr val="B4BE00"/>
                </a:solidFill>
              </a:rPr>
              <a:t>: </a:t>
            </a:r>
            <a:r>
              <a:rPr lang="de-CH" sz="1400" i="1" dirty="0">
                <a:hlinkClick r:id="rId2"/>
              </a:rPr>
              <a:t>www.interreg.ch</a:t>
            </a:r>
            <a:r>
              <a:rPr lang="de-CH" sz="1400" i="1" dirty="0"/>
              <a:t>  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4245455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/>
              <a:t>Programma pilota </a:t>
            </a:r>
            <a:r>
              <a:rPr lang="it-IT" dirty="0"/>
              <a:t>A</a:t>
            </a:r>
            <a:r>
              <a:rPr lang="it-IT" sz="2400" dirty="0"/>
              <a:t>ree d‘intervento economia</a:t>
            </a:r>
            <a:br>
              <a:rPr lang="it-IT" sz="2400" dirty="0"/>
            </a:br>
            <a:r>
              <a:rPr lang="it-IT" sz="2400" dirty="0"/>
              <a:t>(PHR economia)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999" y="1908000"/>
            <a:ext cx="5134235" cy="4416600"/>
          </a:xfrm>
        </p:spPr>
        <p:txBody>
          <a:bodyPr/>
          <a:lstStyle/>
          <a:p>
            <a:r>
              <a:rPr lang="it-IT" sz="1800" b="1" dirty="0"/>
              <a:t>Misura </a:t>
            </a:r>
            <a:r>
              <a:rPr lang="it-IT" sz="1800" dirty="0"/>
              <a:t>comune della </a:t>
            </a:r>
            <a:r>
              <a:rPr lang="it-IT" sz="1800" b="1" dirty="0"/>
              <a:t>Politica degli agglomerati e della Politica per le aree rurali e le regioni montane </a:t>
            </a:r>
          </a:p>
          <a:p>
            <a:r>
              <a:rPr lang="it-IT" sz="1800" dirty="0"/>
              <a:t>Obiettivo: </a:t>
            </a:r>
            <a:r>
              <a:rPr lang="it-IT" sz="1800" b="1" dirty="0"/>
              <a:t>sostegno di un progetto trasversale per città e campagna orientato all‘economia in ogni area d‘intervento </a:t>
            </a:r>
            <a:r>
              <a:rPr lang="it-IT" sz="1800" dirty="0">
                <a:solidFill>
                  <a:srgbClr val="000000"/>
                </a:solidFill>
              </a:rPr>
              <a:t>secondo </a:t>
            </a:r>
            <a:r>
              <a:rPr lang="it-IT" sz="1800" dirty="0"/>
              <a:t>il Progetto territoriale Svizzera</a:t>
            </a:r>
          </a:p>
          <a:p>
            <a:r>
              <a:rPr lang="it-IT" sz="1800" dirty="0"/>
              <a:t>Attuazione nell‘</a:t>
            </a:r>
            <a:r>
              <a:rPr lang="it-IT" sz="1800" b="1" dirty="0"/>
              <a:t>ambito della NPR </a:t>
            </a:r>
            <a:r>
              <a:rPr lang="it-IT" sz="1800" dirty="0"/>
              <a:t>sotto la guida della Segreteria di Stato dell‘economia (SECO) in stretta collaborazione con l‘Ufficio federale dello sviluppo territoriale (ARE)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2990748" cy="225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830365" y="4509120"/>
            <a:ext cx="2743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/>
              <a:t>Aree</a:t>
            </a:r>
            <a:r>
              <a:rPr lang="de-CH" sz="1200" dirty="0"/>
              <a:t> </a:t>
            </a:r>
            <a:r>
              <a:rPr lang="de-CH" sz="1200" dirty="0" err="1"/>
              <a:t>d‘intervento</a:t>
            </a:r>
            <a:r>
              <a:rPr lang="de-CH" sz="1200" dirty="0"/>
              <a:t> </a:t>
            </a:r>
            <a:r>
              <a:rPr lang="de-CH" sz="1200" dirty="0" err="1"/>
              <a:t>secondo</a:t>
            </a:r>
            <a:r>
              <a:rPr lang="de-CH" sz="1200" dirty="0"/>
              <a:t> </a:t>
            </a:r>
            <a:r>
              <a:rPr lang="de-CH" sz="1200" dirty="0" err="1"/>
              <a:t>il</a:t>
            </a:r>
            <a:r>
              <a:rPr lang="de-CH" sz="1200" dirty="0"/>
              <a:t> </a:t>
            </a:r>
            <a:r>
              <a:rPr lang="de-CH" sz="1200" dirty="0" err="1"/>
              <a:t>Progetto</a:t>
            </a:r>
            <a:r>
              <a:rPr lang="de-CH" sz="1200" dirty="0"/>
              <a:t> </a:t>
            </a:r>
          </a:p>
          <a:p>
            <a:r>
              <a:rPr lang="de-CH" sz="1200" dirty="0"/>
              <a:t>territoriale </a:t>
            </a:r>
            <a:r>
              <a:rPr lang="de-CH" sz="1200" dirty="0" err="1"/>
              <a:t>Svizzera</a:t>
            </a:r>
            <a:endParaRPr lang="de-CH" sz="1200" dirty="0"/>
          </a:p>
        </p:txBody>
      </p:sp>
      <p:sp>
        <p:nvSpPr>
          <p:cNvPr id="7" name="Rechteck 6"/>
          <p:cNvSpPr/>
          <p:nvPr/>
        </p:nvSpPr>
        <p:spPr>
          <a:xfrm>
            <a:off x="1547664" y="5757474"/>
            <a:ext cx="7488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CH" sz="1400" i="1" dirty="0" err="1">
                <a:solidFill>
                  <a:srgbClr val="B4BE00"/>
                </a:solidFill>
              </a:rPr>
              <a:t>Maggiori</a:t>
            </a:r>
            <a:r>
              <a:rPr lang="de-CH" sz="1400" i="1" dirty="0">
                <a:solidFill>
                  <a:srgbClr val="B4BE00"/>
                </a:solidFill>
              </a:rPr>
              <a:t> </a:t>
            </a:r>
            <a:r>
              <a:rPr lang="de-CH" sz="1400" i="1" dirty="0" err="1">
                <a:solidFill>
                  <a:srgbClr val="B4BE00"/>
                </a:solidFill>
              </a:rPr>
              <a:t>informazioni</a:t>
            </a:r>
            <a:r>
              <a:rPr lang="de-CH" sz="1400" i="1" dirty="0">
                <a:solidFill>
                  <a:srgbClr val="B4BE00"/>
                </a:solidFill>
              </a:rPr>
              <a:t>: </a:t>
            </a:r>
            <a:r>
              <a:rPr lang="de-CH" sz="1400" i="1" dirty="0">
                <a:solidFill>
                  <a:srgbClr val="B4BE00"/>
                </a:solidFill>
                <a:hlinkClick r:id="rId4"/>
              </a:rPr>
              <a:t>www.regiosuisse.ch/it/sviluppo-territoriale-coerente</a:t>
            </a:r>
            <a:r>
              <a:rPr lang="de-CH" sz="1400" i="1" dirty="0">
                <a:solidFill>
                  <a:srgbClr val="B4BE00"/>
                </a:solidFill>
              </a:rPr>
              <a:t> </a:t>
            </a:r>
            <a:endParaRPr lang="de-CH" sz="1400" i="1" dirty="0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1185046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Attuazione NPR 2008–2015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999" y="1908000"/>
            <a:ext cx="4485001" cy="3598862"/>
          </a:xfrm>
        </p:spPr>
        <p:txBody>
          <a:bodyPr/>
          <a:lstStyle/>
          <a:p>
            <a:r>
              <a:rPr lang="it-IT" dirty="0"/>
              <a:t>La Confederazione e i Cantoni hanno promosso più di </a:t>
            </a:r>
            <a:r>
              <a:rPr lang="it-IT" b="1" dirty="0"/>
              <a:t>1800 progetti</a:t>
            </a:r>
            <a:r>
              <a:rPr lang="it-IT" dirty="0"/>
              <a:t>. </a:t>
            </a:r>
          </a:p>
          <a:p>
            <a:r>
              <a:rPr lang="it-IT" dirty="0"/>
              <a:t>Fondi federali impiegati: </a:t>
            </a:r>
            <a:br>
              <a:rPr lang="it-IT" u="sng" dirty="0"/>
            </a:br>
            <a:r>
              <a:rPr lang="it-IT" dirty="0"/>
              <a:t>contr. a fondo perso CHF 250 mio. mutui CHF 320 mio.</a:t>
            </a:r>
          </a:p>
          <a:p>
            <a:r>
              <a:rPr lang="it-IT" dirty="0"/>
              <a:t>Al centro c‘erano progetti nei settori Turismo (48%) e Industria (30%). Essi hanno pure ottenuto  la maggior parte dei fondi promozionali.  </a:t>
            </a:r>
          </a:p>
        </p:txBody>
      </p:sp>
      <p:sp>
        <p:nvSpPr>
          <p:cNvPr id="3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  <p:grpSp>
        <p:nvGrpSpPr>
          <p:cNvPr id="35" name="Gruppieren 34"/>
          <p:cNvGrpSpPr/>
          <p:nvPr/>
        </p:nvGrpSpPr>
        <p:grpSpPr>
          <a:xfrm>
            <a:off x="4855909" y="1989376"/>
            <a:ext cx="3646170" cy="1484630"/>
            <a:chOff x="0" y="0"/>
            <a:chExt cx="3646794" cy="1485240"/>
          </a:xfrm>
        </p:grpSpPr>
        <p:pic>
          <p:nvPicPr>
            <p:cNvPr id="36" name="Grafik 35" descr="S:\1004 regiosuisse 16-23\L2 Kommunikation\Grafiken\Grafiken NRP-Projekte 2008-2015\2008-2015_ANZAHL PROJEKTE_IT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238"/>
            <a:stretch/>
          </p:blipFill>
          <p:spPr bwMode="auto">
            <a:xfrm>
              <a:off x="0" y="0"/>
              <a:ext cx="1760088" cy="14852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37" name="Gruppieren 36"/>
            <p:cNvGrpSpPr/>
            <p:nvPr/>
          </p:nvGrpSpPr>
          <p:grpSpPr>
            <a:xfrm>
              <a:off x="2241073" y="0"/>
              <a:ext cx="1405721" cy="1372067"/>
              <a:chOff x="0" y="0"/>
              <a:chExt cx="1506382" cy="1485240"/>
            </a:xfrm>
          </p:grpSpPr>
          <p:grpSp>
            <p:nvGrpSpPr>
              <p:cNvPr id="38" name="Gruppieren 37"/>
              <p:cNvGrpSpPr/>
              <p:nvPr/>
            </p:nvGrpSpPr>
            <p:grpSpPr>
              <a:xfrm>
                <a:off x="0" y="0"/>
                <a:ext cx="1506382" cy="1485240"/>
                <a:chOff x="0" y="0"/>
                <a:chExt cx="1506382" cy="1485240"/>
              </a:xfrm>
            </p:grpSpPr>
            <p:pic>
              <p:nvPicPr>
                <p:cNvPr id="40" name="Grafik 39" descr="S:\1004 regiosuisse 16-23\L2 Kommunikation\Grafiken\Grafiken NRP-Projekte 2008-2015\2008-2015_ANZAHL PROJEKTE_IT.png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5122"/>
                <a:stretch/>
              </p:blipFill>
              <p:spPr bwMode="auto">
                <a:xfrm>
                  <a:off x="0" y="0"/>
                  <a:ext cx="1506382" cy="1485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41" name="Rechteck 40"/>
                <p:cNvSpPr/>
                <p:nvPr/>
              </p:nvSpPr>
              <p:spPr>
                <a:xfrm>
                  <a:off x="850974" y="406988"/>
                  <a:ext cx="485775" cy="24955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de-CH" sz="900">
                      <a:solidFill>
                        <a:srgbClr val="FFFFFF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30%</a:t>
                  </a:r>
                  <a:endParaRPr lang="de-CH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9" name="Rechteck 38"/>
              <p:cNvSpPr/>
              <p:nvPr/>
            </p:nvSpPr>
            <p:spPr>
              <a:xfrm>
                <a:off x="475700" y="861545"/>
                <a:ext cx="485775" cy="2495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CH" sz="9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48%</a:t>
                </a:r>
                <a:endParaRPr lang="de-CH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2" name="Gruppieren 41"/>
          <p:cNvGrpSpPr/>
          <p:nvPr/>
        </p:nvGrpSpPr>
        <p:grpSpPr>
          <a:xfrm>
            <a:off x="4860032" y="4155912"/>
            <a:ext cx="4201575" cy="1602687"/>
            <a:chOff x="0" y="0"/>
            <a:chExt cx="4618990" cy="1865630"/>
          </a:xfrm>
        </p:grpSpPr>
        <p:grpSp>
          <p:nvGrpSpPr>
            <p:cNvPr id="43" name="Gruppieren 42"/>
            <p:cNvGrpSpPr/>
            <p:nvPr/>
          </p:nvGrpSpPr>
          <p:grpSpPr>
            <a:xfrm>
              <a:off x="3070860" y="236220"/>
              <a:ext cx="1548130" cy="1468755"/>
              <a:chOff x="0" y="0"/>
              <a:chExt cx="1548666" cy="1469382"/>
            </a:xfrm>
          </p:grpSpPr>
          <p:grpSp>
            <p:nvGrpSpPr>
              <p:cNvPr id="53" name="Gruppieren 52"/>
              <p:cNvGrpSpPr/>
              <p:nvPr/>
            </p:nvGrpSpPr>
            <p:grpSpPr>
              <a:xfrm>
                <a:off x="0" y="0"/>
                <a:ext cx="1548666" cy="1469382"/>
                <a:chOff x="0" y="0"/>
                <a:chExt cx="1548666" cy="1469382"/>
              </a:xfrm>
            </p:grpSpPr>
            <p:pic>
              <p:nvPicPr>
                <p:cNvPr id="55" name="Grafik 54" descr="S:\1004 regiosuisse 16-23\L2 Kommunikation\Grafiken\Grafiken NRP-Projekte 2008-2015\2008-2015_FINANZIERUNG DARLEHEN_IT.png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181"/>
                <a:stretch/>
              </p:blipFill>
              <p:spPr bwMode="auto">
                <a:xfrm>
                  <a:off x="0" y="0"/>
                  <a:ext cx="1548666" cy="14693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56" name="Rechteck 55"/>
                <p:cNvSpPr/>
                <p:nvPr/>
              </p:nvSpPr>
              <p:spPr>
                <a:xfrm>
                  <a:off x="761119" y="850973"/>
                  <a:ext cx="452755" cy="2298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de-CH" sz="900">
                      <a:solidFill>
                        <a:srgbClr val="FFFFFF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70%</a:t>
                  </a:r>
                  <a:endParaRPr lang="de-CH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4" name="Rechteck 53"/>
              <p:cNvSpPr/>
              <p:nvPr/>
            </p:nvSpPr>
            <p:spPr>
              <a:xfrm>
                <a:off x="861544" y="322418"/>
                <a:ext cx="452755" cy="2298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CH" sz="9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19%</a:t>
                </a:r>
                <a:endParaRPr lang="de-CH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4" name="Grafik 43" descr="S:\1004 regiosuisse 16-23\L2 Kommunikation\Grafiken\Grafiken NRP-Projekte 2008-2015\2008-2015_FINANZIERUNG DARLEHEN_IT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161" b="90647"/>
            <a:stretch/>
          </p:blipFill>
          <p:spPr bwMode="auto">
            <a:xfrm>
              <a:off x="0" y="0"/>
              <a:ext cx="1028700" cy="1371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45" name="Gruppieren 44"/>
            <p:cNvGrpSpPr/>
            <p:nvPr/>
          </p:nvGrpSpPr>
          <p:grpSpPr>
            <a:xfrm>
              <a:off x="1436370" y="259080"/>
              <a:ext cx="1495425" cy="1606550"/>
              <a:chOff x="0" y="0"/>
              <a:chExt cx="1495811" cy="1606807"/>
            </a:xfrm>
          </p:grpSpPr>
          <p:grpSp>
            <p:nvGrpSpPr>
              <p:cNvPr id="49" name="Gruppieren 48"/>
              <p:cNvGrpSpPr/>
              <p:nvPr/>
            </p:nvGrpSpPr>
            <p:grpSpPr>
              <a:xfrm>
                <a:off x="0" y="0"/>
                <a:ext cx="1495811" cy="1606807"/>
                <a:chOff x="0" y="0"/>
                <a:chExt cx="1495811" cy="1606807"/>
              </a:xfrm>
            </p:grpSpPr>
            <p:pic>
              <p:nvPicPr>
                <p:cNvPr id="51" name="Grafik 50" descr="S:\1004 regiosuisse 16-23\L2 Kommunikation\Grafiken\Grafiken NRP-Projekte 2008-2015\2008-2015_ FINANZIERUNG AFP_IT.png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5403"/>
                <a:stretch/>
              </p:blipFill>
              <p:spPr bwMode="auto">
                <a:xfrm>
                  <a:off x="0" y="0"/>
                  <a:ext cx="1495811" cy="16068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52" name="Rechteck 51"/>
                <p:cNvSpPr/>
                <p:nvPr/>
              </p:nvSpPr>
              <p:spPr>
                <a:xfrm>
                  <a:off x="243136" y="708263"/>
                  <a:ext cx="452755" cy="2298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de-CH" sz="900">
                      <a:solidFill>
                        <a:srgbClr val="FFFFFF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29%</a:t>
                  </a:r>
                  <a:endParaRPr lang="de-CH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0" name="Rechteck 49"/>
              <p:cNvSpPr/>
              <p:nvPr/>
            </p:nvSpPr>
            <p:spPr>
              <a:xfrm>
                <a:off x="835117" y="591981"/>
                <a:ext cx="452755" cy="2298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CH" sz="9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53%</a:t>
                </a:r>
                <a:endParaRPr lang="de-CH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6" name="Grafik 45" descr="S:\1004 regiosuisse 16-23\L2 Kommunikation\Grafiken\Grafiken NRP-Projekte 2008-2015\2008-2015_FINANZIERUNG DARLEHEN_IT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70" t="19426" r="59290" b="7913"/>
            <a:stretch/>
          </p:blipFill>
          <p:spPr bwMode="auto">
            <a:xfrm>
              <a:off x="0" y="396240"/>
              <a:ext cx="1123950" cy="1066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Grafik 46" descr="S:\1004 regiosuisse 16-23\L2 Kommunikation\Grafiken\Grafiken NRP-Projekte 2008-2015\2008-2015_FINANZIERUNG DARLEHEN_IT.pn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35" r="92943" b="78957"/>
            <a:stretch/>
          </p:blipFill>
          <p:spPr bwMode="auto">
            <a:xfrm>
              <a:off x="3729990" y="30480"/>
              <a:ext cx="304800" cy="1600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Grafik 47" descr="S:\1004 regiosuisse 16-23\L2 Kommunikation\Grafiken\Grafiken NRP-Projekte 2008-2015\2008-2015_ FINANZIERUNG AFP_IT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56" r="85721" b="83948"/>
            <a:stretch/>
          </p:blipFill>
          <p:spPr bwMode="auto">
            <a:xfrm>
              <a:off x="1855470" y="0"/>
              <a:ext cx="613410" cy="11811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8141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Esempio Turismo:</a:t>
            </a:r>
            <a:br>
              <a:rPr lang="it-IT" dirty="0"/>
            </a:br>
            <a:r>
              <a:rPr lang="it-IT" dirty="0"/>
              <a:t>Funivia cabrio dello </a:t>
            </a:r>
            <a:r>
              <a:rPr lang="it-IT" dirty="0" err="1"/>
              <a:t>Stanserhorn</a:t>
            </a:r>
            <a:endParaRPr lang="it-I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908000"/>
            <a:ext cx="5616168" cy="4035600"/>
          </a:xfrm>
        </p:spPr>
        <p:txBody>
          <a:bodyPr/>
          <a:lstStyle/>
          <a:p>
            <a:r>
              <a:rPr lang="it-IT" sz="1800" dirty="0"/>
              <a:t>Funivia a due piani come nuova offerta con </a:t>
            </a:r>
            <a:r>
              <a:rPr lang="it-IT" sz="1800" dirty="0">
                <a:solidFill>
                  <a:srgbClr val="000000"/>
                </a:solidFill>
              </a:rPr>
              <a:t>capacità di diffusione</a:t>
            </a:r>
          </a:p>
          <a:p>
            <a:r>
              <a:rPr lang="it-IT" sz="1800" dirty="0">
                <a:solidFill>
                  <a:srgbClr val="000000"/>
                </a:solidFill>
              </a:rPr>
              <a:t>Consolidamento dell‘esistenza a lungo termine della funivia dello </a:t>
            </a:r>
            <a:r>
              <a:rPr lang="it-IT" sz="1800" dirty="0" err="1">
                <a:solidFill>
                  <a:srgbClr val="000000"/>
                </a:solidFill>
              </a:rPr>
              <a:t>Stanserhorn</a:t>
            </a:r>
            <a:r>
              <a:rPr lang="it-IT" sz="1800" dirty="0">
                <a:solidFill>
                  <a:srgbClr val="000000"/>
                </a:solidFill>
              </a:rPr>
              <a:t> come fattore economico e strategico centrale nel Canton NW </a:t>
            </a:r>
          </a:p>
          <a:p>
            <a:r>
              <a:rPr lang="it-IT" sz="1800" dirty="0"/>
              <a:t>L‘effetto pubblicitario e un numero maggiore di visitatori aumentano la creazione di valore aggiunto nell‘intera regione (settore alberghiero, gastronomia, fornitori ecc.)</a:t>
            </a:r>
          </a:p>
          <a:p>
            <a:r>
              <a:rPr lang="it-IT" sz="1800" dirty="0"/>
              <a:t>Effetti economici positivi oltre i confini del Cantone attraverso la collaborazione con le imprese </a:t>
            </a:r>
            <a:r>
              <a:rPr lang="it-IT" sz="1800" dirty="0" err="1"/>
              <a:t>Garaventa</a:t>
            </a:r>
            <a:r>
              <a:rPr lang="it-IT" sz="1800" dirty="0"/>
              <a:t> (</a:t>
            </a:r>
            <a:r>
              <a:rPr lang="it-IT" sz="1800" dirty="0" err="1"/>
              <a:t>Goldau</a:t>
            </a:r>
            <a:r>
              <a:rPr lang="it-IT" sz="1800" dirty="0"/>
              <a:t>) e </a:t>
            </a:r>
            <a:r>
              <a:rPr lang="it-IT" sz="1800" dirty="0" err="1"/>
              <a:t>Gangloff</a:t>
            </a:r>
            <a:r>
              <a:rPr lang="it-IT" sz="1800" dirty="0"/>
              <a:t> (Berna)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2063" y="2016125"/>
            <a:ext cx="2801937" cy="3473450"/>
          </a:xfr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3207775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Esempio Turismo:</a:t>
            </a:r>
            <a:br>
              <a:rPr lang="it-IT" dirty="0"/>
            </a:br>
            <a:r>
              <a:rPr lang="it-IT" dirty="0"/>
              <a:t>Riorganizzazione del turismo ticinese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908000"/>
            <a:ext cx="4176008" cy="3598862"/>
          </a:xfrm>
        </p:spPr>
        <p:txBody>
          <a:bodyPr/>
          <a:lstStyle/>
          <a:p>
            <a:r>
              <a:rPr lang="it-IT" sz="1800" dirty="0"/>
              <a:t>Da «10+1» a «4+1» organizzazioni</a:t>
            </a:r>
          </a:p>
          <a:p>
            <a:r>
              <a:rPr lang="it-IT" sz="1800" dirty="0"/>
              <a:t>Migliore coordinamento, utilizzo delle economie di scala, professionalizzazione e specializzazione grazie alle organizzazioni turistiche regionali</a:t>
            </a:r>
          </a:p>
          <a:p>
            <a:r>
              <a:rPr lang="it-IT" sz="1800" dirty="0"/>
              <a:t>Utilizzo di nuovi prodotti turistici regionali e </a:t>
            </a:r>
            <a:r>
              <a:rPr lang="it-IT" sz="1800" dirty="0" err="1"/>
              <a:t>sovraregionali</a:t>
            </a:r>
            <a:endParaRPr lang="it-IT" sz="1800" dirty="0"/>
          </a:p>
          <a:p>
            <a:r>
              <a:rPr lang="it-IT" sz="1800" dirty="0"/>
              <a:t>Miglioramento della competitività del settore turistico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1026" name="Picture 2" descr="http://rapport.planval.ch/seco_project/files/images/117_0g7re_TI_Riorganizzazione_del_turismo_ticinese_Organisation_nach_Reform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8538" y="2506663"/>
            <a:ext cx="4335462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3155175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 dirty="0"/>
              <a:t>In </a:t>
            </a:r>
            <a:r>
              <a:rPr lang="de-DE" altLang="de-DE" sz="2000" dirty="0" err="1"/>
              <a:t>che</a:t>
            </a:r>
            <a:r>
              <a:rPr lang="de-DE" altLang="de-DE" sz="2000" dirty="0"/>
              <a:t> </a:t>
            </a:r>
            <a:r>
              <a:rPr lang="de-DE" altLang="de-DE" sz="2000" dirty="0" err="1"/>
              <a:t>modo</a:t>
            </a:r>
            <a:r>
              <a:rPr lang="de-DE" altLang="de-DE" sz="2000" dirty="0"/>
              <a:t> </a:t>
            </a:r>
            <a:r>
              <a:rPr lang="de-DE" altLang="de-DE" sz="2000" dirty="0" err="1"/>
              <a:t>si</a:t>
            </a:r>
            <a:r>
              <a:rPr lang="de-DE" altLang="de-DE" sz="2000" dirty="0"/>
              <a:t> </a:t>
            </a:r>
            <a:r>
              <a:rPr lang="de-DE" altLang="de-DE" sz="2000" dirty="0" err="1"/>
              <a:t>promuove</a:t>
            </a:r>
            <a:r>
              <a:rPr lang="de-DE" altLang="de-DE" sz="2000" dirty="0"/>
              <a:t>?</a:t>
            </a:r>
            <a:br>
              <a:rPr lang="de-DE" altLang="de-DE" sz="2000" dirty="0"/>
            </a:br>
            <a:r>
              <a:rPr lang="de-DE" altLang="de-DE" dirty="0" err="1"/>
              <a:t>Misure</a:t>
            </a:r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96488" cy="4569000"/>
          </a:xfrm>
        </p:spPr>
        <p:txBody>
          <a:bodyPr/>
          <a:lstStyle/>
          <a:p>
            <a:pPr marL="0" indent="0">
              <a:buNone/>
            </a:pPr>
            <a:r>
              <a:rPr lang="it-IT" altLang="de-DE" b="1" dirty="0"/>
              <a:t>Promozione finanziaria </a:t>
            </a:r>
            <a:r>
              <a:rPr lang="it-IT" altLang="de-DE" b="1" dirty="0" err="1"/>
              <a:t>…</a:t>
            </a:r>
            <a:endParaRPr lang="it-IT" altLang="de-DE" b="1" dirty="0"/>
          </a:p>
          <a:p>
            <a:r>
              <a:rPr lang="it-IT" altLang="de-DE" b="1" dirty="0"/>
              <a:t>di iniziative, progetti e programmi </a:t>
            </a:r>
            <a:r>
              <a:rPr lang="it-IT" altLang="de-DE" dirty="0"/>
              <a:t>che aumentano la competitività e la creazione di valore aggiunto nelle regioni. A questi appartengono anche la partecipazione svizzera ai programmi transfrontalieri </a:t>
            </a:r>
            <a:r>
              <a:rPr lang="it-IT" altLang="de-DE" b="1" dirty="0" err="1"/>
              <a:t>Interreg</a:t>
            </a:r>
            <a:r>
              <a:rPr lang="it-IT" altLang="de-DE" b="1" dirty="0"/>
              <a:t>, ESPON e URBACT. </a:t>
            </a:r>
            <a:endParaRPr lang="it-IT" altLang="de-DE" dirty="0"/>
          </a:p>
          <a:p>
            <a:r>
              <a:rPr lang="it-IT" altLang="de-DE" b="1" dirty="0">
                <a:sym typeface="Wingdings" panose="05000000000000000000" pitchFamily="2" charset="2"/>
              </a:rPr>
              <a:t>di promotori regionali dello sviluppo </a:t>
            </a:r>
            <a:r>
              <a:rPr lang="it-IT" altLang="de-DE" dirty="0">
                <a:sym typeface="Wingdings" panose="05000000000000000000" pitchFamily="2" charset="2"/>
              </a:rPr>
              <a:t>(management regionali, management dei RIS ecc.), che fungono da punto di contatto e avviano e accompagnano progetti e processi NPR.</a:t>
            </a:r>
            <a:r>
              <a:rPr lang="it-IT" altLang="de-DE" b="1" dirty="0">
                <a:sym typeface="Wingdings" panose="05000000000000000000" pitchFamily="2" charset="2"/>
              </a:rPr>
              <a:t> </a:t>
            </a:r>
            <a:br>
              <a:rPr lang="it-IT" altLang="de-DE" dirty="0">
                <a:sym typeface="Wingdings" panose="05000000000000000000" pitchFamily="2" charset="2"/>
              </a:rPr>
            </a:br>
            <a:endParaRPr lang="it-IT" alt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t-IT" altLang="de-DE" sz="1600" b="1" i="1" dirty="0">
                <a:sym typeface="Wingdings" panose="05000000000000000000" pitchFamily="2" charset="2"/>
              </a:rPr>
              <a:t>Dal 2016, nell‘ambito della NPR, vengono inoltre promosse misure trasversali per città e campagna </a:t>
            </a:r>
            <a:r>
              <a:rPr lang="it-IT" altLang="de-DE" sz="1600" i="1" dirty="0">
                <a:sym typeface="Wingdings" panose="05000000000000000000" pitchFamily="2" charset="2"/>
              </a:rPr>
              <a:t>per l‘attuazione della Politica degli agglomerati e della Politica per le </a:t>
            </a:r>
            <a:br>
              <a:rPr lang="it-IT" altLang="de-DE" sz="1600" i="1" dirty="0">
                <a:sym typeface="Wingdings" panose="05000000000000000000" pitchFamily="2" charset="2"/>
              </a:rPr>
            </a:br>
            <a:r>
              <a:rPr lang="it-IT" altLang="de-DE" sz="1600" i="1" dirty="0">
                <a:sym typeface="Wingdings" panose="05000000000000000000" pitchFamily="2" charset="2"/>
              </a:rPr>
              <a:t>aree rurali e le regioni montane: p.es. </a:t>
            </a:r>
            <a:r>
              <a:rPr lang="it-IT" altLang="de-DE" sz="1600" b="1" i="1" dirty="0">
                <a:sym typeface="Wingdings" panose="05000000000000000000" pitchFamily="2" charset="2"/>
              </a:rPr>
              <a:t>Programma pilota Aree d‘intervento Economia (PHR Economia</a:t>
            </a:r>
            <a:r>
              <a:rPr lang="it-IT" altLang="de-DE" sz="1600" i="1" dirty="0">
                <a:sym typeface="Wingdings" panose="05000000000000000000" pitchFamily="2" charset="2"/>
              </a:rPr>
              <a:t>).</a:t>
            </a:r>
          </a:p>
          <a:p>
            <a:endParaRPr lang="de-CH" altLang="de-DE" dirty="0">
              <a:sym typeface="Wingdings" panose="05000000000000000000" pitchFamily="2" charset="2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2571829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Esempio Industria:</a:t>
            </a:r>
            <a:br>
              <a:rPr lang="it-IT" dirty="0"/>
            </a:br>
            <a:r>
              <a:rPr lang="it-IT" dirty="0" err="1"/>
              <a:t>Swiss</a:t>
            </a:r>
            <a:r>
              <a:rPr lang="it-IT" dirty="0"/>
              <a:t> Creative Center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908000"/>
            <a:ext cx="5328136" cy="4492800"/>
          </a:xfrm>
        </p:spPr>
        <p:txBody>
          <a:bodyPr/>
          <a:lstStyle/>
          <a:p>
            <a:r>
              <a:rPr lang="it-IT" sz="1800" dirty="0"/>
              <a:t>Centro per processi creativi a Neuchâtel, che crea un punto di contatto tra le cerchie accademiche e creative, come pure le imprese neocastellane (un‘associazione come promotore)</a:t>
            </a:r>
          </a:p>
          <a:p>
            <a:r>
              <a:rPr lang="it-IT" sz="1800" dirty="0"/>
              <a:t>Integrazione innovativa di un Think Lab (laboratorio di pensiero) e un </a:t>
            </a:r>
            <a:r>
              <a:rPr lang="it-IT" sz="1800" dirty="0" err="1"/>
              <a:t>Fab</a:t>
            </a:r>
            <a:r>
              <a:rPr lang="it-IT" sz="1800" dirty="0"/>
              <a:t> Lab (officina per prototipi) </a:t>
            </a:r>
            <a:r>
              <a:rPr lang="it-IT" sz="1800" dirty="0">
                <a:sym typeface="Wingdings" panose="05000000000000000000" pitchFamily="2" charset="2"/>
              </a:rPr>
              <a:t> permette di sviluppare la catena della creatività dall‘idea alla validazione delle idee fino alla loro attuazione e allo sviluppo di prototipi funzionali</a:t>
            </a:r>
            <a:endParaRPr lang="it-IT" sz="1800" dirty="0"/>
          </a:p>
          <a:p>
            <a:r>
              <a:rPr lang="it-IT" sz="1800" dirty="0"/>
              <a:t>Rendere accessibile e aumentare il potenziale di innovazione attraverso la collaborazione di imprese, esperti nel campo del Design o dell‘ingegneria, artisti, studenti 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296" y="1988840"/>
            <a:ext cx="2690704" cy="398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85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4" y="1080000"/>
            <a:ext cx="8677276" cy="576263"/>
          </a:xfrm>
        </p:spPr>
        <p:txBody>
          <a:bodyPr/>
          <a:lstStyle/>
          <a:p>
            <a:r>
              <a:rPr lang="it-IT" sz="2000" dirty="0"/>
              <a:t>Esempio Industria:</a:t>
            </a:r>
            <a:br>
              <a:rPr lang="it-IT" dirty="0"/>
            </a:br>
            <a:r>
              <a:rPr lang="it-IT" dirty="0" err="1"/>
              <a:t>phænovum</a:t>
            </a:r>
            <a:endParaRPr lang="it-I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998" y="1908000"/>
            <a:ext cx="4789802" cy="4797600"/>
          </a:xfrm>
        </p:spPr>
        <p:txBody>
          <a:bodyPr/>
          <a:lstStyle/>
          <a:p>
            <a:r>
              <a:rPr lang="it-IT" sz="1800" dirty="0"/>
              <a:t>Offerta di formazione vicina alla pratica, per far appassionare bambini e ragazzi del </a:t>
            </a:r>
            <a:r>
              <a:rPr lang="it-IT" sz="1800" i="1" dirty="0" err="1"/>
              <a:t>Dreiländereck</a:t>
            </a:r>
            <a:r>
              <a:rPr lang="it-IT" sz="1800" i="1" dirty="0"/>
              <a:t> </a:t>
            </a:r>
            <a:r>
              <a:rPr lang="it-IT" sz="1800" i="1" dirty="0" err="1"/>
              <a:t>CH–D–F</a:t>
            </a:r>
            <a:r>
              <a:rPr lang="it-IT" sz="1800" i="1" dirty="0"/>
              <a:t> </a:t>
            </a:r>
            <a:r>
              <a:rPr lang="it-IT" sz="1800" dirty="0"/>
              <a:t>alle scienze naturali e alla tecnica (corsi, visite alle imprese, tirocini, concorsi ecc.)</a:t>
            </a:r>
          </a:p>
          <a:p>
            <a:r>
              <a:rPr lang="it-IT" sz="1800" dirty="0"/>
              <a:t>Partenariato </a:t>
            </a:r>
            <a:r>
              <a:rPr lang="it-IT" sz="1800" dirty="0" err="1"/>
              <a:t>pubblico-privato</a:t>
            </a:r>
            <a:endParaRPr lang="it-IT" sz="1800" dirty="0"/>
          </a:p>
          <a:p>
            <a:r>
              <a:rPr lang="it-IT" sz="1800" dirty="0"/>
              <a:t>Grande impegno da parte delle imprese della regione</a:t>
            </a:r>
          </a:p>
          <a:p>
            <a:r>
              <a:rPr lang="it-IT" sz="1800" dirty="0"/>
              <a:t>Cooperazione transfrontaliera</a:t>
            </a:r>
            <a:br>
              <a:rPr lang="it-IT" sz="1800" dirty="0"/>
            </a:br>
            <a:r>
              <a:rPr lang="it-IT" sz="1800" dirty="0"/>
              <a:t>(Progetto </a:t>
            </a:r>
            <a:r>
              <a:rPr lang="it-IT" sz="1800" dirty="0" err="1"/>
              <a:t>Interreg</a:t>
            </a:r>
            <a:r>
              <a:rPr lang="it-IT" sz="1800" dirty="0"/>
              <a:t> A)</a:t>
            </a:r>
          </a:p>
          <a:p>
            <a:r>
              <a:rPr lang="it-IT" sz="1800" dirty="0"/>
              <a:t>L‘economia regionale deve poter disporre di manodopera qualificata grazie alla promozione delle nuove leve </a:t>
            </a:r>
            <a:br>
              <a:rPr lang="it-IT" sz="1800" dirty="0"/>
            </a:br>
            <a:r>
              <a:rPr lang="it-IT" sz="1800" dirty="0">
                <a:sym typeface="Wingdings" panose="05000000000000000000" pitchFamily="2" charset="2"/>
              </a:rPr>
              <a:t></a:t>
            </a:r>
            <a:r>
              <a:rPr lang="it-IT" sz="1800" dirty="0"/>
              <a:t> rafforzamento sostenibile dell’area </a:t>
            </a:r>
            <a:r>
              <a:rPr lang="it-IT" sz="1800" dirty="0">
                <a:sym typeface="Wingdings" panose="05000000000000000000" pitchFamily="2" charset="2"/>
              </a:rPr>
              <a:t>economica</a:t>
            </a:r>
            <a:endParaRPr lang="it-IT" sz="1800" dirty="0"/>
          </a:p>
        </p:txBody>
      </p:sp>
      <p:pic>
        <p:nvPicPr>
          <p:cNvPr id="1026" name="Picture 2" descr="C:\Users\kristin.PLANVALBRIG\Desktop\Bild3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8854" y="1957735"/>
            <a:ext cx="3595146" cy="216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93169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de-DE" altLang="de-DE" sz="1800" dirty="0"/>
            </a:br>
            <a:r>
              <a:rPr lang="it-IT" altLang="de-DE" sz="2000" dirty="0"/>
              <a:t>Chi dà ulteriori informazioni?</a:t>
            </a:r>
            <a:br>
              <a:rPr lang="it-IT" altLang="de-DE" dirty="0"/>
            </a:br>
            <a:r>
              <a:rPr lang="it-IT" altLang="de-DE" dirty="0"/>
              <a:t>Punti di contatto</a:t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96488" cy="3807000"/>
          </a:xfrm>
        </p:spPr>
        <p:txBody>
          <a:bodyPr/>
          <a:lstStyle/>
          <a:p>
            <a:r>
              <a:rPr lang="it-IT" altLang="de-DE" sz="1800" b="1" dirty="0"/>
              <a:t>Servizi NPR </a:t>
            </a:r>
            <a:r>
              <a:rPr lang="it-IT" altLang="de-DE" sz="1800" b="1" dirty="0">
                <a:solidFill>
                  <a:srgbClr val="000000"/>
                </a:solidFill>
              </a:rPr>
              <a:t>cantonali </a:t>
            </a:r>
            <a:r>
              <a:rPr lang="it-IT" altLang="de-DE" sz="1800" dirty="0" err="1">
                <a:solidFill>
                  <a:srgbClr val="000000"/>
                </a:solidFill>
              </a:rPr>
              <a:t>–</a:t>
            </a:r>
            <a:r>
              <a:rPr lang="it-IT" altLang="de-DE" sz="1800" dirty="0">
                <a:solidFill>
                  <a:srgbClr val="000000"/>
                </a:solidFill>
              </a:rPr>
              <a:t> a seconda di regione/Cantone</a:t>
            </a:r>
            <a:r>
              <a:rPr lang="it-IT" altLang="de-DE" sz="1800" dirty="0"/>
              <a:t>/progetto anche promotori regionali dello sviluppo (</a:t>
            </a:r>
            <a:r>
              <a:rPr lang="it-IT" altLang="de-DE" sz="1800" b="1" dirty="0"/>
              <a:t>management regionali, management dei RIS ecc</a:t>
            </a:r>
            <a:r>
              <a:rPr lang="it-IT" altLang="de-DE" sz="1800" dirty="0"/>
              <a:t>.), che sostengono l‘attuazione della NPR a livello di progetto</a:t>
            </a:r>
          </a:p>
          <a:p>
            <a:r>
              <a:rPr lang="it-IT" altLang="de-DE" sz="1800" b="1" dirty="0"/>
              <a:t>Responsabili cantonali </a:t>
            </a:r>
            <a:r>
              <a:rPr lang="it-IT" altLang="de-DE" sz="1800" b="1" dirty="0" err="1"/>
              <a:t>Interreg</a:t>
            </a:r>
            <a:r>
              <a:rPr lang="it-IT" altLang="de-DE" sz="1800" b="1" dirty="0"/>
              <a:t> </a:t>
            </a:r>
            <a:r>
              <a:rPr lang="it-IT" altLang="de-DE" sz="1800" dirty="0"/>
              <a:t>e </a:t>
            </a:r>
            <a:r>
              <a:rPr lang="it-IT" altLang="de-DE" sz="1800" b="1" dirty="0"/>
              <a:t>uffici di coordinamento </a:t>
            </a:r>
            <a:r>
              <a:rPr lang="it-IT" altLang="de-DE" sz="1800" b="1" dirty="0" err="1"/>
              <a:t>Interreg</a:t>
            </a:r>
            <a:endParaRPr lang="it-IT" altLang="de-DE" sz="1800" b="1" dirty="0"/>
          </a:p>
          <a:p>
            <a:r>
              <a:rPr lang="it-IT" altLang="de-DE" sz="1800" dirty="0"/>
              <a:t>Domande possono essere rivolte anche a </a:t>
            </a:r>
            <a:r>
              <a:rPr lang="it-IT" altLang="de-DE" sz="1800" b="1" dirty="0" err="1"/>
              <a:t>regiosuisse</a:t>
            </a:r>
            <a:r>
              <a:rPr lang="it-IT" altLang="de-DE" sz="1800" dirty="0"/>
              <a:t> e alla SECO (Settore politica regionale e di assetto del territorio </a:t>
            </a:r>
            <a:r>
              <a:rPr lang="it-IT" altLang="de-DE" sz="1800" dirty="0" err="1"/>
              <a:t>–</a:t>
            </a:r>
            <a:r>
              <a:rPr lang="it-IT" altLang="de-DE" sz="1800" dirty="0"/>
              <a:t> DSRE). </a:t>
            </a:r>
            <a:br>
              <a:rPr lang="it-IT" altLang="de-DE" dirty="0"/>
            </a:br>
            <a:endParaRPr lang="it-IT" altLang="de-DE" dirty="0"/>
          </a:p>
          <a:p>
            <a:pPr>
              <a:buFont typeface="Wingdings"/>
              <a:buChar char="à"/>
            </a:pPr>
            <a:r>
              <a:rPr lang="it-IT" altLang="de-DE" sz="1800" i="1" dirty="0">
                <a:solidFill>
                  <a:srgbClr val="B4BE00"/>
                </a:solidFill>
                <a:sym typeface="Wingdings" panose="05000000000000000000" pitchFamily="2" charset="2"/>
              </a:rPr>
              <a:t>Indirizzi di contatto: </a:t>
            </a:r>
            <a:r>
              <a:rPr lang="it-IT" altLang="de-DE" sz="1800" i="1" dirty="0">
                <a:solidFill>
                  <a:srgbClr val="B4BE00"/>
                </a:solidFill>
                <a:sym typeface="Wingdings" panose="05000000000000000000" pitchFamily="2" charset="2"/>
                <a:hlinkClick r:id="rId2"/>
              </a:rPr>
              <a:t>www.regiosuisse.ch/</a:t>
            </a:r>
            <a:r>
              <a:rPr lang="it-IT" altLang="de-DE" sz="1800" i="1" dirty="0" err="1">
                <a:solidFill>
                  <a:srgbClr val="B4BE00"/>
                </a:solidFill>
                <a:sym typeface="Wingdings" panose="05000000000000000000" pitchFamily="2" charset="2"/>
                <a:hlinkClick r:id="rId2"/>
              </a:rPr>
              <a:t>it</a:t>
            </a:r>
            <a:r>
              <a:rPr lang="it-IT" altLang="de-DE" sz="1800" i="1">
                <a:solidFill>
                  <a:srgbClr val="B4BE00"/>
                </a:solidFill>
                <a:sym typeface="Wingdings" panose="05000000000000000000" pitchFamily="2" charset="2"/>
                <a:hlinkClick r:id="rId2"/>
              </a:rPr>
              <a:t>/indirizzi</a:t>
            </a:r>
            <a:r>
              <a:rPr lang="it-IT" altLang="de-DE" sz="1800" i="1">
                <a:solidFill>
                  <a:srgbClr val="B4BE00"/>
                </a:solidFill>
                <a:sym typeface="Wingdings" panose="05000000000000000000" pitchFamily="2" charset="2"/>
              </a:rPr>
              <a:t> </a:t>
            </a:r>
            <a:endParaRPr lang="it-IT" altLang="de-DE" sz="1800" i="1" dirty="0">
              <a:solidFill>
                <a:srgbClr val="B4BE00"/>
              </a:solidFill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it-IT" sz="1800" i="1" dirty="0">
                <a:solidFill>
                  <a:srgbClr val="B4BE00"/>
                </a:solidFill>
              </a:rPr>
              <a:t>Maggiori informazioni sulla NPR: </a:t>
            </a:r>
            <a:r>
              <a:rPr lang="it-IT" sz="1800" i="1" dirty="0">
                <a:solidFill>
                  <a:srgbClr val="B4BE00"/>
                </a:solidFill>
                <a:hlinkClick r:id="rId3"/>
              </a:rPr>
              <a:t>www.regiosuisse.ch</a:t>
            </a:r>
            <a:endParaRPr lang="it-IT" sz="1800" i="1" dirty="0">
              <a:solidFill>
                <a:srgbClr val="B4BE00"/>
              </a:solidFill>
            </a:endParaRPr>
          </a:p>
          <a:p>
            <a:pPr>
              <a:buFont typeface="Wingdings"/>
              <a:buChar char="à"/>
            </a:pPr>
            <a:r>
              <a:rPr lang="it-IT" sz="1800" i="1" dirty="0">
                <a:solidFill>
                  <a:srgbClr val="B4BE00"/>
                </a:solidFill>
              </a:rPr>
              <a:t>Maggiori informazioni su </a:t>
            </a:r>
            <a:r>
              <a:rPr lang="it-IT" sz="1800" i="1" dirty="0" err="1">
                <a:solidFill>
                  <a:srgbClr val="B4BE00"/>
                </a:solidFill>
              </a:rPr>
              <a:t>Interreg</a:t>
            </a:r>
            <a:r>
              <a:rPr lang="it-IT" sz="1800" i="1" dirty="0">
                <a:solidFill>
                  <a:srgbClr val="B4BE00"/>
                </a:solidFill>
              </a:rPr>
              <a:t>, ESPON e URBACT: </a:t>
            </a:r>
            <a:r>
              <a:rPr lang="it-IT" sz="1800" i="1" dirty="0">
                <a:solidFill>
                  <a:srgbClr val="B4BE00"/>
                </a:solidFill>
                <a:hlinkClick r:id="rId4"/>
              </a:rPr>
              <a:t>www.interreg.ch</a:t>
            </a:r>
            <a:r>
              <a:rPr lang="it-IT" sz="1800" i="1" dirty="0">
                <a:solidFill>
                  <a:srgbClr val="B4BE00"/>
                </a:solidFill>
              </a:rPr>
              <a:t> </a:t>
            </a:r>
          </a:p>
          <a:p>
            <a:pPr marL="0" indent="0">
              <a:buNone/>
            </a:pPr>
            <a:br>
              <a:rPr lang="de-CH" altLang="de-DE" dirty="0"/>
            </a:br>
            <a:endParaRPr lang="de-CH" altLang="de-DE" dirty="0"/>
          </a:p>
          <a:p>
            <a:pPr marL="0" indent="0">
              <a:buNone/>
            </a:pPr>
            <a:endParaRPr lang="de-CH" altLang="de-DE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4147244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Misure</a:t>
            </a:r>
            <a:r>
              <a:rPr lang="de-DE" altLang="de-DE" dirty="0"/>
              <a:t> </a:t>
            </a:r>
            <a:r>
              <a:rPr lang="de-DE" altLang="de-DE" dirty="0" err="1"/>
              <a:t>d‘accompagnamento</a:t>
            </a:r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568496" cy="3598862"/>
          </a:xfrm>
        </p:spPr>
        <p:txBody>
          <a:bodyPr/>
          <a:lstStyle/>
          <a:p>
            <a:r>
              <a:rPr lang="it-IT" altLang="de-DE" b="1" dirty="0"/>
              <a:t>Rafforzare la coordinazione della NPR con altre politiche e strategie della Confederazione </a:t>
            </a:r>
            <a:r>
              <a:rPr lang="it-IT" altLang="de-DE" dirty="0"/>
              <a:t>(p.es. politiche del turismo, delle PMI e dell’innovazione, politica agraria, politica degli agglomerati, politica per le aree rurali e le regioni montane, Progetto territoriale Svizzera)</a:t>
            </a:r>
          </a:p>
          <a:p>
            <a:r>
              <a:rPr lang="it-IT" altLang="de-DE" b="1" dirty="0"/>
              <a:t>regiosuisse </a:t>
            </a:r>
            <a:r>
              <a:rPr lang="it-IT" altLang="de-DE" dirty="0"/>
              <a:t>– centro della rete di sviluppo regionale </a:t>
            </a:r>
            <a:r>
              <a:rPr lang="it-IT" altLang="de-DE" dirty="0">
                <a:sym typeface="Wingdings" panose="05000000000000000000" pitchFamily="2" charset="2"/>
              </a:rPr>
              <a:t> Mettere in rete, preparare e diffondere </a:t>
            </a:r>
            <a:r>
              <a:rPr lang="it-IT" altLang="de-DE" b="1" dirty="0">
                <a:sym typeface="Wingdings" panose="05000000000000000000" pitchFamily="2" charset="2"/>
              </a:rPr>
              <a:t>conoscenze ed esperienze </a:t>
            </a:r>
            <a:r>
              <a:rPr lang="it-IT" altLang="de-DE" dirty="0">
                <a:sym typeface="Wingdings" panose="05000000000000000000" pitchFamily="2" charset="2"/>
              </a:rPr>
              <a:t>per </a:t>
            </a:r>
            <a:r>
              <a:rPr lang="it-IT" altLang="de-DE" b="1" dirty="0">
                <a:sym typeface="Wingdings" panose="05000000000000000000" pitchFamily="2" charset="2"/>
              </a:rPr>
              <a:t>attuare con successo la NPR</a:t>
            </a:r>
            <a:endParaRPr lang="it-IT" altLang="de-DE" dirty="0"/>
          </a:p>
        </p:txBody>
      </p:sp>
      <p:pic>
        <p:nvPicPr>
          <p:cNvPr id="7" name="Picture 6" descr="C:\Users\kristin.PLANVALBRIG\Desktop\formation regiosuisse016 klei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653" y="4993068"/>
            <a:ext cx="1445280" cy="96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00443">
            <a:off x="5233305" y="4891024"/>
            <a:ext cx="8969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7346" y="4888345"/>
            <a:ext cx="823289" cy="117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E:\TISCHDISKUSSION_0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9733" y="4995731"/>
            <a:ext cx="1452742" cy="9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REGIOSUISSE_RIGI_JPG\KAENZELI_0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18" y="4995731"/>
            <a:ext cx="1453115" cy="9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004654" y="4857231"/>
            <a:ext cx="17863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300" b="1" dirty="0">
                <a:solidFill>
                  <a:srgbClr val="B4BE2C"/>
                </a:solidFill>
              </a:rPr>
              <a:t>www.regiosuisse.ch</a:t>
            </a:r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4884" y="5164073"/>
            <a:ext cx="1891462" cy="981783"/>
          </a:xfrm>
          <a:prstGeom prst="rect">
            <a:avLst/>
          </a:prstGeom>
        </p:spPr>
      </p:pic>
      <p:pic>
        <p:nvPicPr>
          <p:cNvPr id="13" name="Grafik 1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082">
            <a:off x="6019703" y="5031949"/>
            <a:ext cx="799104" cy="1185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6848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de-DE" sz="2000" dirty="0"/>
              <a:t>A quali strumenti di promozione è possibile attingere?</a:t>
            </a:r>
            <a:br>
              <a:rPr lang="it-IT" altLang="de-DE" sz="2000" dirty="0"/>
            </a:br>
            <a:r>
              <a:rPr lang="it-IT" altLang="de-DE" dirty="0"/>
              <a:t>Aiuti finanziari</a:t>
            </a:r>
            <a:endParaRPr lang="it-IT" altLang="de-DE" dirty="0">
              <a:solidFill>
                <a:srgbClr val="FF0000"/>
              </a:solidFill>
            </a:endParaRP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676000" cy="4721400"/>
          </a:xfrm>
        </p:spPr>
        <p:txBody>
          <a:bodyPr/>
          <a:lstStyle/>
          <a:p>
            <a:r>
              <a:rPr lang="it-IT" altLang="de-DE" b="1" dirty="0"/>
              <a:t>Contributi a fondo perso </a:t>
            </a:r>
            <a:r>
              <a:rPr lang="it-IT" altLang="de-DE" dirty="0"/>
              <a:t>per la preparazione, l‘esecuzione e la valutazione di iniziative, programmi e progetti</a:t>
            </a:r>
            <a:endParaRPr lang="it-IT" b="1" dirty="0">
              <a:sym typeface="Wingdings" panose="05000000000000000000" pitchFamily="2" charset="2"/>
            </a:endParaRPr>
          </a:p>
          <a:p>
            <a:pPr marL="358775" indent="0" eaLnBrk="1" hangingPunct="1">
              <a:spcBef>
                <a:spcPts val="600"/>
              </a:spcBef>
              <a:buNone/>
              <a:defRPr/>
            </a:pPr>
            <a:r>
              <a:rPr lang="it-IT" sz="1200" i="1" dirty="0"/>
              <a:t>Contributi della Confederazione disponibili nel 2016–19: ca. CHF 105 mio. + contributi cantonali (prestazioni equivalenti)</a:t>
            </a:r>
          </a:p>
          <a:p>
            <a:pPr marL="358775" indent="0" eaLnBrk="1" hangingPunct="1">
              <a:spcBef>
                <a:spcPts val="600"/>
              </a:spcBef>
              <a:buNone/>
              <a:defRPr/>
            </a:pPr>
            <a:r>
              <a:rPr lang="it-IT" sz="1200" i="1" dirty="0"/>
              <a:t>Contributi aggiuntivi della Confederazione nell‘ambito del programma d‘impulso turismo 2016-19: ca. CHF 50 mio. </a:t>
            </a:r>
            <a:br>
              <a:rPr lang="it-IT" sz="1200" i="1" dirty="0"/>
            </a:br>
            <a:r>
              <a:rPr lang="it-IT" sz="1200" i="1" dirty="0"/>
              <a:t>+ contributi cantonali (prestazioni equivalenti) </a:t>
            </a:r>
          </a:p>
          <a:p>
            <a:pPr lvl="0"/>
            <a:r>
              <a:rPr lang="it-IT" altLang="de-DE" b="1" dirty="0">
                <a:solidFill>
                  <a:srgbClr val="000000"/>
                </a:solidFill>
              </a:rPr>
              <a:t>Mutui senza interesse o a interesse agevolato </a:t>
            </a:r>
            <a:r>
              <a:rPr lang="it-IT" altLang="de-DE" dirty="0">
                <a:solidFill>
                  <a:srgbClr val="000000"/>
                </a:solidFill>
              </a:rPr>
              <a:t>per progetti nell‘ambito delle infrastrutture orientati alla creazione di valore </a:t>
            </a:r>
            <a:br>
              <a:rPr lang="it-IT" altLang="de-DE" dirty="0">
                <a:solidFill>
                  <a:srgbClr val="000000"/>
                </a:solidFill>
              </a:rPr>
            </a:br>
            <a:r>
              <a:rPr lang="it-IT" altLang="de-DE" dirty="0">
                <a:solidFill>
                  <a:srgbClr val="000000"/>
                </a:solidFill>
              </a:rPr>
              <a:t>aggiunto che si propongono di aumentare l‘attrattiva della piazza</a:t>
            </a:r>
          </a:p>
          <a:p>
            <a:pPr marL="360363" lvl="0" indent="0">
              <a:spcBef>
                <a:spcPts val="600"/>
              </a:spcBef>
              <a:buNone/>
            </a:pPr>
            <a:r>
              <a:rPr lang="it-IT" altLang="de-DE" sz="1200" i="1" dirty="0"/>
              <a:t>Mutui della Confederazione disponibili nel 2016–19: ca. CHF 200 mio. </a:t>
            </a:r>
            <a:br>
              <a:rPr lang="it-IT" altLang="de-DE" sz="1200" i="1" dirty="0"/>
            </a:br>
            <a:r>
              <a:rPr lang="it-IT" altLang="de-DE" sz="1200" i="1" dirty="0"/>
              <a:t>+ mutui/contributi cantonali (prestazioni equivalenti)</a:t>
            </a:r>
          </a:p>
          <a:p>
            <a:pPr marL="360363" lvl="0" indent="0">
              <a:spcBef>
                <a:spcPts val="600"/>
              </a:spcBef>
              <a:buNone/>
            </a:pPr>
            <a:r>
              <a:rPr lang="it-IT" altLang="de-DE" sz="1200" i="1" dirty="0"/>
              <a:t>Mutui aggiuntivi della Confederazione nell‘ambito del programma d‘impulso turismo 2016‒19: ca. CHF 150 mio. </a:t>
            </a:r>
            <a:br>
              <a:rPr lang="it-IT" altLang="de-DE" sz="1200" i="1" dirty="0"/>
            </a:br>
            <a:r>
              <a:rPr lang="it-IT" altLang="de-DE" sz="1200" i="1" dirty="0"/>
              <a:t>+ mutui/contributi cantonali </a:t>
            </a:r>
            <a:r>
              <a:rPr lang="it-IT" sz="1200" i="1" dirty="0"/>
              <a:t>(prestazioni equivalenti)</a:t>
            </a:r>
            <a:endParaRPr lang="it-IT" altLang="de-DE" sz="1200" i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it-IT" altLang="de-DE" sz="1000" b="1" i="1" dirty="0">
                <a:solidFill>
                  <a:srgbClr val="FF0000"/>
                </a:solidFill>
              </a:rPr>
            </a:br>
            <a:br>
              <a:rPr lang="it-IT" altLang="de-DE" sz="1000" b="1" i="1" dirty="0">
                <a:solidFill>
                  <a:srgbClr val="FF0000"/>
                </a:solidFill>
              </a:rPr>
            </a:br>
            <a:r>
              <a:rPr lang="it-IT" altLang="de-DE" sz="1600" i="1" dirty="0"/>
              <a:t>In aggiunta vengono concessi sgravi fiscali a imprese industriali e aziende del settore </a:t>
            </a:r>
            <a:br>
              <a:rPr lang="it-IT" altLang="de-DE" sz="1600" i="1" dirty="0"/>
            </a:br>
            <a:r>
              <a:rPr lang="it-IT" altLang="de-DE" sz="1600" i="1" dirty="0"/>
              <a:t>terziario vicine ad attività produttive che creano nuovi impieghi o che riorientano impieghi esistenti nelle aree rurali strutturalmente deboli.</a:t>
            </a:r>
          </a:p>
          <a:p>
            <a:pPr marL="358775" indent="0" eaLnBrk="1" hangingPunct="1">
              <a:buNone/>
              <a:defRPr/>
            </a:pPr>
            <a:endParaRPr lang="de-CH" sz="1800" i="1" dirty="0"/>
          </a:p>
          <a:p>
            <a:pPr marL="0" indent="0" eaLnBrk="1" hangingPunct="1">
              <a:buNone/>
              <a:defRPr/>
            </a:pPr>
            <a:r>
              <a:rPr lang="de-CH" dirty="0">
                <a:solidFill>
                  <a:srgbClr val="000000"/>
                </a:solidFill>
              </a:rPr>
              <a:t>		</a:t>
            </a:r>
          </a:p>
          <a:p>
            <a:pPr lvl="1"/>
            <a:endParaRPr lang="de-CH" dirty="0"/>
          </a:p>
          <a:p>
            <a:endParaRPr lang="de-CH" altLang="de-DE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889903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Spiegazioni</a:t>
            </a:r>
            <a:r>
              <a:rPr lang="de-DE" altLang="de-DE" dirty="0"/>
              <a:t> </a:t>
            </a:r>
            <a:r>
              <a:rPr lang="de-DE" altLang="de-DE" dirty="0" err="1"/>
              <a:t>aggiuntive</a:t>
            </a:r>
            <a:r>
              <a:rPr lang="de-DE" altLang="de-DE" dirty="0"/>
              <a:t> </a:t>
            </a:r>
            <a:r>
              <a:rPr lang="de-DE" altLang="de-DE" dirty="0" err="1"/>
              <a:t>riguardanti</a:t>
            </a:r>
            <a:r>
              <a:rPr lang="de-DE" altLang="de-DE" dirty="0"/>
              <a:t> </a:t>
            </a:r>
            <a:r>
              <a:rPr lang="de-DE" altLang="de-DE" dirty="0" err="1"/>
              <a:t>gli</a:t>
            </a:r>
            <a:r>
              <a:rPr lang="de-DE" altLang="de-DE" dirty="0"/>
              <a:t> </a:t>
            </a:r>
            <a:r>
              <a:rPr lang="de-DE" altLang="de-DE" dirty="0" err="1"/>
              <a:t>aiuti</a:t>
            </a:r>
            <a:r>
              <a:rPr lang="de-DE" altLang="de-DE" dirty="0"/>
              <a:t> </a:t>
            </a:r>
            <a:r>
              <a:rPr lang="de-DE" altLang="de-DE" dirty="0" err="1"/>
              <a:t>finanziari</a:t>
            </a:r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676000" cy="3598862"/>
          </a:xfrm>
        </p:spPr>
        <p:txBody>
          <a:bodyPr/>
          <a:lstStyle/>
          <a:p>
            <a:r>
              <a:rPr lang="de-CH" altLang="de-DE" dirty="0"/>
              <a:t>I </a:t>
            </a:r>
            <a:r>
              <a:rPr lang="it-IT" altLang="de-DE" dirty="0"/>
              <a:t>Cantoni partecipano complessivamente agli aiuti finanziari almeno quanto la Confederazione (in modo equivalente). </a:t>
            </a:r>
          </a:p>
          <a:p>
            <a:r>
              <a:rPr lang="it-IT" altLang="de-DE" dirty="0"/>
              <a:t>L‘ammontare del contributo si orienta all‘effetto complessivo del progetto. </a:t>
            </a:r>
          </a:p>
          <a:p>
            <a:r>
              <a:rPr lang="it-IT" altLang="de-DE" dirty="0"/>
              <a:t>I beneficiari di aiuti finanziari devono partecipare al progetto con </a:t>
            </a:r>
            <a:br>
              <a:rPr lang="it-IT" altLang="de-DE" dirty="0"/>
            </a:br>
            <a:r>
              <a:rPr lang="it-IT" altLang="de-DE" dirty="0"/>
              <a:t>mezzi propri adeguati. </a:t>
            </a:r>
          </a:p>
          <a:p>
            <a:pPr marL="0" indent="0">
              <a:buNone/>
            </a:pPr>
            <a:endParaRPr lang="it-IT" altLang="de-DE" sz="1600" dirty="0"/>
          </a:p>
          <a:p>
            <a:pPr marL="0" indent="0">
              <a:buNone/>
            </a:pPr>
            <a:r>
              <a:rPr lang="it-IT" altLang="de-DE" sz="1600" i="1" dirty="0"/>
              <a:t>Per gli sgravi fiscali valgono disposizioni specifiche </a:t>
            </a:r>
            <a:r>
              <a:rPr lang="it-IT" altLang="de-DE" sz="1600" i="1" dirty="0">
                <a:sym typeface="Wingdings" panose="05000000000000000000" pitchFamily="2" charset="2"/>
              </a:rPr>
              <a:t> vedi ordinanza separata</a:t>
            </a:r>
            <a:endParaRPr lang="it-IT" altLang="de-DE" sz="1600" i="1" dirty="0"/>
          </a:p>
          <a:p>
            <a:pPr marL="0" indent="0">
              <a:buNone/>
            </a:pPr>
            <a:endParaRPr lang="de-DE" altLang="de-DE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211066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4" y="1080000"/>
            <a:ext cx="8677276" cy="576263"/>
          </a:xfrm>
        </p:spPr>
        <p:txBody>
          <a:bodyPr/>
          <a:lstStyle/>
          <a:p>
            <a:r>
              <a:rPr lang="de-CH" sz="2000" dirty="0" err="1"/>
              <a:t>Dove</a:t>
            </a:r>
            <a:r>
              <a:rPr lang="de-CH" sz="2000" dirty="0"/>
              <a:t> è </a:t>
            </a:r>
            <a:r>
              <a:rPr lang="de-CH" sz="2000" dirty="0" err="1"/>
              <a:t>possibile</a:t>
            </a:r>
            <a:r>
              <a:rPr lang="de-CH" sz="2000" dirty="0"/>
              <a:t> </a:t>
            </a:r>
            <a:r>
              <a:rPr lang="de-CH" sz="2000" dirty="0" err="1"/>
              <a:t>promuovere</a:t>
            </a:r>
            <a:r>
              <a:rPr lang="de-CH" sz="2000" dirty="0"/>
              <a:t>? </a:t>
            </a:r>
            <a:br>
              <a:rPr lang="de-CH" dirty="0"/>
            </a:br>
            <a:r>
              <a:rPr lang="de-CH" dirty="0" err="1"/>
              <a:t>Ambito</a:t>
            </a:r>
            <a:r>
              <a:rPr lang="de-CH" dirty="0"/>
              <a:t> territoriale di </a:t>
            </a:r>
            <a:r>
              <a:rPr lang="de-CH" dirty="0" err="1"/>
              <a:t>promozione</a:t>
            </a:r>
            <a:r>
              <a:rPr lang="de-CH" dirty="0"/>
              <a:t> </a:t>
            </a:r>
            <a:r>
              <a:rPr lang="de-CH" dirty="0" err="1"/>
              <a:t>della</a:t>
            </a:r>
            <a:r>
              <a:rPr lang="de-CH" dirty="0"/>
              <a:t> NPR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2016000"/>
            <a:ext cx="8208456" cy="4613400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I progetti promossi devono estendere il loro effetto in primo luogo nelle </a:t>
            </a:r>
            <a:r>
              <a:rPr lang="it-IT" b="1" dirty="0"/>
              <a:t>regioni montane</a:t>
            </a:r>
            <a:r>
              <a:rPr lang="it-IT" dirty="0"/>
              <a:t>, nelle </a:t>
            </a:r>
            <a:r>
              <a:rPr lang="it-IT" b="1" dirty="0"/>
              <a:t>aree rurali </a:t>
            </a:r>
            <a:r>
              <a:rPr lang="it-IT" dirty="0"/>
              <a:t>oppure nelle </a:t>
            </a:r>
            <a:r>
              <a:rPr lang="it-IT" b="1" dirty="0"/>
              <a:t>zone di frontiera</a:t>
            </a:r>
            <a:r>
              <a:rPr lang="it-IT" dirty="0"/>
              <a:t>.</a:t>
            </a:r>
          </a:p>
          <a:p>
            <a:endParaRPr lang="de-CH" dirty="0"/>
          </a:p>
        </p:txBody>
      </p:sp>
      <p:sp>
        <p:nvSpPr>
          <p:cNvPr id="6" name="AutoShape 2" descr="Bildergebnis für schwei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4499992" y="2852936"/>
            <a:ext cx="4293850" cy="2496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90000"/>
              </a:lnSpc>
            </a:pPr>
            <a:r>
              <a:rPr lang="de-CH" sz="160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it-IT" sz="1600" dirty="0">
                <a:solidFill>
                  <a:srgbClr val="000000"/>
                </a:solidFill>
                <a:sym typeface="Wingdings" pitchFamily="2" charset="2"/>
              </a:rPr>
              <a:t>Tutta la Svizzera senza:</a:t>
            </a:r>
            <a:endParaRPr lang="it-IT" sz="1600" i="1" dirty="0">
              <a:solidFill>
                <a:srgbClr val="000000"/>
              </a:solidFill>
            </a:endParaRPr>
          </a:p>
          <a:p>
            <a:pPr marL="355600" indent="-177800">
              <a:lnSpc>
                <a:spcPct val="90000"/>
              </a:lnSpc>
              <a:spcBef>
                <a:spcPts val="200"/>
              </a:spcBef>
              <a:buFontTx/>
              <a:buChar char="•"/>
              <a:tabLst>
                <a:tab pos="355600" algn="l"/>
              </a:tabLst>
            </a:pPr>
            <a:r>
              <a:rPr lang="it-IT" sz="1600" dirty="0">
                <a:solidFill>
                  <a:srgbClr val="000000"/>
                </a:solidFill>
                <a:sym typeface="Wingdings" pitchFamily="2" charset="2"/>
              </a:rPr>
              <a:t>le grandi agglomerazioni di Zurigo, Basilea, Berna, </a:t>
            </a:r>
            <a:r>
              <a:rPr lang="it-IT" sz="1600" dirty="0" err="1">
                <a:solidFill>
                  <a:srgbClr val="000000"/>
                </a:solidFill>
                <a:sym typeface="Wingdings" pitchFamily="2" charset="2"/>
              </a:rPr>
              <a:t>Lausanne</a:t>
            </a:r>
            <a:r>
              <a:rPr lang="it-IT" sz="1600" dirty="0">
                <a:solidFill>
                  <a:srgbClr val="000000"/>
                </a:solidFill>
                <a:sym typeface="Wingdings" pitchFamily="2" charset="2"/>
              </a:rPr>
              <a:t>, Ginevra</a:t>
            </a:r>
          </a:p>
          <a:p>
            <a:pPr marL="355600" indent="-177800">
              <a:lnSpc>
                <a:spcPct val="90000"/>
              </a:lnSpc>
              <a:spcBef>
                <a:spcPts val="200"/>
              </a:spcBef>
              <a:buFontTx/>
              <a:buChar char="•"/>
              <a:tabLst>
                <a:tab pos="355600" algn="l"/>
              </a:tabLst>
            </a:pPr>
            <a:r>
              <a:rPr lang="it-IT" sz="1600" dirty="0">
                <a:solidFill>
                  <a:srgbClr val="000000"/>
                </a:solidFill>
                <a:sym typeface="Wingdings" pitchFamily="2" charset="2"/>
              </a:rPr>
              <a:t>Cantoni cittadini </a:t>
            </a:r>
            <a:r>
              <a:rPr lang="it-IT" sz="1600" dirty="0">
                <a:sym typeface="Wingdings" pitchFamily="2" charset="2"/>
              </a:rPr>
              <a:t>BL, BS, GE, SO, ZG, </a:t>
            </a:r>
            <a:r>
              <a:rPr lang="it-IT" sz="1600" dirty="0">
                <a:solidFill>
                  <a:srgbClr val="000000"/>
                </a:solidFill>
                <a:sym typeface="Wingdings" pitchFamily="2" charset="2"/>
              </a:rPr>
              <a:t>nonché una gran parte dei Cantoni ZH e AG</a:t>
            </a:r>
          </a:p>
          <a:p>
            <a:pPr marL="177800" indent="88900">
              <a:lnSpc>
                <a:spcPct val="90000"/>
              </a:lnSpc>
              <a:spcBef>
                <a:spcPts val="0"/>
              </a:spcBef>
              <a:tabLst>
                <a:tab pos="444500" algn="l"/>
              </a:tabLst>
            </a:pPr>
            <a:br>
              <a:rPr lang="it-IT" sz="1600" i="1" dirty="0">
                <a:solidFill>
                  <a:srgbClr val="000000"/>
                </a:solidFill>
                <a:sym typeface="Wingdings" pitchFamily="2" charset="2"/>
              </a:rPr>
            </a:br>
            <a:r>
              <a:rPr lang="it-IT" sz="1600" i="1" dirty="0">
                <a:solidFill>
                  <a:srgbClr val="000000"/>
                </a:solidFill>
                <a:sym typeface="Wingdings" pitchFamily="2" charset="2"/>
              </a:rPr>
              <a:t>Eccezioni: se i Cantoni dimostrano la necessità di promozione</a:t>
            </a:r>
          </a:p>
          <a:p>
            <a:pPr marL="444500" indent="-177800">
              <a:lnSpc>
                <a:spcPct val="90000"/>
              </a:lnSpc>
              <a:spcBef>
                <a:spcPts val="200"/>
              </a:spcBef>
              <a:buFontTx/>
              <a:buChar char="•"/>
              <a:tabLst>
                <a:tab pos="444500" algn="l"/>
              </a:tabLst>
            </a:pPr>
            <a:endParaRPr lang="de-CH" sz="1100" i="1" dirty="0">
              <a:solidFill>
                <a:srgbClr val="000000"/>
              </a:solidFill>
              <a:sym typeface="Wingdings" pitchFamily="2" charset="2"/>
            </a:endParaRPr>
          </a:p>
          <a:p>
            <a:pPr marL="444500" indent="-177800">
              <a:lnSpc>
                <a:spcPct val="90000"/>
              </a:lnSpc>
              <a:spcBef>
                <a:spcPts val="200"/>
              </a:spcBef>
              <a:buFontTx/>
              <a:buChar char="•"/>
              <a:tabLst>
                <a:tab pos="444500" algn="l"/>
              </a:tabLst>
            </a:pPr>
            <a:endParaRPr lang="de-DE" sz="11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68000" y="5460347"/>
            <a:ext cx="8424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dirty="0"/>
              <a:t>Nell‘ambito di </a:t>
            </a:r>
            <a:r>
              <a:rPr lang="it-IT" sz="1600" b="1" i="1" dirty="0" err="1"/>
              <a:t>Interreg</a:t>
            </a:r>
            <a:r>
              <a:rPr lang="it-IT" sz="1600" b="1" i="1" dirty="0"/>
              <a:t>, ESPON, URBACT</a:t>
            </a:r>
            <a:r>
              <a:rPr lang="it-IT" sz="1600" i="1" dirty="0"/>
              <a:t>,</a:t>
            </a:r>
            <a:r>
              <a:rPr lang="it-IT" sz="1600" b="1" i="1" dirty="0"/>
              <a:t> </a:t>
            </a:r>
            <a:r>
              <a:rPr lang="it-IT" sz="1600" i="1" dirty="0"/>
              <a:t>nonché nella promozione dei </a:t>
            </a:r>
            <a:r>
              <a:rPr lang="it-IT" sz="1600" b="1" i="1" dirty="0"/>
              <a:t>Sistemi regionali di innovazione (RIS) </a:t>
            </a:r>
            <a:r>
              <a:rPr lang="it-IT" sz="1600" i="1" dirty="0"/>
              <a:t>e del Programma pilota Aree d‘intervento Economia (PHR Economia) viene pure sostenuta la </a:t>
            </a:r>
            <a:r>
              <a:rPr lang="it-IT" sz="1600" b="1" i="1" dirty="0"/>
              <a:t>collaborazione in grandi aree regionali </a:t>
            </a:r>
            <a:r>
              <a:rPr lang="it-IT" sz="1600" i="1" dirty="0"/>
              <a:t>– che comprendono pure grandi centri con funzione di motore di sviluppo. 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07" y="2682565"/>
            <a:ext cx="3911230" cy="266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07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4" y="1080000"/>
            <a:ext cx="8713788" cy="576263"/>
          </a:xfrm>
        </p:spPr>
        <p:txBody>
          <a:bodyPr/>
          <a:lstStyle/>
          <a:p>
            <a:r>
              <a:rPr lang="de-CH" dirty="0" err="1"/>
              <a:t>Progetti</a:t>
            </a:r>
            <a:r>
              <a:rPr lang="de-CH" dirty="0"/>
              <a:t> </a:t>
            </a:r>
            <a:r>
              <a:rPr lang="de-CH" dirty="0" err="1"/>
              <a:t>Interreg</a:t>
            </a:r>
            <a:r>
              <a:rPr lang="de-CH" dirty="0"/>
              <a:t>, ESPON e URBACT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2016000"/>
            <a:ext cx="3879543" cy="3598862"/>
          </a:xfrm>
        </p:spPr>
        <p:txBody>
          <a:bodyPr/>
          <a:lstStyle/>
          <a:p>
            <a:pPr marL="0" indent="0">
              <a:buNone/>
            </a:pPr>
            <a:r>
              <a:rPr lang="it-IT" sz="1600" dirty="0"/>
              <a:t>Ambito di promozione </a:t>
            </a:r>
            <a:r>
              <a:rPr lang="it-IT" sz="1600" b="1" dirty="0" err="1"/>
              <a:t>Interreg</a:t>
            </a:r>
            <a:r>
              <a:rPr lang="it-IT" sz="1600" b="1" dirty="0"/>
              <a:t> A </a:t>
            </a:r>
            <a:r>
              <a:rPr lang="it-IT" sz="1600" dirty="0"/>
              <a:t>(cooperazione transfrontaliera)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br>
              <a:rPr lang="it-IT" dirty="0"/>
            </a:br>
            <a:endParaRPr lang="it-IT" dirty="0"/>
          </a:p>
          <a:p>
            <a:pPr marL="0" indent="0">
              <a:spcBef>
                <a:spcPts val="0"/>
              </a:spcBef>
              <a:buNone/>
            </a:pPr>
            <a:endParaRPr lang="it-IT" sz="1400" b="1" i="1" dirty="0"/>
          </a:p>
          <a:p>
            <a:pPr marL="0" indent="0">
              <a:spcBef>
                <a:spcPts val="0"/>
              </a:spcBef>
              <a:buNone/>
            </a:pPr>
            <a:r>
              <a:rPr lang="it-IT" sz="1400" b="1" i="1" dirty="0"/>
              <a:t>Programmi </a:t>
            </a:r>
            <a:r>
              <a:rPr lang="it-IT" sz="1400" b="1" i="1" dirty="0" err="1"/>
              <a:t>Interreg</a:t>
            </a:r>
            <a:r>
              <a:rPr lang="it-IT" sz="1400" b="1" i="1" dirty="0"/>
              <a:t> A:    </a:t>
            </a:r>
            <a:r>
              <a:rPr lang="it-IT" sz="1400" i="1" dirty="0"/>
              <a:t> </a:t>
            </a:r>
            <a:br>
              <a:rPr lang="it-IT" sz="1400" i="1" dirty="0"/>
            </a:br>
            <a:r>
              <a:rPr lang="it-IT" sz="1400" i="1" dirty="0"/>
              <a:t>Francia–Svizzera, Italia–Svizzera, </a:t>
            </a:r>
            <a:br>
              <a:rPr lang="it-IT" sz="1400" i="1" dirty="0"/>
            </a:br>
            <a:r>
              <a:rPr lang="it-IT" sz="1400" i="1" dirty="0"/>
              <a:t>Reno superiore, Reno alpino–Lago di Costanza–Alto Reno</a:t>
            </a:r>
            <a:br>
              <a:rPr lang="it-IT" sz="1400" i="1" dirty="0"/>
            </a:br>
            <a:br>
              <a:rPr lang="it-IT" sz="500" i="1" dirty="0"/>
            </a:br>
            <a:br>
              <a:rPr lang="it-IT" sz="500" i="1" dirty="0"/>
            </a:br>
            <a:r>
              <a:rPr lang="it-IT" sz="1200" i="1" dirty="0"/>
              <a:t>I partner di progetto svizzeri possono inoltre, sulla base di un progetto, partecipare al programma Francia–Italia «</a:t>
            </a:r>
            <a:r>
              <a:rPr lang="it-IT" sz="1200" i="1" dirty="0" err="1"/>
              <a:t>Alcotra</a:t>
            </a:r>
            <a:r>
              <a:rPr lang="it-IT" sz="1200" i="1" dirty="0"/>
              <a:t>»</a:t>
            </a:r>
            <a:endParaRPr lang="it-IT" sz="12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2016000"/>
            <a:ext cx="4320480" cy="3598862"/>
          </a:xfrm>
        </p:spPr>
        <p:txBody>
          <a:bodyPr/>
          <a:lstStyle/>
          <a:p>
            <a:pPr marL="0" indent="0">
              <a:buNone/>
            </a:pPr>
            <a:r>
              <a:rPr lang="it-IT" sz="1600" dirty="0"/>
              <a:t>Ambito di promozione </a:t>
            </a:r>
            <a:r>
              <a:rPr lang="it-IT" sz="1600" b="1" dirty="0"/>
              <a:t>Interreg B, </a:t>
            </a:r>
            <a:br>
              <a:rPr lang="it-IT" sz="1600" b="1" dirty="0"/>
            </a:br>
            <a:r>
              <a:rPr lang="it-IT" sz="1600" b="1" dirty="0" err="1"/>
              <a:t>Interreg</a:t>
            </a:r>
            <a:r>
              <a:rPr lang="it-IT" sz="1600" b="1" dirty="0"/>
              <a:t> Europe, ESPON </a:t>
            </a:r>
            <a:r>
              <a:rPr lang="it-IT" sz="1600" dirty="0"/>
              <a:t>e </a:t>
            </a:r>
            <a:r>
              <a:rPr lang="it-IT" sz="1600" b="1" dirty="0"/>
              <a:t>URBACT</a:t>
            </a:r>
            <a:r>
              <a:rPr lang="it-IT" sz="1600" dirty="0"/>
              <a:t> </a:t>
            </a:r>
            <a:br>
              <a:rPr lang="it-IT" sz="1600" dirty="0"/>
            </a:br>
            <a:r>
              <a:rPr lang="it-IT" sz="1600" dirty="0">
                <a:sym typeface="Wingdings" panose="05000000000000000000" pitchFamily="2" charset="2"/>
              </a:rPr>
              <a:t> tutta la Svizzera</a:t>
            </a:r>
            <a:endParaRPr lang="it-IT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619" y="2666751"/>
            <a:ext cx="2695202" cy="218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 descr="Bildergebnis für schwei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063275"/>
            <a:ext cx="1807493" cy="109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5855" y="2998635"/>
            <a:ext cx="1615440" cy="184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179032" y="4055601"/>
            <a:ext cx="197682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700" dirty="0">
                <a:latin typeface="+mn-lt"/>
              </a:rPr>
              <a:t>Area del </a:t>
            </a:r>
            <a:r>
              <a:rPr lang="de-CH" sz="700" dirty="0" err="1">
                <a:latin typeface="+mn-lt"/>
              </a:rPr>
              <a:t>programma</a:t>
            </a:r>
            <a:r>
              <a:rPr lang="de-CH" sz="700" dirty="0">
                <a:latin typeface="+mn-lt"/>
              </a:rPr>
              <a:t> </a:t>
            </a:r>
            <a:r>
              <a:rPr lang="de-CH" sz="700" dirty="0" err="1">
                <a:latin typeface="+mn-lt"/>
              </a:rPr>
              <a:t>Interreg</a:t>
            </a:r>
            <a:r>
              <a:rPr lang="de-CH" sz="700" dirty="0">
                <a:latin typeface="+mn-lt"/>
              </a:rPr>
              <a:t> B </a:t>
            </a:r>
            <a:r>
              <a:rPr lang="de-CH" sz="700" dirty="0" err="1">
                <a:latin typeface="+mn-lt"/>
              </a:rPr>
              <a:t>Spazio</a:t>
            </a:r>
            <a:r>
              <a:rPr lang="de-CH" sz="700" dirty="0">
                <a:latin typeface="+mn-lt"/>
              </a:rPr>
              <a:t> </a:t>
            </a:r>
            <a:r>
              <a:rPr lang="de-CH" sz="700" dirty="0" err="1">
                <a:latin typeface="+mn-lt"/>
              </a:rPr>
              <a:t>Alpino</a:t>
            </a:r>
            <a:endParaRPr lang="de-CH" sz="700" dirty="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387675" y="4884220"/>
            <a:ext cx="1425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700" dirty="0">
                <a:latin typeface="+mn-lt"/>
              </a:rPr>
              <a:t>Area del </a:t>
            </a:r>
            <a:r>
              <a:rPr lang="de-CH" sz="700" dirty="0" err="1">
                <a:latin typeface="+mn-lt"/>
              </a:rPr>
              <a:t>programma</a:t>
            </a:r>
            <a:r>
              <a:rPr lang="de-CH" sz="700" dirty="0">
                <a:latin typeface="+mn-lt"/>
              </a:rPr>
              <a:t> </a:t>
            </a:r>
            <a:r>
              <a:rPr lang="de-CH" sz="700" dirty="0" err="1">
                <a:latin typeface="+mn-lt"/>
              </a:rPr>
              <a:t>Interreg</a:t>
            </a:r>
            <a:r>
              <a:rPr lang="de-CH" sz="700" dirty="0">
                <a:latin typeface="+mn-lt"/>
              </a:rPr>
              <a:t> B</a:t>
            </a:r>
            <a:br>
              <a:rPr lang="de-CH" sz="700" dirty="0">
                <a:latin typeface="+mn-lt"/>
              </a:rPr>
            </a:br>
            <a:r>
              <a:rPr lang="de-CH" sz="700" dirty="0">
                <a:latin typeface="+mn-lt"/>
              </a:rPr>
              <a:t>Europa nord-</a:t>
            </a:r>
            <a:r>
              <a:rPr lang="de-CH" sz="700" dirty="0" err="1">
                <a:latin typeface="+mn-lt"/>
              </a:rPr>
              <a:t>occidentale</a:t>
            </a:r>
            <a:endParaRPr lang="de-CH" sz="700" dirty="0">
              <a:latin typeface="+mn-lt"/>
            </a:endParaRPr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0106" y="4308067"/>
            <a:ext cx="2072619" cy="239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55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385627"/>
            <a:ext cx="6404230" cy="4278748"/>
          </a:xfrm>
          <a:prstGeom prst="rect">
            <a:avLst/>
          </a:prstGeom>
        </p:spPr>
      </p:pic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i="1" dirty="0" err="1"/>
              <a:t>Ambito</a:t>
            </a:r>
            <a:r>
              <a:rPr lang="de-DE" altLang="de-DE" i="1" dirty="0"/>
              <a:t> di </a:t>
            </a:r>
            <a:r>
              <a:rPr lang="de-DE" altLang="de-DE" i="1" dirty="0" err="1"/>
              <a:t>applicazione</a:t>
            </a:r>
            <a:r>
              <a:rPr lang="de-DE" altLang="de-DE" i="1" dirty="0"/>
              <a:t> </a:t>
            </a:r>
            <a:r>
              <a:rPr lang="de-DE" altLang="de-DE" i="1" dirty="0" err="1"/>
              <a:t>degli</a:t>
            </a:r>
            <a:r>
              <a:rPr lang="de-DE" altLang="de-DE" i="1" dirty="0"/>
              <a:t> </a:t>
            </a:r>
            <a:r>
              <a:rPr lang="de-DE" altLang="de-DE" i="1" dirty="0" err="1"/>
              <a:t>sgravi</a:t>
            </a:r>
            <a:r>
              <a:rPr lang="de-DE" altLang="de-DE" i="1" dirty="0"/>
              <a:t> </a:t>
            </a:r>
            <a:r>
              <a:rPr lang="de-DE" altLang="de-DE" i="1" dirty="0" err="1"/>
              <a:t>fiscali</a:t>
            </a:r>
            <a:endParaRPr lang="de-DE" altLang="de-DE" i="1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24480" cy="3598862"/>
          </a:xfrm>
        </p:spPr>
        <p:txBody>
          <a:bodyPr/>
          <a:lstStyle/>
          <a:p>
            <a:pPr marL="0" indent="0">
              <a:buNone/>
            </a:pPr>
            <a:r>
              <a:rPr lang="de-CH" i="1" dirty="0" err="1"/>
              <a:t>Imprese</a:t>
            </a:r>
            <a:r>
              <a:rPr lang="de-CH" i="1" dirty="0"/>
              <a:t> </a:t>
            </a:r>
            <a:r>
              <a:rPr lang="de-CH" i="1" dirty="0" err="1"/>
              <a:t>situate</a:t>
            </a:r>
            <a:r>
              <a:rPr lang="de-CH" i="1" dirty="0"/>
              <a:t> in</a:t>
            </a:r>
            <a:r>
              <a:rPr lang="de-CH" b="1" i="1" dirty="0"/>
              <a:t> </a:t>
            </a:r>
            <a:r>
              <a:rPr lang="de-CH" b="1" i="1" dirty="0" err="1"/>
              <a:t>medi</a:t>
            </a:r>
            <a:r>
              <a:rPr lang="de-CH" b="1" i="1" dirty="0"/>
              <a:t> e </a:t>
            </a:r>
            <a:r>
              <a:rPr lang="de-CH" b="1" i="1" dirty="0" err="1"/>
              <a:t>piccoli</a:t>
            </a:r>
            <a:r>
              <a:rPr lang="de-CH" b="1" i="1" dirty="0"/>
              <a:t> </a:t>
            </a:r>
            <a:r>
              <a:rPr lang="de-CH" b="1" i="1" dirty="0" err="1"/>
              <a:t>centri</a:t>
            </a:r>
            <a:r>
              <a:rPr lang="de-CH" b="1" i="1" dirty="0"/>
              <a:t> </a:t>
            </a:r>
            <a:r>
              <a:rPr lang="de-CH" b="1" i="1" dirty="0" err="1"/>
              <a:t>cittadini</a:t>
            </a:r>
            <a:r>
              <a:rPr lang="de-CH" b="1" i="1" dirty="0"/>
              <a:t> e </a:t>
            </a:r>
            <a:r>
              <a:rPr lang="de-CH" b="1" i="1" dirty="0" err="1"/>
              <a:t>rurali</a:t>
            </a:r>
            <a:endParaRPr lang="de-CH" b="1" i="1" dirty="0"/>
          </a:p>
          <a:p>
            <a:endParaRPr lang="de-CH" dirty="0"/>
          </a:p>
          <a:p>
            <a:endParaRPr lang="de-DE" altLang="de-DE" dirty="0"/>
          </a:p>
          <a:p>
            <a:endParaRPr lang="de-CH" dirty="0"/>
          </a:p>
        </p:txBody>
      </p:sp>
      <p:sp>
        <p:nvSpPr>
          <p:cNvPr id="2" name="Textfeld 1"/>
          <p:cNvSpPr txBox="1"/>
          <p:nvPr/>
        </p:nvSpPr>
        <p:spPr>
          <a:xfrm>
            <a:off x="1259632" y="6388587"/>
            <a:ext cx="12859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 err="1"/>
              <a:t>Stato</a:t>
            </a:r>
            <a:r>
              <a:rPr lang="de-CH" sz="1000" dirty="0"/>
              <a:t> al 01.07.2016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922434248"/>
      </p:ext>
    </p:extLst>
  </p:cSld>
  <p:clrMapOvr>
    <a:masterClrMapping/>
  </p:clrMapOvr>
</p:sld>
</file>

<file path=ppt/theme/theme1.xml><?xml version="1.0" encoding="utf-8"?>
<a:theme xmlns:a="http://schemas.openxmlformats.org/drawingml/2006/main" name="T basis">
  <a:themeElements>
    <a:clrScheme name="T basi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 bas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 bas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2 basis">
  <a:themeElements>
    <a:clrScheme name="F2 basi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2 bas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2 bas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2191</Words>
  <Application>Microsoft Office PowerPoint</Application>
  <PresentationFormat>Bildschirmpräsentation (4:3)</PresentationFormat>
  <Paragraphs>259</Paragraphs>
  <Slides>32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32</vt:i4>
      </vt:variant>
    </vt:vector>
  </HeadingPairs>
  <TitlesOfParts>
    <vt:vector size="39" baseType="lpstr">
      <vt:lpstr>Arial</vt:lpstr>
      <vt:lpstr>Calibri</vt:lpstr>
      <vt:lpstr>Lucida Grande</vt:lpstr>
      <vt:lpstr>Times New Roman</vt:lpstr>
      <vt:lpstr>Wingdings</vt:lpstr>
      <vt:lpstr>T basis</vt:lpstr>
      <vt:lpstr>F2 basis</vt:lpstr>
      <vt:lpstr>La Nuova politica regionale (NPR)</vt:lpstr>
      <vt:lpstr>Che cosa vuole la NPR? Obiettivi e effetti voluti</vt:lpstr>
      <vt:lpstr>In che modo si promuove? Misure</vt:lpstr>
      <vt:lpstr>Misure d‘accompagnamento</vt:lpstr>
      <vt:lpstr>A quali strumenti di promozione è possibile attingere? Aiuti finanziari</vt:lpstr>
      <vt:lpstr>Spiegazioni aggiuntive riguardanti gli aiuti finanziari</vt:lpstr>
      <vt:lpstr>Dove è possibile promuovere?  Ambito territoriale di promozione della NPR</vt:lpstr>
      <vt:lpstr>Progetti Interreg, ESPON e URBACT</vt:lpstr>
      <vt:lpstr>Ambito di applicazione degli sgravi fiscali</vt:lpstr>
      <vt:lpstr>Come funziona la NPR? Processo di attuazione e attori</vt:lpstr>
      <vt:lpstr>Chi mette in atto la NPR? Gioco d‘insieme dei diversi livelli </vt:lpstr>
      <vt:lpstr>NPR 2016+ Rafforzamento dell‘orientamento all‘efficacia</vt:lpstr>
      <vt:lpstr>NPR 2016+ Intensificare la cooperazione sovracantonale</vt:lpstr>
      <vt:lpstr>NPR 2016+  Lo sviluppo sostenibile ottiene maggiore importanza</vt:lpstr>
      <vt:lpstr>Che cosa viene promosso?  Priorità di promozione di progetti 2016–2023</vt:lpstr>
      <vt:lpstr>Priorità e contenuti promozionali 2016–2023</vt:lpstr>
      <vt:lpstr>Priorità promozionale «Turismo»</vt:lpstr>
      <vt:lpstr>Priorità promozionale «Industria»</vt:lpstr>
      <vt:lpstr>Che cosa sono i RIS? </vt:lpstr>
      <vt:lpstr>Come agisce la NPR sui RIS? </vt:lpstr>
      <vt:lpstr>Quali attività/processi vengono promossi dalla NPR? Contenuti promozionali</vt:lpstr>
      <vt:lpstr>PowerPoint-Präsentation</vt:lpstr>
      <vt:lpstr>PowerPoint-Präsentation</vt:lpstr>
      <vt:lpstr>Ulteriori criteri di promozione</vt:lpstr>
      <vt:lpstr>Priorità promozionali Interreg, ESPON, URBACT</vt:lpstr>
      <vt:lpstr>Programma pilota Aree d‘intervento economia (PHR economia)</vt:lpstr>
      <vt:lpstr>Attuazione NPR 2008–2015</vt:lpstr>
      <vt:lpstr>Esempio Turismo: Funivia cabrio dello Stanserhorn</vt:lpstr>
      <vt:lpstr>Esempio Turismo: Riorganizzazione del turismo ticinese</vt:lpstr>
      <vt:lpstr>Esempio Industria: Swiss Creative Center</vt:lpstr>
      <vt:lpstr>Esempio Industria: phænovum</vt:lpstr>
      <vt:lpstr> Chi dà ulteriori informazioni? Punti di contatto </vt:lpstr>
    </vt:vector>
  </TitlesOfParts>
  <Company>3900 Brig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PLANVAL AG</dc:creator>
  <cp:lastModifiedBy>Kristin Bonderer</cp:lastModifiedBy>
  <cp:revision>926</cp:revision>
  <cp:lastPrinted>2016-10-18T14:58:11Z</cp:lastPrinted>
  <dcterms:created xsi:type="dcterms:W3CDTF">2017-01-04T16:46:27Z</dcterms:created>
  <dcterms:modified xsi:type="dcterms:W3CDTF">2017-01-10T16:16:30Z</dcterms:modified>
</cp:coreProperties>
</file>