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357" r:id="rId3"/>
    <p:sldId id="354" r:id="rId4"/>
    <p:sldId id="423" r:id="rId5"/>
    <p:sldId id="366" r:id="rId6"/>
    <p:sldId id="364" r:id="rId7"/>
    <p:sldId id="381" r:id="rId8"/>
    <p:sldId id="425" r:id="rId9"/>
    <p:sldId id="430" r:id="rId10"/>
    <p:sldId id="392" r:id="rId11"/>
    <p:sldId id="372" r:id="rId12"/>
    <p:sldId id="371" r:id="rId13"/>
    <p:sldId id="370" r:id="rId14"/>
    <p:sldId id="414" r:id="rId15"/>
    <p:sldId id="375" r:id="rId16"/>
    <p:sldId id="418" r:id="rId17"/>
    <p:sldId id="419" r:id="rId18"/>
    <p:sldId id="434" r:id="rId19"/>
    <p:sldId id="420" r:id="rId20"/>
    <p:sldId id="413" r:id="rId2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lbrunner Sabine SECO" initials="KSS" lastIdx="25" clrIdx="0">
    <p:extLst/>
  </p:cmAuthor>
  <p:cmAuthor id="2" name="Stokar Martin SECO" initials="snr" lastIdx="4" clrIdx="1">
    <p:extLst/>
  </p:cmAuthor>
  <p:cmAuthor id="3" name="Riser Adrian SECO" initials="ria" lastIdx="7" clrIdx="2">
    <p:extLst/>
  </p:cmAuthor>
  <p:cmAuthor id="4" name="Kristin Bonderer" initials="KB" lastIdx="1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87B"/>
    <a:srgbClr val="B4BE00"/>
    <a:srgbClr val="E2E890"/>
    <a:srgbClr val="B4BE30"/>
    <a:srgbClr val="C8D42C"/>
    <a:srgbClr val="C2C4C6"/>
    <a:srgbClr val="000000"/>
    <a:srgbClr val="F3F6D2"/>
    <a:srgbClr val="EDF2BC"/>
    <a:srgbClr val="B4B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2751" autoAdjust="0"/>
  </p:normalViewPr>
  <p:slideViewPr>
    <p:cSldViewPr>
      <p:cViewPr varScale="1">
        <p:scale>
          <a:sx n="120" d="100"/>
          <a:sy n="120" d="100"/>
        </p:scale>
        <p:origin x="-165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34A28-75FC-46FB-864A-BBBE8978C1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294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4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D4CB31-ABBD-4CEC-9316-6672DDF13A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48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88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722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E17A-57DF-48ED-A15C-A1118269383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2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0550" y="6165304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564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8136448" cy="3598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593914"/>
            <a:ext cx="29876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8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3959984" cy="35988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2016000"/>
            <a:ext cx="3960440" cy="3598862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609281"/>
            <a:ext cx="29876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9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C69E-328E-4233-AA9E-8423C7860F0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6188094" y="6619426"/>
            <a:ext cx="2987824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/>
              <a:t>Neue Regionalpolitik (NRP)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1688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0550" y="1773238"/>
            <a:ext cx="4826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0550" y="3716338"/>
            <a:ext cx="48974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73787B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de-DE" altLang="de-DE" dirty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pic>
        <p:nvPicPr>
          <p:cNvPr id="16" name="Picture 17" descr="STUHL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66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714" y="5934804"/>
            <a:ext cx="1779260" cy="29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942667"/>
            <a:ext cx="3840961" cy="7989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b="1">
          <a:solidFill>
            <a:srgbClr val="73787B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4" y="1080000"/>
            <a:ext cx="813772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00" y="1908000"/>
            <a:ext cx="8136448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1166813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403350" y="6921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8" name="Grafik 7" descr="S:\1005 regiosuisse 2012 - 2015\L5 Kommunikation\KOMM-HANDBUCH_GRUNDLAGEN\CD-CI\00 LOGOS\1 REGIOSUISSE LOGO\REGIOSUISSE LOGO MSOFFICE WEB\REGIOSUISSE GRUEN\POSITIV RGB GR\OHNE SUBLINES RGB GR\REGIOSUISSE LOGO RGB GR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7595"/>
            <a:ext cx="1270434" cy="2073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176" y="6597351"/>
            <a:ext cx="2987824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de-DE" altLang="de-DE" dirty="0"/>
              <a:t>Neue Regionalpolitik (NRP)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6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6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suisse.ch/" TargetMode="External"/><Relationship Id="rId2" Type="http://schemas.openxmlformats.org/officeDocument/2006/relationships/hyperlink" Target="http://www.regiosuisse.ch/adressdatenb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rreg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suisse.ch/projek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0550" y="1773238"/>
            <a:ext cx="5401890" cy="1584325"/>
          </a:xfrm>
        </p:spPr>
        <p:txBody>
          <a:bodyPr/>
          <a:lstStyle/>
          <a:p>
            <a:r>
              <a:rPr lang="de-DE" altLang="de-DE" sz="4000" dirty="0"/>
              <a:t>Die Neue Regionalpolitik (NRP)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B4BE00"/>
                </a:solidFill>
              </a:rPr>
              <a:t>Foliensatz</a:t>
            </a: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 sz="1300" b="1">
              <a:solidFill>
                <a:srgbClr val="73787B"/>
              </a:solidFill>
            </a:endParaRPr>
          </a:p>
        </p:txBody>
      </p:sp>
      <p:pic>
        <p:nvPicPr>
          <p:cNvPr id="2057" name="Picture 9" descr="C:\Users\kristin.PLANVALBRIG\Desktop\To Do\PPP NRP\CABRIOBAHN_STANSERHORN_10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7" y="5084763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ristin.PLANVALBRIG\Desktop\To Do\PPP NRP\Fotos\STUDENTIN_IND_DESIGN_3DPRINTER_03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3" y="3438975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ristin.PLANVALBRIG\Desktop\To Do\PPP NRP\MONTAGE_GLAS_29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4" y="1749510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ristin.PLANVALBRIG\Desktop\To Do\PPP NRP\REKA_HOTEL_HALLENBAD_01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0" y="-3601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Förderschwerpunkte und Förderinhalte 2016–2023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720725" indent="0">
              <a:buNone/>
            </a:pPr>
            <a:endParaRPr lang="de-CH" dirty="0"/>
          </a:p>
          <a:p>
            <a:pPr marL="720725" indent="0">
              <a:buNone/>
            </a:pPr>
            <a:r>
              <a:rPr lang="de-CH" sz="1400" i="1" dirty="0"/>
              <a:t>80 % der verfügbaren A-fonds-</a:t>
            </a:r>
            <a:r>
              <a:rPr lang="de-CH" sz="1400" i="1" dirty="0" err="1"/>
              <a:t>perdu</a:t>
            </a:r>
            <a:r>
              <a:rPr lang="de-CH" sz="1400" i="1" dirty="0"/>
              <a:t>-Beiträge des Bundes für Projekte in den Förderschwerpunkten «Industrie» und «Tourismus»</a:t>
            </a:r>
            <a:endParaRPr lang="de-CH" sz="16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7"/>
            <a:ext cx="6372572" cy="431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479" y="5583789"/>
            <a:ext cx="16398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63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Förderschwerpunkt «Tourismus»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r>
              <a:rPr lang="de-CH" altLang="de-DE" dirty="0"/>
              <a:t>Unterstützt werden Projekte, die die Tourismuswirtschaft bei der Bewältigung des Strukturwandels unterstützen und die </a:t>
            </a:r>
            <a:r>
              <a:rPr lang="de-CH" altLang="de-DE" b="1" dirty="0"/>
              <a:t>Tourismusdestinationen wettbewerbsfähiger machen</a:t>
            </a:r>
            <a:r>
              <a:rPr lang="de-CH" altLang="de-DE" dirty="0"/>
              <a:t>.</a:t>
            </a:r>
          </a:p>
          <a:p>
            <a:r>
              <a:rPr lang="de-CH" altLang="de-DE" dirty="0"/>
              <a:t>Mit dem </a:t>
            </a:r>
            <a:r>
              <a:rPr lang="de-CH" altLang="de-DE" b="1" dirty="0"/>
              <a:t>Impulsprogramm Tourismus 2016–2019</a:t>
            </a:r>
            <a:r>
              <a:rPr lang="de-CH" altLang="de-DE" dirty="0"/>
              <a:t> wird im Rahmen der Regionalpolitik und Tourismuspolitik während vier Jahren ein zusätzlicher Akzent im Tourismus gesetzt. Mit NRP-Mitteln können Projekte aus drei der vier Stossrichtungen des Impulsprogramms unterstützt werden: </a:t>
            </a:r>
          </a:p>
          <a:p>
            <a:pPr lvl="1"/>
            <a:r>
              <a:rPr lang="de-CH" altLang="de-DE" b="1" dirty="0"/>
              <a:t>Modernisierung der Beherbergungswirtschaft</a:t>
            </a:r>
          </a:p>
          <a:p>
            <a:pPr lvl="1"/>
            <a:r>
              <a:rPr lang="de-CH" altLang="de-DE" b="1" dirty="0"/>
              <a:t>Verstärkung Qualitäts- und Produktentwicklung</a:t>
            </a:r>
          </a:p>
          <a:p>
            <a:pPr lvl="1"/>
            <a:r>
              <a:rPr lang="de-CH" altLang="de-DE" b="1" dirty="0"/>
              <a:t>Optimierung Strukturen und Verstärkung Kooperation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de-CH" sz="1600" i="1" dirty="0"/>
              <a:t/>
            </a:r>
            <a:br>
              <a:rPr lang="de-CH" sz="1600" i="1" dirty="0"/>
            </a:br>
            <a:r>
              <a:rPr lang="de-CH" sz="1400" i="1" dirty="0"/>
              <a:t>Verfügbare NRP-Mittel des Bundes für Impulsprogramm ca. CHF 200 Mio. (ca. 50 Mio. A-fonds-</a:t>
            </a:r>
            <a:r>
              <a:rPr lang="de-CH" sz="1400" i="1" dirty="0" err="1"/>
              <a:t>perdu</a:t>
            </a:r>
            <a:r>
              <a:rPr lang="de-CH" sz="1400" i="1" dirty="0"/>
              <a:t>-Beiträge, ca. 150 Mio. Darlehen)</a:t>
            </a:r>
            <a:endParaRPr lang="de-CH" alt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79825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Förderschwerpunkt «Industrie»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de-CH" altLang="de-DE" dirty="0"/>
              <a:t>Projekte im Bereich «</a:t>
            </a:r>
            <a:r>
              <a:rPr lang="de-CH" altLang="de-DE" b="1" dirty="0"/>
              <a:t>exportorientierte industrielle Wertschöpfungs-systeme</a:t>
            </a:r>
            <a:r>
              <a:rPr lang="de-CH" altLang="de-DE" dirty="0"/>
              <a:t>» inklusive der wissensintensiven und produktionsnahen Dienstleistungen</a:t>
            </a:r>
          </a:p>
          <a:p>
            <a:r>
              <a:rPr lang="de-CH" altLang="de-DE" b="1" dirty="0"/>
              <a:t>Fokus</a:t>
            </a:r>
            <a:r>
              <a:rPr lang="de-CH" altLang="de-DE" dirty="0"/>
              <a:t> liegt auf der </a:t>
            </a:r>
            <a:r>
              <a:rPr lang="de-CH" altLang="de-DE" b="1" dirty="0"/>
              <a:t>Innovationsförderung für KMU</a:t>
            </a:r>
            <a:r>
              <a:rPr lang="de-CH" altLang="de-DE" dirty="0"/>
              <a:t> in den Regionen </a:t>
            </a:r>
          </a:p>
          <a:p>
            <a:pPr lvl="1"/>
            <a:r>
              <a:rPr lang="de-CH" altLang="de-DE" dirty="0"/>
              <a:t>Innovationsfähigkeit der KMU soll durch die regionale Vernetzung von Unternehmen, Bildungs- und Forschungseinrichtungen sowie der öffentlichen Hand im Rahmen von </a:t>
            </a:r>
            <a:r>
              <a:rPr lang="de-CH" altLang="de-DE" b="1" dirty="0"/>
              <a:t>Regionalen Innovationssystemen (RIS) </a:t>
            </a:r>
            <a:r>
              <a:rPr lang="de-CH" altLang="de-DE" dirty="0"/>
              <a:t>gefördert werden.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337567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05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84" y="1988840"/>
            <a:ext cx="3861316" cy="2664296"/>
          </a:xfrm>
          <a:prstGeom prst="rect">
            <a:avLst/>
          </a:prstGeom>
        </p:spPr>
      </p:pic>
      <p:sp>
        <p:nvSpPr>
          <p:cNvPr id="4" name="Titel 3"/>
          <p:cNvSpPr txBox="1">
            <a:spLocks/>
          </p:cNvSpPr>
          <p:nvPr/>
        </p:nvSpPr>
        <p:spPr>
          <a:xfrm>
            <a:off x="467545" y="764704"/>
            <a:ext cx="5688632" cy="514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kern="0" dirty="0"/>
          </a:p>
        </p:txBody>
      </p:sp>
      <p:sp>
        <p:nvSpPr>
          <p:cNvPr id="8" name="ZoneTexte 5"/>
          <p:cNvSpPr txBox="1"/>
          <p:nvPr/>
        </p:nvSpPr>
        <p:spPr>
          <a:xfrm>
            <a:off x="4644008" y="1895474"/>
            <a:ext cx="432047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>
              <a:spcBef>
                <a:spcPts val="600"/>
              </a:spcBef>
            </a:pPr>
            <a:r>
              <a:rPr lang="de-CH" sz="1600" b="1" dirty="0"/>
              <a:t>Basis: </a:t>
            </a:r>
            <a:r>
              <a:rPr lang="de-CH" sz="1600" dirty="0"/>
              <a:t>Kantone definieren Innovations-strategie und -</a:t>
            </a:r>
            <a:r>
              <a:rPr lang="de-CH" sz="1600" dirty="0" err="1"/>
              <a:t>förderangebote</a:t>
            </a:r>
            <a:r>
              <a:rPr lang="de-CH" sz="1600" dirty="0"/>
              <a:t> für RIS</a:t>
            </a:r>
            <a:br>
              <a:rPr lang="de-CH" sz="1600" dirty="0"/>
            </a:br>
            <a:endParaRPr lang="de-CH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b="1" dirty="0"/>
              <a:t>Förderung von RIS-Managements</a:t>
            </a:r>
            <a:r>
              <a:rPr lang="de-CH" sz="1600" dirty="0"/>
              <a:t>, die die Koordination der verschiedenen Innovationsakteure und deren Aktivitäten sicherstellen </a:t>
            </a:r>
            <a:br>
              <a:rPr lang="de-CH" sz="1600" dirty="0"/>
            </a:br>
            <a:endParaRPr lang="de-CH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b="1" dirty="0"/>
              <a:t>Förderung von Dienstleistungen</a:t>
            </a:r>
            <a:r>
              <a:rPr lang="de-CH" sz="1600" b="1" strike="sngStrike" dirty="0"/>
              <a:t> </a:t>
            </a:r>
            <a:r>
              <a:rPr lang="de-CH" sz="1600" dirty="0"/>
              <a:t>(Coaching, Vernetzung usw.), die </a:t>
            </a:r>
            <a:r>
              <a:rPr lang="de-CH" sz="1600" b="1" dirty="0"/>
              <a:t>für Unternehmen</a:t>
            </a:r>
            <a:r>
              <a:rPr lang="de-CH" sz="1600" dirty="0"/>
              <a:t> (KMU) angeboten werden und sich an deren Bedürfnissen orientieren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dirty="0"/>
              <a:t>Wie wirkt die NRP auf die RIS ein?</a:t>
            </a:r>
            <a:r>
              <a:rPr lang="de-CH" altLang="de-DE" sz="2800" dirty="0"/>
              <a:t> 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37047" y="5301208"/>
            <a:ext cx="8496488" cy="637702"/>
          </a:xfrm>
        </p:spPr>
        <p:txBody>
          <a:bodyPr/>
          <a:lstStyle/>
          <a:p>
            <a:pPr marL="266700" indent="-266700">
              <a:buNone/>
            </a:pPr>
            <a:r>
              <a:rPr lang="de-CH" sz="1600" b="1" dirty="0">
                <a:sym typeface="Wingdings" panose="05000000000000000000" pitchFamily="2" charset="2"/>
              </a:rPr>
              <a:t> </a:t>
            </a:r>
            <a:r>
              <a:rPr lang="de-CH" sz="1600" b="1" dirty="0"/>
              <a:t>Akteure der Innovationsförderung koordinieren </a:t>
            </a:r>
            <a:r>
              <a:rPr lang="de-CH" sz="1600" dirty="0"/>
              <a:t>ihre Angebote und nutzen Synergien</a:t>
            </a:r>
          </a:p>
          <a:p>
            <a:pPr marL="266700" indent="-266700">
              <a:buNone/>
            </a:pPr>
            <a:r>
              <a:rPr lang="de-CH" sz="1600" dirty="0">
                <a:sym typeface="Wingdings" panose="05000000000000000000" pitchFamily="2" charset="2"/>
              </a:rPr>
              <a:t> </a:t>
            </a:r>
            <a:r>
              <a:rPr lang="de-CH" sz="1600" b="1" dirty="0"/>
              <a:t>Unternehmen (KMU) erhalten bedarfsgerechte Unterstützung bei Produkt- und Prozessinnovationen</a:t>
            </a:r>
          </a:p>
          <a:p>
            <a:pPr marL="0" indent="0">
              <a:buNone/>
            </a:pPr>
            <a:r>
              <a:rPr lang="de-CH" sz="1600" b="1" dirty="0">
                <a:sym typeface="Wingdings" panose="05000000000000000000" pitchFamily="2" charset="2"/>
              </a:rPr>
              <a:t> </a:t>
            </a:r>
            <a:r>
              <a:rPr lang="de-CH" sz="1600" b="1" dirty="0"/>
              <a:t>Innovationsdynamik in den Regionen wird erhöht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217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Weitere Förderkriterien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r>
              <a:rPr lang="de-CH" altLang="de-DE" b="1" dirty="0"/>
              <a:t>Exportorientierung: </a:t>
            </a:r>
            <a:r>
              <a:rPr lang="de-CH" altLang="de-DE" dirty="0"/>
              <a:t>Projekt fördert den Export von Produkten und Dienstleistungen aus der Region, dem Kanton oder der Schweiz</a:t>
            </a:r>
            <a:r>
              <a:rPr lang="de-CH" altLang="de-DE" sz="1400" dirty="0"/>
              <a:t/>
            </a:r>
            <a:br>
              <a:rPr lang="de-CH" altLang="de-DE" sz="1400" dirty="0"/>
            </a:br>
            <a:r>
              <a:rPr lang="de-CH" altLang="de-DE" sz="1400" dirty="0"/>
              <a:t>(Ist bspw. auch gegeben wenn auswärtige Gäste ein touristisches Angebot in der Region nutzen.)</a:t>
            </a:r>
          </a:p>
          <a:p>
            <a:r>
              <a:rPr lang="de-CH" altLang="de-DE" b="1" dirty="0"/>
              <a:t>Anschubfinanzierung: </a:t>
            </a:r>
            <a:r>
              <a:rPr lang="de-CH" altLang="de-DE" dirty="0"/>
              <a:t>Die Finanzierung beschränkt sich auf die Entwicklungs- und Aufbauphase eines Projekts.</a:t>
            </a:r>
          </a:p>
          <a:p>
            <a:r>
              <a:rPr lang="de-CH" altLang="de-DE" b="1" dirty="0"/>
              <a:t>Überbetriebliche Förderung: </a:t>
            </a:r>
            <a:r>
              <a:rPr lang="de-CH" altLang="de-DE" dirty="0"/>
              <a:t>keine Förderung von Projekten, die nur einer einzelnen Firma zugute kommen. In Ausnahmefällen kann eine «einzelbetriebliche Förderung» in Frage kommen, wenn:</a:t>
            </a:r>
          </a:p>
          <a:p>
            <a:pPr lvl="1"/>
            <a:r>
              <a:rPr lang="de-CH" altLang="de-DE" dirty="0"/>
              <a:t>das Projekt für die Region einen zentralen Nutzen bringt (Rückgratfunktion, Systemwirkung).</a:t>
            </a:r>
          </a:p>
          <a:p>
            <a:pPr lvl="1"/>
            <a:r>
              <a:rPr lang="de-CH" altLang="de-DE" dirty="0"/>
              <a:t>mehrere Unternehmen / Partner / Branchen / Akteurinnen und Akteure vom Projekt profitieren.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0752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Beispiel Tourismus:</a:t>
            </a:r>
            <a:r>
              <a:rPr lang="de-CH" dirty="0"/>
              <a:t/>
            </a:r>
            <a:br>
              <a:rPr lang="de-CH" dirty="0"/>
            </a:br>
            <a:r>
              <a:rPr lang="de-CH" dirty="0" err="1"/>
              <a:t>CabriO</a:t>
            </a:r>
            <a:r>
              <a:rPr lang="de-CH" dirty="0"/>
              <a:t>-Seilbahn </a:t>
            </a:r>
            <a:r>
              <a:rPr lang="de-CH" dirty="0" err="1"/>
              <a:t>Stanserhorn</a:t>
            </a:r>
            <a:r>
              <a:rPr lang="de-CH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616168" cy="3598862"/>
          </a:xfrm>
        </p:spPr>
        <p:txBody>
          <a:bodyPr/>
          <a:lstStyle/>
          <a:p>
            <a:r>
              <a:rPr lang="de-CH" sz="1800" dirty="0"/>
              <a:t>Doppelstöckige Pendelbahn als </a:t>
            </a:r>
            <a:br>
              <a:rPr lang="de-CH" sz="1800" dirty="0"/>
            </a:br>
            <a:r>
              <a:rPr lang="de-CH" sz="1800" dirty="0"/>
              <a:t>neues Angebot mit Ausstrahlungskraft</a:t>
            </a:r>
          </a:p>
          <a:p>
            <a:r>
              <a:rPr lang="de-CH" sz="1800" dirty="0"/>
              <a:t>Sicherung der langfristigen Existenz der </a:t>
            </a:r>
            <a:r>
              <a:rPr lang="de-CH" sz="1800" dirty="0" err="1"/>
              <a:t>Stanserhorn</a:t>
            </a:r>
            <a:r>
              <a:rPr lang="de-CH" sz="1800" dirty="0"/>
              <a:t>-Bahn als zentraler Wirtschafts- </a:t>
            </a:r>
            <a:br>
              <a:rPr lang="de-CH" sz="1800" dirty="0"/>
            </a:br>
            <a:r>
              <a:rPr lang="de-CH" sz="1800" dirty="0"/>
              <a:t>und Standortfaktor im Kanton NW </a:t>
            </a:r>
          </a:p>
          <a:p>
            <a:r>
              <a:rPr lang="de-CH" sz="1800" dirty="0"/>
              <a:t>Publicity-Wirkung und höhere Besucherzahlen sollen Wertschöpfung in der gesamten Region erhöhen (Hotellerie, Gastronomie, Zulieferer usw.)</a:t>
            </a:r>
          </a:p>
          <a:p>
            <a:r>
              <a:rPr lang="de-CH" sz="1800" dirty="0"/>
              <a:t>Positive wirtschaftliche Auswirkungen über Kantonsgrenze hinaus durch Zusammenarbeit </a:t>
            </a:r>
            <a:br>
              <a:rPr lang="de-CH" sz="1800" dirty="0"/>
            </a:br>
            <a:r>
              <a:rPr lang="de-CH" sz="1800" dirty="0"/>
              <a:t>mit den Firmen </a:t>
            </a:r>
            <a:r>
              <a:rPr lang="de-CH" sz="1800" dirty="0" err="1"/>
              <a:t>Garaventa</a:t>
            </a:r>
            <a:r>
              <a:rPr lang="de-CH" sz="1800" dirty="0"/>
              <a:t> (Goldau) und </a:t>
            </a:r>
            <a:br>
              <a:rPr lang="de-CH" sz="1800" dirty="0"/>
            </a:br>
            <a:r>
              <a:rPr lang="de-CH" sz="1800" dirty="0" err="1"/>
              <a:t>Gangloff</a:t>
            </a:r>
            <a:r>
              <a:rPr lang="de-CH" sz="1800" dirty="0"/>
              <a:t> (Bern) 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063" y="2016125"/>
            <a:ext cx="2801937" cy="3473450"/>
          </a:xfrm>
        </p:spPr>
      </p:pic>
    </p:spTree>
    <p:extLst>
      <p:ext uri="{BB962C8B-B14F-4D97-AF65-F5344CB8AC3E}">
        <p14:creationId xmlns:p14="http://schemas.microsoft.com/office/powerpoint/2010/main" val="320777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Beispiel Tourismus: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Reorganisation des Tessiner Tourismus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4392032" cy="3598862"/>
          </a:xfrm>
        </p:spPr>
        <p:txBody>
          <a:bodyPr/>
          <a:lstStyle/>
          <a:p>
            <a:r>
              <a:rPr lang="de-CH" sz="1800" dirty="0"/>
              <a:t>Aus «10+1» werden «4+1» Organisationen </a:t>
            </a:r>
          </a:p>
          <a:p>
            <a:r>
              <a:rPr lang="de-CH" sz="1800" dirty="0"/>
              <a:t>Verbesserte Koordination, Nutzung von Skalenerträgen, Professionalisierung und Spezialisierung dank regionalen Tourismusorganisationen</a:t>
            </a:r>
          </a:p>
          <a:p>
            <a:r>
              <a:rPr lang="de-CH" sz="1800" dirty="0"/>
              <a:t>Entwicklung neuer regionaler und überregionaler Tourismusprodukte</a:t>
            </a:r>
          </a:p>
          <a:p>
            <a:r>
              <a:rPr lang="de-CH" sz="1800" dirty="0"/>
              <a:t>Verbesserung der Wettbewerbsfähigkeit des Tourismussektors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26" name="Picture 2" descr="http://rapport.planval.ch/seco_project/files/images/117_0g7re_TI_Riorganizzazione_del_turismo_ticinese_Organisation_nach_Refor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8" y="2506663"/>
            <a:ext cx="4335462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7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Beispiel Industrie: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Swiss Creative Center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256128" cy="3598862"/>
          </a:xfrm>
        </p:spPr>
        <p:txBody>
          <a:bodyPr/>
          <a:lstStyle/>
          <a:p>
            <a:r>
              <a:rPr lang="de-CH" sz="1800" dirty="0"/>
              <a:t>Zentrums für kreative Prozesse in Neuenburg, das Schnittstelle zwischen akademischen und kreativen Kreisen sowie Neuenburger Unternehmen schafft</a:t>
            </a:r>
          </a:p>
          <a:p>
            <a:r>
              <a:rPr lang="de-CH" sz="1800" dirty="0"/>
              <a:t>Innovative Integration eines Think Lab (Denklabor) und eines </a:t>
            </a:r>
            <a:r>
              <a:rPr lang="de-CH" sz="1800" dirty="0" err="1"/>
              <a:t>FabLab</a:t>
            </a:r>
            <a:r>
              <a:rPr lang="de-CH" sz="1800" dirty="0"/>
              <a:t> (Prototypen-Werkstatt) </a:t>
            </a:r>
            <a:r>
              <a:rPr lang="de-CH" sz="1800" dirty="0">
                <a:sym typeface="Wingdings" panose="05000000000000000000" pitchFamily="2" charset="2"/>
              </a:rPr>
              <a:t> ermöglicht </a:t>
            </a:r>
            <a:r>
              <a:rPr lang="de-CH" sz="1800" dirty="0"/>
              <a:t>Kreativkette von der Idee über die Validierung von Konzepten bis hin zu deren Umsetzung und der Entwicklung von Funktionsprototypen </a:t>
            </a:r>
          </a:p>
          <a:p>
            <a:r>
              <a:rPr lang="de-CH" sz="1800" dirty="0"/>
              <a:t>Erschliessen und Erhöhen des Innovationspotenzial durch Zusammenarbeit von Unternehmen, Fachleuten aus dem Bereich Design oder Ingenieurwesen, Kunstschaffenden, Studierenden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24" y="1908000"/>
            <a:ext cx="2690704" cy="39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677276" cy="576263"/>
          </a:xfrm>
        </p:spPr>
        <p:txBody>
          <a:bodyPr/>
          <a:lstStyle/>
          <a:p>
            <a:r>
              <a:rPr lang="de-CH" sz="2000" dirty="0"/>
              <a:t>Beispiel Industrie:</a:t>
            </a:r>
            <a:r>
              <a:rPr lang="de-CH" dirty="0"/>
              <a:t/>
            </a:r>
            <a:br>
              <a:rPr lang="de-CH" dirty="0"/>
            </a:br>
            <a:r>
              <a:rPr lang="de-CH" dirty="0" err="1"/>
              <a:t>phænovum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908000"/>
            <a:ext cx="4464040" cy="3598862"/>
          </a:xfrm>
        </p:spPr>
        <p:txBody>
          <a:bodyPr/>
          <a:lstStyle/>
          <a:p>
            <a:r>
              <a:rPr lang="de-CH" sz="1800" dirty="0"/>
              <a:t>Praxisnahes Bildungsangebot, um Kinder/Jugendliche im Dreiländereck CH–D–F  für Naturwissenschaft und Technik zu begeistern (Kurse, Firmen-besuche, Praktika, Wettbewerbe usw.)</a:t>
            </a:r>
          </a:p>
          <a:p>
            <a:r>
              <a:rPr lang="de-CH" sz="1800" dirty="0"/>
              <a:t>Public-Privat-</a:t>
            </a:r>
            <a:r>
              <a:rPr lang="de-CH" sz="1800" dirty="0" err="1"/>
              <a:t>Partnership</a:t>
            </a:r>
            <a:endParaRPr lang="de-CH" sz="1800" dirty="0"/>
          </a:p>
          <a:p>
            <a:r>
              <a:rPr lang="de-CH" sz="1800" dirty="0"/>
              <a:t>Starkes Engagement von Unternehmen aus der Region</a:t>
            </a:r>
          </a:p>
          <a:p>
            <a:r>
              <a:rPr lang="de-CH" sz="1800" dirty="0"/>
              <a:t>Grenzüberschreitende Zusammenarbeit (</a:t>
            </a:r>
            <a:r>
              <a:rPr lang="de-CH" sz="1800" dirty="0" err="1"/>
              <a:t>Interreg</a:t>
            </a:r>
            <a:r>
              <a:rPr lang="de-CH" sz="1800" dirty="0"/>
              <a:t>-A-Projekt)</a:t>
            </a:r>
          </a:p>
          <a:p>
            <a:r>
              <a:rPr lang="de-CH" sz="1800" dirty="0"/>
              <a:t>Regionale Wirtschaft soll durch Nachwuchsförderung über qualifizierte Fachkräfte verfügen </a:t>
            </a:r>
            <a:r>
              <a:rPr lang="de-CH" sz="1800" dirty="0">
                <a:sym typeface="Wingdings" panose="05000000000000000000" pitchFamily="2" charset="2"/>
              </a:rPr>
              <a:t> nachhaltige Stärkung der </a:t>
            </a:r>
            <a:r>
              <a:rPr lang="de-CH" sz="1800" dirty="0"/>
              <a:t>Wirtschaftsregion </a:t>
            </a:r>
          </a:p>
        </p:txBody>
      </p:sp>
      <p:pic>
        <p:nvPicPr>
          <p:cNvPr id="2050" name="Picture 2" descr="Bildergebnis für phaenovu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072" y="2016001"/>
            <a:ext cx="3262006" cy="9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ristin.PLANVALBRIG\Desktop\Bild3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181950"/>
            <a:ext cx="3241965" cy="19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2000" dirty="0"/>
              <a:t>Wer gibt weitere Auskünfte?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Anlaufstellen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3598862"/>
          </a:xfrm>
        </p:spPr>
        <p:txBody>
          <a:bodyPr/>
          <a:lstStyle/>
          <a:p>
            <a:r>
              <a:rPr lang="de-CH" altLang="de-DE" sz="1800" b="1" dirty="0"/>
              <a:t>Kantonale NRP-Fachstellen</a:t>
            </a:r>
            <a:r>
              <a:rPr lang="de-CH" altLang="de-DE" sz="1800" dirty="0"/>
              <a:t> – je nach Region/Kanton/Projekt auch regionale Entwicklungsträger (</a:t>
            </a:r>
            <a:r>
              <a:rPr lang="de-CH" altLang="de-DE" sz="1800" b="1" dirty="0"/>
              <a:t>Regionalmanagements, RIS-Managements usw</a:t>
            </a:r>
            <a:r>
              <a:rPr lang="de-CH" altLang="de-DE" sz="1800" dirty="0"/>
              <a:t>.), die die Umsetzung der NRP auf Projektebene unterstützen</a:t>
            </a:r>
          </a:p>
          <a:p>
            <a:r>
              <a:rPr lang="de-CH" altLang="de-DE" sz="1800" b="1" dirty="0"/>
              <a:t>Kantonale </a:t>
            </a:r>
            <a:r>
              <a:rPr lang="de-CH" altLang="de-DE" sz="1800" b="1" dirty="0" err="1"/>
              <a:t>Interreg</a:t>
            </a:r>
            <a:r>
              <a:rPr lang="de-CH" altLang="de-DE" sz="1800" b="1" dirty="0"/>
              <a:t>-Verantwortliche</a:t>
            </a:r>
            <a:r>
              <a:rPr lang="de-CH" altLang="de-DE" sz="1800" dirty="0"/>
              <a:t> und </a:t>
            </a:r>
            <a:r>
              <a:rPr lang="de-CH" altLang="de-DE" sz="1800" b="1" dirty="0" err="1"/>
              <a:t>Interreg</a:t>
            </a:r>
            <a:r>
              <a:rPr lang="de-CH" altLang="de-DE" sz="1800" b="1" dirty="0"/>
              <a:t>-Koordinationsstellen</a:t>
            </a:r>
          </a:p>
          <a:p>
            <a:r>
              <a:rPr lang="de-CH" altLang="de-DE" sz="1800" dirty="0"/>
              <a:t>Bei Fragen helfen auch </a:t>
            </a:r>
            <a:r>
              <a:rPr lang="de-CH" altLang="de-DE" sz="1800" b="1" dirty="0"/>
              <a:t>regiosuisse</a:t>
            </a:r>
            <a:r>
              <a:rPr lang="de-CH" altLang="de-DE" sz="1800" dirty="0"/>
              <a:t> und das SECO (Ressort Regional- und Raumordnungspolitik ‒ DSRE) weiter.</a:t>
            </a:r>
            <a:r>
              <a:rPr lang="de-CH" altLang="de-DE" dirty="0"/>
              <a:t/>
            </a:r>
            <a:br>
              <a:rPr lang="de-CH" altLang="de-DE" dirty="0"/>
            </a:br>
            <a:endParaRPr lang="de-CH" altLang="de-DE" dirty="0"/>
          </a:p>
          <a:p>
            <a:pPr>
              <a:buFont typeface="Wingdings"/>
              <a:buChar char="à"/>
            </a:pPr>
            <a:r>
              <a:rPr lang="de-CH" altLang="de-DE" sz="1800" i="1" dirty="0">
                <a:solidFill>
                  <a:srgbClr val="B4BE00"/>
                </a:solidFill>
                <a:sym typeface="Wingdings" panose="05000000000000000000" pitchFamily="2" charset="2"/>
              </a:rPr>
              <a:t>Kontaktadressen: </a:t>
            </a:r>
            <a:r>
              <a:rPr lang="de-CH" altLang="de-DE" sz="1800" i="1" dirty="0">
                <a:solidFill>
                  <a:srgbClr val="B4BE00"/>
                </a:solidFill>
                <a:sym typeface="Wingdings" panose="05000000000000000000" pitchFamily="2" charset="2"/>
                <a:hlinkClick r:id="rId2"/>
              </a:rPr>
              <a:t>www.regiosuisse.ch/adressdatenbank</a:t>
            </a:r>
            <a:r>
              <a:rPr lang="de-CH" altLang="de-DE" sz="1800" i="1" dirty="0">
                <a:solidFill>
                  <a:srgbClr val="B4BE00"/>
                </a:solidFill>
                <a:sym typeface="Wingdings" panose="05000000000000000000" pitchFamily="2" charset="2"/>
              </a:rPr>
              <a:t> </a:t>
            </a:r>
          </a:p>
          <a:p>
            <a:pPr>
              <a:buFont typeface="Wingdings"/>
              <a:buChar char="à"/>
            </a:pPr>
            <a:r>
              <a:rPr lang="de-CH" sz="1800" i="1" dirty="0">
                <a:solidFill>
                  <a:srgbClr val="B4BE00"/>
                </a:solidFill>
              </a:rPr>
              <a:t>Mehr zur NRP: </a:t>
            </a:r>
            <a:r>
              <a:rPr lang="de-CH" sz="1800" i="1" dirty="0">
                <a:solidFill>
                  <a:srgbClr val="B4BE00"/>
                </a:solidFill>
                <a:hlinkClick r:id="rId3"/>
              </a:rPr>
              <a:t>www.regiosuisse.ch</a:t>
            </a:r>
            <a:endParaRPr lang="de-CH" sz="1800" i="1" dirty="0">
              <a:solidFill>
                <a:srgbClr val="B4BE00"/>
              </a:solidFill>
            </a:endParaRPr>
          </a:p>
          <a:p>
            <a:pPr>
              <a:buFont typeface="Wingdings"/>
              <a:buChar char="à"/>
            </a:pPr>
            <a:r>
              <a:rPr lang="de-CH" sz="1800" i="1" dirty="0">
                <a:solidFill>
                  <a:srgbClr val="B4BE00"/>
                </a:solidFill>
              </a:rPr>
              <a:t>Mehr zu </a:t>
            </a:r>
            <a:r>
              <a:rPr lang="de-CH" sz="1800" i="1" dirty="0" err="1">
                <a:solidFill>
                  <a:srgbClr val="B4BE00"/>
                </a:solidFill>
              </a:rPr>
              <a:t>Interreg</a:t>
            </a:r>
            <a:r>
              <a:rPr lang="de-CH" sz="1800" i="1" dirty="0">
                <a:solidFill>
                  <a:srgbClr val="B4BE00"/>
                </a:solidFill>
              </a:rPr>
              <a:t>, ESPON und URBACT: </a:t>
            </a:r>
            <a:r>
              <a:rPr lang="de-CH" sz="1800" i="1" dirty="0">
                <a:solidFill>
                  <a:srgbClr val="B4BE00"/>
                </a:solidFill>
                <a:hlinkClick r:id="rId4"/>
              </a:rPr>
              <a:t>www.interreg.ch</a:t>
            </a:r>
            <a:r>
              <a:rPr lang="de-CH" sz="1800" i="1" dirty="0">
                <a:solidFill>
                  <a:srgbClr val="B4BE00"/>
                </a:solidFill>
              </a:rPr>
              <a:t> </a:t>
            </a:r>
          </a:p>
          <a:p>
            <a:pPr marL="0" indent="0">
              <a:buNone/>
            </a:pPr>
            <a:r>
              <a:rPr lang="de-CH" altLang="de-DE" dirty="0"/>
              <a:t/>
            </a:r>
            <a:br>
              <a:rPr lang="de-CH" altLang="de-DE" dirty="0"/>
            </a:br>
            <a:endParaRPr lang="de-CH" altLang="de-DE" dirty="0"/>
          </a:p>
          <a:p>
            <a:pPr marL="0" indent="0">
              <a:buNone/>
            </a:pP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414724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Was will die NRP?</a:t>
            </a:r>
            <a:br>
              <a:rPr lang="de-DE" altLang="de-DE" sz="2000" dirty="0"/>
            </a:br>
            <a:r>
              <a:rPr lang="de-DE" altLang="de-DE" dirty="0"/>
              <a:t>Ziele und angestrebte Wirkungen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pPr marL="0" indent="0">
              <a:buNone/>
            </a:pPr>
            <a:r>
              <a:rPr lang="de-CH" altLang="de-DE" dirty="0"/>
              <a:t>Mit der </a:t>
            </a:r>
            <a:r>
              <a:rPr lang="de-CH" altLang="de-DE" b="1" dirty="0"/>
              <a:t>N</a:t>
            </a:r>
            <a:r>
              <a:rPr lang="de-CH" altLang="de-DE" dirty="0"/>
              <a:t>euen </a:t>
            </a:r>
            <a:r>
              <a:rPr lang="de-CH" altLang="de-DE" b="1" dirty="0"/>
              <a:t>R</a:t>
            </a:r>
            <a:r>
              <a:rPr lang="de-CH" altLang="de-DE" dirty="0"/>
              <a:t>egional</a:t>
            </a:r>
            <a:r>
              <a:rPr lang="de-CH" altLang="de-DE" b="1" dirty="0"/>
              <a:t>p</a:t>
            </a:r>
            <a:r>
              <a:rPr lang="de-CH" altLang="de-DE" dirty="0"/>
              <a:t>olitik (</a:t>
            </a:r>
            <a:r>
              <a:rPr lang="de-CH" altLang="de-DE" b="1" dirty="0"/>
              <a:t>NRP</a:t>
            </a:r>
            <a:r>
              <a:rPr lang="de-CH" altLang="de-DE" dirty="0"/>
              <a:t>) fördern </a:t>
            </a:r>
            <a:r>
              <a:rPr lang="de-CH" altLang="de-DE" b="1" dirty="0"/>
              <a:t>Bund und Kantone </a:t>
            </a:r>
            <a:r>
              <a:rPr lang="de-CH" altLang="de-DE" dirty="0"/>
              <a:t>das </a:t>
            </a:r>
            <a:r>
              <a:rPr lang="de-CH" altLang="de-DE" b="1" dirty="0"/>
              <a:t>Berggebiet, den weiteren ländlichen Raum und die Grenzregionen</a:t>
            </a:r>
            <a:r>
              <a:rPr lang="de-CH" altLang="de-DE" dirty="0"/>
              <a:t> der Schweiz in ihrer </a:t>
            </a:r>
            <a:r>
              <a:rPr lang="de-CH" altLang="de-DE" b="1" dirty="0"/>
              <a:t>regionalwirtschaftlichen Entwicklung</a:t>
            </a:r>
            <a:r>
              <a:rPr lang="de-CH" altLang="de-DE" dirty="0"/>
              <a:t>.</a:t>
            </a:r>
            <a:r>
              <a:rPr lang="de-DE" altLang="de-DE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001192"/>
            <a:ext cx="5904656" cy="367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Wie wird gefördert?</a:t>
            </a:r>
            <a:br>
              <a:rPr lang="de-DE" altLang="de-DE" sz="2000" dirty="0"/>
            </a:br>
            <a:r>
              <a:rPr lang="de-DE" altLang="de-DE" dirty="0" err="1"/>
              <a:t>Massnahmen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3598862"/>
          </a:xfrm>
        </p:spPr>
        <p:txBody>
          <a:bodyPr/>
          <a:lstStyle/>
          <a:p>
            <a:pPr marL="0" indent="0">
              <a:buNone/>
            </a:pPr>
            <a:r>
              <a:rPr lang="de-DE" altLang="de-DE" b="1" dirty="0"/>
              <a:t>Finanzielle Förderung …</a:t>
            </a:r>
          </a:p>
          <a:p>
            <a:r>
              <a:rPr lang="de-CH" altLang="de-DE" b="1" dirty="0"/>
              <a:t>von</a:t>
            </a:r>
            <a:r>
              <a:rPr lang="de-CH" altLang="de-DE" dirty="0"/>
              <a:t> </a:t>
            </a:r>
            <a:r>
              <a:rPr lang="de-CH" altLang="de-DE" b="1" dirty="0"/>
              <a:t>Initiativen, Projekten und Programmen</a:t>
            </a:r>
            <a:r>
              <a:rPr lang="de-CH" altLang="de-DE" dirty="0"/>
              <a:t>, die die Wettbewerbs-fähigkeit und Wertschöpfung in den Regionen erhöhen. Dazu zählt auch die Schweizer Teilnahme an den grenzübergreifenden Programmen </a:t>
            </a:r>
            <a:r>
              <a:rPr lang="de-CH" altLang="de-DE" b="1" dirty="0" err="1"/>
              <a:t>Interreg</a:t>
            </a:r>
            <a:r>
              <a:rPr lang="de-CH" altLang="de-DE" b="1" dirty="0"/>
              <a:t>, ESPON und URBACT</a:t>
            </a:r>
            <a:r>
              <a:rPr lang="de-CH" altLang="de-DE" dirty="0"/>
              <a:t>.</a:t>
            </a:r>
          </a:p>
          <a:p>
            <a:r>
              <a:rPr lang="de-CH" altLang="de-DE" b="1" dirty="0">
                <a:sym typeface="Wingdings" panose="05000000000000000000" pitchFamily="2" charset="2"/>
              </a:rPr>
              <a:t>von regionalen Entwicklungsträgern</a:t>
            </a:r>
            <a:r>
              <a:rPr lang="de-CH" altLang="de-DE" dirty="0">
                <a:sym typeface="Wingdings" panose="05000000000000000000" pitchFamily="2" charset="2"/>
              </a:rPr>
              <a:t> (Regionalmanagements, RIS-Managements usw.), die als Anlaufstelle fungieren und NRP-Projekte und -Prozesse initiieren und begleiten.</a:t>
            </a:r>
            <a:br>
              <a:rPr lang="de-CH" altLang="de-DE" dirty="0">
                <a:sym typeface="Wingdings" panose="05000000000000000000" pitchFamily="2" charset="2"/>
              </a:rPr>
            </a:br>
            <a:endParaRPr lang="de-CH" alt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CH" altLang="de-DE" sz="1600" b="1" i="1" dirty="0">
                <a:sym typeface="Wingdings" panose="05000000000000000000" pitchFamily="2" charset="2"/>
              </a:rPr>
              <a:t>Seit 2016 werden im Rahmen der NRP zudem stadt-land-übergreifende Massnahmen </a:t>
            </a:r>
            <a:r>
              <a:rPr lang="de-CH" altLang="de-DE" sz="1600" i="1" dirty="0">
                <a:sym typeface="Wingdings" panose="05000000000000000000" pitchFamily="2" charset="2"/>
              </a:rPr>
              <a:t>zur Umsetzung der Agglomerationspolitik und Politik für die ländlichen Räume und Berg-gebiete gefördert: z.B. </a:t>
            </a:r>
            <a:r>
              <a:rPr lang="de-CH" altLang="de-DE" sz="1600" b="1" i="1" dirty="0">
                <a:sym typeface="Wingdings" panose="05000000000000000000" pitchFamily="2" charset="2"/>
              </a:rPr>
              <a:t>Pilotprogramm Handlungsräume Wirtschaft (PHR Wirtschaft</a:t>
            </a:r>
            <a:r>
              <a:rPr lang="de-CH" altLang="de-DE" sz="1600" i="1" dirty="0">
                <a:sym typeface="Wingdings" panose="05000000000000000000" pitchFamily="2" charset="2"/>
              </a:rPr>
              <a:t>).</a:t>
            </a:r>
          </a:p>
          <a:p>
            <a:endParaRPr lang="de-CH" alt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182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Flankierende </a:t>
            </a:r>
            <a:r>
              <a:rPr lang="de-DE" altLang="de-DE" dirty="0" err="1"/>
              <a:t>Massnahmen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352472" cy="3598862"/>
          </a:xfrm>
        </p:spPr>
        <p:txBody>
          <a:bodyPr/>
          <a:lstStyle/>
          <a:p>
            <a:r>
              <a:rPr lang="de-DE" altLang="de-DE" b="1" dirty="0"/>
              <a:t>Koordination der NRP mit weiteren Bundespolitiken und Strategien stärken </a:t>
            </a:r>
            <a:r>
              <a:rPr lang="de-DE" altLang="de-DE" dirty="0"/>
              <a:t>(</a:t>
            </a:r>
            <a:r>
              <a:rPr lang="de-CH" altLang="de-DE" dirty="0"/>
              <a:t>z.B.</a:t>
            </a:r>
            <a:r>
              <a:rPr lang="de-CH" altLang="de-DE" b="1" dirty="0"/>
              <a:t> </a:t>
            </a:r>
            <a:r>
              <a:rPr lang="de-CH" altLang="de-DE" dirty="0"/>
              <a:t>Tourismus-, KMU- und Innovationspolitik, Landwirtschaftspolitik, Agglomerationspolitik, Politik für die ländlichen Räume und Berggebiete, </a:t>
            </a:r>
            <a:r>
              <a:rPr lang="de-DE" altLang="de-DE" dirty="0"/>
              <a:t>Raumkonzept Schweiz)</a:t>
            </a:r>
          </a:p>
          <a:p>
            <a:r>
              <a:rPr lang="de-DE" altLang="de-DE" b="1" dirty="0"/>
              <a:t>regiosuisse </a:t>
            </a:r>
            <a:r>
              <a:rPr lang="de-DE" altLang="de-DE" dirty="0"/>
              <a:t>– Netzwerkstelle Regionalentwicklung </a:t>
            </a:r>
            <a:r>
              <a:rPr lang="de-DE" altLang="de-DE" dirty="0">
                <a:sym typeface="Wingdings" panose="05000000000000000000" pitchFamily="2" charset="2"/>
              </a:rPr>
              <a:t> </a:t>
            </a:r>
            <a:r>
              <a:rPr lang="de-DE" altLang="de-DE" b="1" dirty="0"/>
              <a:t>Wissen und Erfahrungen für die erfolgreiche Umsetzung der NRP</a:t>
            </a:r>
            <a:r>
              <a:rPr lang="de-DE" altLang="de-DE" dirty="0"/>
              <a:t> vernetzen, aufbereiten und verbreiten</a:t>
            </a:r>
          </a:p>
        </p:txBody>
      </p:sp>
      <p:pic>
        <p:nvPicPr>
          <p:cNvPr id="7" name="Picture 6" descr="C:\Users\kristin.PLANVALBRIG\Desktop\formation regiosuisse016 kle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653" y="4993068"/>
            <a:ext cx="1445280" cy="96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0443">
            <a:off x="5130543" y="4891023"/>
            <a:ext cx="8969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998" y="4885081"/>
            <a:ext cx="823289" cy="117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8460">
            <a:off x="5910867" y="5030834"/>
            <a:ext cx="8588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TISCHDISKUSSION_0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733" y="4995731"/>
            <a:ext cx="1452742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REGIOSUISSE_RIGI_JPG\KAENZELI_0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18" y="4995731"/>
            <a:ext cx="1453115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131246" y="4857231"/>
            <a:ext cx="17863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00" b="1" dirty="0">
                <a:solidFill>
                  <a:srgbClr val="B4BE2C"/>
                </a:solidFill>
              </a:rPr>
              <a:t>www.regiosuisse.ch</a:t>
            </a:r>
          </a:p>
        </p:txBody>
      </p:sp>
      <p:pic>
        <p:nvPicPr>
          <p:cNvPr id="12" name="Grafik 11"/>
          <p:cNvPicPr/>
          <p:nvPr/>
        </p:nvPicPr>
        <p:blipFill>
          <a:blip r:embed="rId8"/>
          <a:stretch>
            <a:fillRect/>
          </a:stretch>
        </p:blipFill>
        <p:spPr>
          <a:xfrm>
            <a:off x="7000474" y="5175491"/>
            <a:ext cx="1901798" cy="7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4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Welche Fördermittel können beantragt werden?</a:t>
            </a:r>
            <a:br>
              <a:rPr lang="de-DE" altLang="de-DE" sz="2000" dirty="0"/>
            </a:br>
            <a:r>
              <a:rPr lang="de-DE" altLang="de-DE" dirty="0"/>
              <a:t>Finanzhilfen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de-CH" altLang="de-DE" b="1" dirty="0"/>
              <a:t>A-fonds-</a:t>
            </a:r>
            <a:r>
              <a:rPr lang="de-CH" altLang="de-DE" b="1" dirty="0" err="1"/>
              <a:t>perdu</a:t>
            </a:r>
            <a:r>
              <a:rPr lang="de-CH" altLang="de-DE" b="1" dirty="0"/>
              <a:t>-Beiträge</a:t>
            </a:r>
            <a:r>
              <a:rPr lang="de-CH" altLang="de-DE" dirty="0"/>
              <a:t> für Vorbereitung, Durchführung und Evaluation von Initiativen, Programmen und Projekten</a:t>
            </a:r>
            <a:endParaRPr lang="de-CH" b="1" dirty="0">
              <a:sym typeface="Wingdings" panose="05000000000000000000" pitchFamily="2" charset="2"/>
            </a:endParaRP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de-CH" sz="1200" i="1" dirty="0"/>
              <a:t>Verfügbare Beiträge des Bundes 2016–19: ca. 105 Mio. + Beiträge Kantone (Äquivalenzleistung)</a:t>
            </a: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de-CH" sz="1200" i="1" dirty="0"/>
              <a:t>Zusätzliche Beiträge des Bundes im Rahmen des Impulsprogramms Tourismus 2016‒19: ca. 50 Mio. </a:t>
            </a:r>
            <a:br>
              <a:rPr lang="de-CH" sz="1200" i="1" dirty="0"/>
            </a:br>
            <a:r>
              <a:rPr lang="de-CH" sz="1200" i="1" dirty="0"/>
              <a:t>+ Beiträge Kantone (Äquivalenzleistung) </a:t>
            </a:r>
          </a:p>
          <a:p>
            <a:pPr lvl="0"/>
            <a:r>
              <a:rPr lang="de-CH" altLang="de-DE" b="1" dirty="0"/>
              <a:t>Zinsgünstige oder zinslose Darlehen </a:t>
            </a:r>
            <a:r>
              <a:rPr lang="de-CH" altLang="de-DE" dirty="0"/>
              <a:t>für Vorhaben im Bereich wertschöpfungsorientierte Infrastrukturen, die die Standortattraktivität steigern </a:t>
            </a:r>
          </a:p>
          <a:p>
            <a:pPr marL="271463" lvl="0" indent="0">
              <a:spcBef>
                <a:spcPts val="600"/>
              </a:spcBef>
              <a:buNone/>
            </a:pPr>
            <a:r>
              <a:rPr lang="de-CH" altLang="de-DE" sz="1400" i="1" dirty="0"/>
              <a:t> </a:t>
            </a:r>
            <a:r>
              <a:rPr lang="de-CH" altLang="de-DE" sz="1200" i="1" dirty="0"/>
              <a:t>Verfügbare Darlehen des Bundes 2016–19: ca. CHF 200 Mio. + Darlehen/Beiträge Kantone (Äquivalenzleistung)</a:t>
            </a:r>
          </a:p>
          <a:p>
            <a:pPr marL="360363" lvl="0" indent="0">
              <a:spcBef>
                <a:spcPts val="600"/>
              </a:spcBef>
              <a:buNone/>
            </a:pPr>
            <a:r>
              <a:rPr lang="de-CH" altLang="de-DE" sz="1200" i="1" dirty="0"/>
              <a:t>Zusätzliche Darlehen des Bundes im Rahmen des Impulsprogramms Tourismus 2016‒19: ca. 150 Mio. </a:t>
            </a:r>
            <a:br>
              <a:rPr lang="de-CH" altLang="de-DE" sz="1200" i="1" dirty="0"/>
            </a:br>
            <a:r>
              <a:rPr lang="de-CH" altLang="de-DE" sz="1200" i="1" dirty="0"/>
              <a:t>+ Darlehen/Beiträge Kantone (Äquivalenzleistung)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altLang="de-DE" sz="1000" b="1" i="1" dirty="0">
                <a:solidFill>
                  <a:srgbClr val="FF0000"/>
                </a:solidFill>
              </a:rPr>
              <a:t/>
            </a:r>
            <a:br>
              <a:rPr lang="de-CH" altLang="de-DE" sz="1000" b="1" i="1" dirty="0">
                <a:solidFill>
                  <a:srgbClr val="FF0000"/>
                </a:solidFill>
              </a:rPr>
            </a:br>
            <a:r>
              <a:rPr lang="de-CH" altLang="de-DE" sz="1800" b="1" i="1" dirty="0">
                <a:solidFill>
                  <a:srgbClr val="FF0000"/>
                </a:solidFill>
              </a:rPr>
              <a:t/>
            </a:r>
            <a:br>
              <a:rPr lang="de-CH" altLang="de-DE" sz="1800" b="1" i="1" dirty="0">
                <a:solidFill>
                  <a:srgbClr val="FF0000"/>
                </a:solidFill>
              </a:rPr>
            </a:br>
            <a:r>
              <a:rPr lang="de-CH" altLang="de-DE" sz="1800" i="1" dirty="0"/>
              <a:t>Zudem werden </a:t>
            </a:r>
            <a:r>
              <a:rPr lang="de-CH" altLang="de-DE" sz="1800" b="1" i="1" dirty="0"/>
              <a:t>Steuererleichterungen</a:t>
            </a:r>
            <a:r>
              <a:rPr lang="de-CH" altLang="de-DE" sz="1800" i="1" dirty="0"/>
              <a:t> gewährt an industrielle Unternehmen und produktionsnahe Dienstleistungsbetriebe, die im strukturschwachen ländlichen Raum neue Arbeitsstellen schaffen oder bestehende neu ausrichten.</a:t>
            </a:r>
          </a:p>
          <a:p>
            <a:pPr marL="358775" indent="0" eaLnBrk="1" hangingPunct="1">
              <a:buNone/>
              <a:defRPr/>
            </a:pPr>
            <a:endParaRPr lang="de-CH" sz="1800" i="1" dirty="0"/>
          </a:p>
          <a:p>
            <a:pPr marL="0" indent="0" eaLnBrk="1" hangingPunct="1">
              <a:buNone/>
              <a:defRPr/>
            </a:pPr>
            <a:r>
              <a:rPr lang="de-CH" dirty="0">
                <a:solidFill>
                  <a:srgbClr val="000000"/>
                </a:solidFill>
              </a:rPr>
              <a:t>		</a:t>
            </a:r>
          </a:p>
          <a:p>
            <a:pPr lvl="1"/>
            <a:endParaRPr lang="de-CH" dirty="0"/>
          </a:p>
          <a:p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88990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Erläuterungen zu den Finanzhilfen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de-CH" altLang="de-DE" dirty="0"/>
              <a:t>Die Kantone beteiligen sich gesamthaft mindestens gleichwertig wie </a:t>
            </a:r>
            <a:br>
              <a:rPr lang="de-CH" altLang="de-DE" dirty="0"/>
            </a:br>
            <a:r>
              <a:rPr lang="de-CH" altLang="de-DE" dirty="0"/>
              <a:t>der Bund an den Finanzhilfen. </a:t>
            </a:r>
          </a:p>
          <a:p>
            <a:r>
              <a:rPr lang="de-CH" altLang="de-DE" dirty="0"/>
              <a:t>Die Höhe richtet sich nach der Gesamtwirkung des Vorhabens.</a:t>
            </a:r>
          </a:p>
          <a:p>
            <a:r>
              <a:rPr lang="de-CH" altLang="de-DE" dirty="0"/>
              <a:t>Empfängerinnen/Empfänger von Finanzhilfen müssen sich angemessen mit Eigenmitteln an den Vorhaben beteiligen.</a:t>
            </a:r>
          </a:p>
          <a:p>
            <a:pPr marL="0" indent="0">
              <a:buNone/>
            </a:pPr>
            <a:endParaRPr lang="de-CH" altLang="de-DE" sz="1600" dirty="0"/>
          </a:p>
          <a:p>
            <a:pPr marL="0" indent="0">
              <a:buNone/>
            </a:pPr>
            <a:r>
              <a:rPr lang="de-CH" altLang="de-DE" sz="1600" i="1" dirty="0"/>
              <a:t>Für Steuererleichterungen gelten besondere Bestimmungen </a:t>
            </a:r>
            <a:r>
              <a:rPr lang="de-CH" altLang="de-DE" sz="1600" i="1" dirty="0">
                <a:sym typeface="Wingdings" panose="05000000000000000000" pitchFamily="2" charset="2"/>
              </a:rPr>
              <a:t> separate Verordnung</a:t>
            </a:r>
            <a:endParaRPr lang="de-CH" altLang="de-DE" sz="1600" i="1" dirty="0"/>
          </a:p>
          <a:p>
            <a:pPr marL="0" indent="0"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1066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677276" cy="576263"/>
          </a:xfrm>
        </p:spPr>
        <p:txBody>
          <a:bodyPr/>
          <a:lstStyle/>
          <a:p>
            <a:r>
              <a:rPr lang="de-CH" sz="2000" dirty="0"/>
              <a:t>Wo wird gefördert? 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Räumlicher Förderbereich der NRP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8208456" cy="3598862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Geförderte Vorhaben müssen Wirkung primär im </a:t>
            </a:r>
            <a:r>
              <a:rPr lang="de-CH" b="1" dirty="0"/>
              <a:t>Berggebiet, </a:t>
            </a:r>
            <a:r>
              <a:rPr lang="de-CH" dirty="0"/>
              <a:t>im </a:t>
            </a:r>
            <a:r>
              <a:rPr lang="de-CH" b="1" dirty="0"/>
              <a:t>ländlichen Raum </a:t>
            </a:r>
            <a:r>
              <a:rPr lang="de-CH" dirty="0"/>
              <a:t>oder in </a:t>
            </a:r>
            <a:r>
              <a:rPr lang="de-CH" b="1" dirty="0"/>
              <a:t>Grenzregionen </a:t>
            </a:r>
            <a:r>
              <a:rPr lang="de-CH" dirty="0"/>
              <a:t>entfalten.</a:t>
            </a:r>
          </a:p>
          <a:p>
            <a:endParaRPr lang="de-CH" dirty="0"/>
          </a:p>
        </p:txBody>
      </p:sp>
      <p:sp>
        <p:nvSpPr>
          <p:cNvPr id="6" name="AutoShape 2" descr="Bildergebnis für schwei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4499992" y="2852936"/>
            <a:ext cx="4293850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90000"/>
              </a:lnSpc>
            </a:pPr>
            <a:r>
              <a:rPr lang="de-CH" sz="1600" dirty="0">
                <a:solidFill>
                  <a:srgbClr val="000000"/>
                </a:solidFill>
                <a:sym typeface="Wingdings" pitchFamily="2" charset="2"/>
              </a:rPr>
              <a:t> Gesamte Schweiz ohne:</a:t>
            </a:r>
            <a:endParaRPr lang="de-DE" sz="1600" i="1" dirty="0">
              <a:solidFill>
                <a:srgbClr val="000000"/>
              </a:solidFill>
            </a:endParaRPr>
          </a:p>
          <a:p>
            <a:pPr marL="3556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355600" algn="l"/>
              </a:tabLst>
            </a:pPr>
            <a:r>
              <a:rPr lang="de-CH" sz="1600" dirty="0">
                <a:solidFill>
                  <a:srgbClr val="000000"/>
                </a:solidFill>
                <a:sym typeface="Wingdings" pitchFamily="2" charset="2"/>
              </a:rPr>
              <a:t>Grossagglomerationen 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Zürich, Basel, Bern, Lausanne, Genf </a:t>
            </a:r>
          </a:p>
          <a:p>
            <a:pPr marL="3556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355600" algn="l"/>
              </a:tabLst>
            </a:pP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städtische </a:t>
            </a:r>
            <a:r>
              <a:rPr lang="de-DE" sz="1600" dirty="0">
                <a:sym typeface="Wingdings" pitchFamily="2" charset="2"/>
              </a:rPr>
              <a:t>Kantone BL, BS, GE, SO, ZG 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sowie </a:t>
            </a:r>
            <a:r>
              <a:rPr lang="de-DE" sz="1600" dirty="0" err="1">
                <a:solidFill>
                  <a:srgbClr val="000000"/>
                </a:solidFill>
                <a:sym typeface="Wingdings" pitchFamily="2" charset="2"/>
              </a:rPr>
              <a:t>Grossteil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 der Kantone ZH und AG</a:t>
            </a:r>
          </a:p>
          <a:p>
            <a:pPr marL="177800" indent="88900">
              <a:lnSpc>
                <a:spcPct val="90000"/>
              </a:lnSpc>
              <a:spcBef>
                <a:spcPts val="0"/>
              </a:spcBef>
              <a:tabLst>
                <a:tab pos="444500" algn="l"/>
              </a:tabLst>
            </a:pPr>
            <a:r>
              <a:rPr lang="de-DE" sz="1600" i="1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de-DE" sz="1600" i="1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de-CH" sz="1600" i="1" dirty="0">
                <a:solidFill>
                  <a:srgbClr val="000000"/>
                </a:solidFill>
                <a:sym typeface="Wingdings" pitchFamily="2" charset="2"/>
              </a:rPr>
              <a:t>Ausnahmen: wenn Kantone Förderbedarf nachweisen</a:t>
            </a:r>
          </a:p>
          <a:p>
            <a:pPr marL="4445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444500" algn="l"/>
              </a:tabLst>
            </a:pPr>
            <a:endParaRPr lang="de-CH" sz="1100" i="1" dirty="0">
              <a:solidFill>
                <a:srgbClr val="000000"/>
              </a:solidFill>
              <a:sym typeface="Wingdings" pitchFamily="2" charset="2"/>
            </a:endParaRPr>
          </a:p>
          <a:p>
            <a:pPr marL="444500" indent="-177800">
              <a:lnSpc>
                <a:spcPct val="90000"/>
              </a:lnSpc>
              <a:spcBef>
                <a:spcPts val="200"/>
              </a:spcBef>
              <a:buFontTx/>
              <a:buChar char="•"/>
              <a:tabLst>
                <a:tab pos="444500" algn="l"/>
              </a:tabLst>
            </a:pPr>
            <a:endParaRPr lang="de-DE" sz="11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8000" y="5373216"/>
            <a:ext cx="8496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i="1" dirty="0"/>
              <a:t>Im Rahmen von </a:t>
            </a:r>
            <a:r>
              <a:rPr lang="de-CH" sz="1600" b="1" i="1" dirty="0" err="1"/>
              <a:t>Interreg</a:t>
            </a:r>
            <a:r>
              <a:rPr lang="de-CH" sz="1600" b="1" i="1" dirty="0"/>
              <a:t>, ESPON, URBACT </a:t>
            </a:r>
            <a:r>
              <a:rPr lang="de-CH" sz="1600" i="1" dirty="0"/>
              <a:t>sowie bei der Förderung </a:t>
            </a:r>
            <a:r>
              <a:rPr lang="de-CH" sz="1600" b="1" i="1" dirty="0"/>
              <a:t>Regionaler </a:t>
            </a:r>
            <a:r>
              <a:rPr lang="de-CH" sz="1600" b="1" i="1" dirty="0" err="1"/>
              <a:t>Innova-tionssysteme</a:t>
            </a:r>
            <a:r>
              <a:rPr lang="de-CH" sz="1600" b="1" i="1" dirty="0"/>
              <a:t> (RIS) </a:t>
            </a:r>
            <a:r>
              <a:rPr lang="de-CH" sz="1600" i="1" dirty="0"/>
              <a:t>und des Pilotprogramms Handlungsräume Wirtschaft (PHR Wirtschaft) wird auch die </a:t>
            </a:r>
            <a:r>
              <a:rPr lang="de-CH" sz="1600" b="1" i="1" dirty="0"/>
              <a:t>Zusammenarbeit in grossregionalen Räumen </a:t>
            </a:r>
            <a:r>
              <a:rPr lang="de-CH" sz="1600" i="1" dirty="0"/>
              <a:t>– die auch grosse Zentren als Entwicklungsmotoren einschliessen – unterstützt.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2636912"/>
            <a:ext cx="3887976" cy="28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50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Wer setzt die NRP um?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Zusammenspiel verschiedener Ebenen</a:t>
            </a:r>
            <a:br>
              <a:rPr lang="de-CH" dirty="0"/>
            </a:br>
            <a:endParaRPr lang="de-CH" dirty="0"/>
          </a:p>
        </p:txBody>
      </p:sp>
      <p:sp>
        <p:nvSpPr>
          <p:cNvPr id="4" name="Rechteck: abgerundete Ecken 3"/>
          <p:cNvSpPr/>
          <p:nvPr/>
        </p:nvSpPr>
        <p:spPr>
          <a:xfrm>
            <a:off x="539750" y="1988840"/>
            <a:ext cx="1249040" cy="648072"/>
          </a:xfrm>
          <a:prstGeom prst="roundRect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ln w="0"/>
                <a:solidFill>
                  <a:sysClr val="windowText" lastClr="000000"/>
                </a:solidFill>
              </a:rPr>
              <a:t>Bund</a:t>
            </a:r>
            <a:endParaRPr lang="de-CH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eck: abgerundete Ecken 4"/>
          <p:cNvSpPr/>
          <p:nvPr/>
        </p:nvSpPr>
        <p:spPr>
          <a:xfrm>
            <a:off x="539750" y="3284984"/>
            <a:ext cx="1249040" cy="648072"/>
          </a:xfrm>
          <a:prstGeom prst="roundRect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ln w="0"/>
                <a:solidFill>
                  <a:sysClr val="windowText" lastClr="000000"/>
                </a:solidFill>
              </a:rPr>
              <a:t>Kantone</a:t>
            </a:r>
          </a:p>
        </p:txBody>
      </p:sp>
      <p:sp>
        <p:nvSpPr>
          <p:cNvPr id="6" name="Rechteck: abgerundete Ecken 5"/>
          <p:cNvSpPr/>
          <p:nvPr/>
        </p:nvSpPr>
        <p:spPr>
          <a:xfrm>
            <a:off x="543992" y="4599781"/>
            <a:ext cx="1249040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>
                <a:ln w="0"/>
                <a:solidFill>
                  <a:sysClr val="windowText" lastClr="000000"/>
                </a:solidFill>
              </a:rPr>
              <a:t>Regionen, regionale Akteure</a:t>
            </a:r>
          </a:p>
        </p:txBody>
      </p:sp>
      <p:sp>
        <p:nvSpPr>
          <p:cNvPr id="7" name="Pfeil: Fünfeck 6"/>
          <p:cNvSpPr/>
          <p:nvPr/>
        </p:nvSpPr>
        <p:spPr>
          <a:xfrm>
            <a:off x="1907704" y="1988840"/>
            <a:ext cx="7056784" cy="648072"/>
          </a:xfrm>
          <a:prstGeom prst="homePlate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schemeClr val="tx1"/>
                </a:solidFill>
              </a:rPr>
              <a:t>Mehrjahresprogramm 2016–2023 </a:t>
            </a:r>
            <a:r>
              <a:rPr lang="de-CH" b="1" dirty="0">
                <a:solidFill>
                  <a:schemeClr val="tx1"/>
                </a:solidFill>
              </a:rPr>
              <a:t/>
            </a:r>
            <a:br>
              <a:rPr lang="de-CH" b="1" dirty="0">
                <a:solidFill>
                  <a:schemeClr val="tx1"/>
                </a:solidFill>
              </a:rPr>
            </a:br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400" dirty="0">
                <a:solidFill>
                  <a:schemeClr val="tx1"/>
                </a:solidFill>
              </a:rPr>
              <a:t>Leitplanken für Umsetzung der NRP</a:t>
            </a:r>
          </a:p>
        </p:txBody>
      </p:sp>
      <p:sp>
        <p:nvSpPr>
          <p:cNvPr id="8" name="Pfeil: Fünfeck 7"/>
          <p:cNvSpPr/>
          <p:nvPr/>
        </p:nvSpPr>
        <p:spPr>
          <a:xfrm>
            <a:off x="1907704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Umsetzungsprogramme </a:t>
            </a:r>
            <a:r>
              <a:rPr lang="de-CH" sz="1400" b="1" dirty="0">
                <a:solidFill>
                  <a:srgbClr val="000000"/>
                </a:solidFill>
              </a:rPr>
              <a:t>2016–2019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 kantons- und regionsspezifische Schwerpunkte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9" name="Pfeil: Fünfeck 8"/>
          <p:cNvSpPr/>
          <p:nvPr/>
        </p:nvSpPr>
        <p:spPr>
          <a:xfrm>
            <a:off x="5436096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Umsetzungsprogramme </a:t>
            </a:r>
            <a:r>
              <a:rPr lang="de-CH" sz="1400" b="1" dirty="0">
                <a:solidFill>
                  <a:srgbClr val="000000"/>
                </a:solidFill>
              </a:rPr>
              <a:t>2020–2023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 kantons- und regionsspezifische Schwerpunkte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5" name="Pfeil: nach unten 14"/>
          <p:cNvSpPr/>
          <p:nvPr/>
        </p:nvSpPr>
        <p:spPr>
          <a:xfrm>
            <a:off x="1979712" y="2708920"/>
            <a:ext cx="2808312" cy="504056"/>
          </a:xfrm>
          <a:prstGeom prst="downArrow">
            <a:avLst>
              <a:gd name="adj1" fmla="val 36169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nach unten 16"/>
          <p:cNvSpPr/>
          <p:nvPr/>
        </p:nvSpPr>
        <p:spPr>
          <a:xfrm>
            <a:off x="1963925" y="4005064"/>
            <a:ext cx="2808312" cy="504056"/>
          </a:xfrm>
          <a:prstGeom prst="downArrow">
            <a:avLst>
              <a:gd name="adj1" fmla="val 35016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: abgerundete Ecken 18"/>
          <p:cNvSpPr/>
          <p:nvPr/>
        </p:nvSpPr>
        <p:spPr>
          <a:xfrm>
            <a:off x="1924897" y="4599781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1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16064" y="6116205"/>
            <a:ext cx="4036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>
                <a:solidFill>
                  <a:srgbClr val="B4BE00"/>
                </a:solidFill>
              </a:rPr>
              <a:t>Projektdatenbank: </a:t>
            </a:r>
            <a:r>
              <a:rPr lang="de-CH" sz="1400" i="1" dirty="0">
                <a:solidFill>
                  <a:srgbClr val="B4BE00"/>
                </a:solidFill>
                <a:hlinkClick r:id="rId2"/>
              </a:rPr>
              <a:t>www.regiosuisse.</a:t>
            </a:r>
            <a:r>
              <a:rPr lang="de-CH" sz="1400" i="1" dirty="0">
                <a:hlinkClick r:id="rId2"/>
              </a:rPr>
              <a:t>ch/projekte</a:t>
            </a:r>
            <a:r>
              <a:rPr lang="de-CH" sz="1400" i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" name="Rechteck: abgerundete Ecken 18"/>
          <p:cNvSpPr/>
          <p:nvPr/>
        </p:nvSpPr>
        <p:spPr>
          <a:xfrm>
            <a:off x="2861478" y="4599781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2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8" name="Rechteck: abgerundete Ecken 18"/>
          <p:cNvSpPr/>
          <p:nvPr/>
        </p:nvSpPr>
        <p:spPr>
          <a:xfrm>
            <a:off x="3759280" y="4599781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3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21" name="Rechteck: abgerundete Ecken 18"/>
          <p:cNvSpPr/>
          <p:nvPr/>
        </p:nvSpPr>
        <p:spPr>
          <a:xfrm>
            <a:off x="4668885" y="4592495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n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724128" y="4454211"/>
            <a:ext cx="33843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b="1" i="1" dirty="0"/>
              <a:t>NRP-Projekte können Kantone, Regionen, Gemeinden, Unternehmen, Organisationen oder Privatpersonen lancieren und umsetzen.</a:t>
            </a:r>
          </a:p>
          <a:p>
            <a:r>
              <a:rPr lang="de-CH" sz="1200" b="1" i="1" dirty="0">
                <a:solidFill>
                  <a:srgbClr val="FF0000"/>
                </a:solidFill>
              </a:rPr>
              <a:t/>
            </a:r>
            <a:br>
              <a:rPr lang="de-CH" sz="1200" b="1" i="1" dirty="0">
                <a:solidFill>
                  <a:srgbClr val="FF0000"/>
                </a:solidFill>
              </a:rPr>
            </a:br>
            <a:r>
              <a:rPr lang="de-CH" sz="1200" b="1" i="1" dirty="0"/>
              <a:t>Kantone entscheiden, ob ein Projekt gefördert wird</a:t>
            </a:r>
            <a:r>
              <a:rPr lang="de-CH" sz="1200" dirty="0"/>
              <a:t>.</a:t>
            </a:r>
          </a:p>
          <a:p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34109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Was wird gefördert? 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Schwerpunkte der Projektförderung 2016–2023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352472" cy="3598862"/>
          </a:xfrm>
        </p:spPr>
        <p:txBody>
          <a:bodyPr/>
          <a:lstStyle/>
          <a:p>
            <a:r>
              <a:rPr lang="de-CH" dirty="0"/>
              <a:t>In der Programmphase 2016–2023 liegt der Schwerpunkt der Projektförderung auf den Bereichen </a:t>
            </a:r>
            <a:r>
              <a:rPr lang="de-CH" b="1" dirty="0"/>
              <a:t>«Tourismus» </a:t>
            </a:r>
            <a:r>
              <a:rPr lang="de-CH" dirty="0"/>
              <a:t>und </a:t>
            </a:r>
            <a:r>
              <a:rPr lang="de-CH" b="1" dirty="0"/>
              <a:t>«Industrie». </a:t>
            </a:r>
          </a:p>
          <a:p>
            <a:r>
              <a:rPr lang="de-CH" dirty="0"/>
              <a:t>Abhängig von den Zielen und Schwerpunkten, die die Kantone in ihren NRP-Umsetzungsprogrammen festlegen, können </a:t>
            </a:r>
            <a:r>
              <a:rPr lang="de-CH" b="1" dirty="0"/>
              <a:t>Projekte in weiteren Bereichen </a:t>
            </a:r>
            <a:r>
              <a:rPr lang="de-CH" dirty="0"/>
              <a:t>wie Agrar- und Waldwirtschaft, Energie-, Bildungs- und Gesundheitswirtschaft unterstützt werden. </a:t>
            </a:r>
          </a:p>
          <a:p>
            <a:endParaRPr lang="de-CH" dirty="0"/>
          </a:p>
          <a:p>
            <a:endParaRPr lang="de-DE" altLang="de-DE" dirty="0"/>
          </a:p>
          <a:p>
            <a:endParaRPr lang="de-CH" dirty="0"/>
          </a:p>
        </p:txBody>
      </p:sp>
      <p:pic>
        <p:nvPicPr>
          <p:cNvPr id="5123" name="Picture 3" descr="C:\Users\kristin.PLANVALBRIG\Desktop\TOSCANO_AG_ANDEER_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343" y="4581128"/>
            <a:ext cx="129316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ristin.PLANVALBRIG\Desktop\NEUE_HOLZBAU_AG_LUNGERN_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604799"/>
            <a:ext cx="133018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ristin.PLANVALBRIG\Desktop\PHAENOVUM_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650" y="5681730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ristin.PLANVALBRIG\Desktop\FREESTYLEACADEMY_LAAX_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5686836"/>
            <a:ext cx="1292111" cy="8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kristin.PLANVALBRIG\Desktop\CABRIOBAHN_STANSERHORN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63" y="5686836"/>
            <a:ext cx="128804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kristin.PLANVALBRIG\Desktop\BAGNI_DI_CRAVEGGIA_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6" y="5715343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kristin.PLANVALBRIG\Desktop\DIE_MANUFAKTUR_KARIN_BISCHOFF_0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kristin.PLANVALBRIG\Desktop\BLUE_FACTORY_0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7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kristin.PLANVALBRIG\Desktop\STUDENTIN_IND_DESIGN_3DPRINTER_0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426" y="5699627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ristin.PLANVALBRIG\Desktop\MAISON_DU_TOURISME_1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732798"/>
      </p:ext>
    </p:extLst>
  </p:cSld>
  <p:clrMapOvr>
    <a:masterClrMapping/>
  </p:clrMapOvr>
</p:sld>
</file>

<file path=ppt/theme/theme1.xml><?xml version="1.0" encoding="utf-8"?>
<a:theme xmlns:a="http://schemas.openxmlformats.org/drawingml/2006/main" name="T basis">
  <a:themeElements>
    <a:clrScheme name="T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2 basis">
  <a:themeElements>
    <a:clrScheme name="F2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2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2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Bildschirmpräsentation (4:3)</PresentationFormat>
  <Paragraphs>122</Paragraphs>
  <Slides>19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T basis</vt:lpstr>
      <vt:lpstr>F2 basis</vt:lpstr>
      <vt:lpstr>Die Neue Regionalpolitik (NRP)</vt:lpstr>
      <vt:lpstr>Was will die NRP? Ziele und angestrebte Wirkungen</vt:lpstr>
      <vt:lpstr>Wie wird gefördert? Massnahmen</vt:lpstr>
      <vt:lpstr>Flankierende Massnahmen</vt:lpstr>
      <vt:lpstr>Welche Fördermittel können beantragt werden? Finanzhilfen</vt:lpstr>
      <vt:lpstr>Erläuterungen zu den Finanzhilfen</vt:lpstr>
      <vt:lpstr>Wo wird gefördert?  Räumlicher Förderbereich der NRP</vt:lpstr>
      <vt:lpstr>Wer setzt die NRP um? Zusammenspiel verschiedener Ebenen </vt:lpstr>
      <vt:lpstr>Was wird gefördert?  Schwerpunkte der Projektförderung 2016–2023</vt:lpstr>
      <vt:lpstr>Förderschwerpunkte und Förderinhalte 2016–2023</vt:lpstr>
      <vt:lpstr>Förderschwerpunkt «Tourismus»</vt:lpstr>
      <vt:lpstr>Förderschwerpunkt «Industrie»</vt:lpstr>
      <vt:lpstr>Wie wirkt die NRP auf die RIS ein? </vt:lpstr>
      <vt:lpstr>Weitere Förderkriterien</vt:lpstr>
      <vt:lpstr>Beispiel Tourismus: CabriO-Seilbahn Stanserhorn </vt:lpstr>
      <vt:lpstr>Beispiel Tourismus: Reorganisation des Tessiner Tourismus</vt:lpstr>
      <vt:lpstr>Beispiel Industrie: Swiss Creative Center</vt:lpstr>
      <vt:lpstr>Beispiel Industrie: phænovum</vt:lpstr>
      <vt:lpstr> Wer gibt weitere Auskünfte? Anlaufstellen </vt:lpstr>
    </vt:vector>
  </TitlesOfParts>
  <Company>3900 Brig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PLANVAL AG</dc:creator>
  <cp:lastModifiedBy>Michaela Passeraub</cp:lastModifiedBy>
  <cp:revision>809</cp:revision>
  <cp:lastPrinted>2016-10-18T14:58:11Z</cp:lastPrinted>
  <dcterms:created xsi:type="dcterms:W3CDTF">2008-08-06T14:07:08Z</dcterms:created>
  <dcterms:modified xsi:type="dcterms:W3CDTF">2017-03-08T09:35:09Z</dcterms:modified>
</cp:coreProperties>
</file>