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5"/>
  </p:notesMasterIdLst>
  <p:handoutMasterIdLst>
    <p:handoutMasterId r:id="rId36"/>
  </p:handoutMasterIdLst>
  <p:sldIdLst>
    <p:sldId id="357" r:id="rId3"/>
    <p:sldId id="354" r:id="rId4"/>
    <p:sldId id="423" r:id="rId5"/>
    <p:sldId id="366" r:id="rId6"/>
    <p:sldId id="364" r:id="rId7"/>
    <p:sldId id="381" r:id="rId8"/>
    <p:sldId id="433" r:id="rId9"/>
    <p:sldId id="382" r:id="rId10"/>
    <p:sldId id="358" r:id="rId11"/>
    <p:sldId id="429" r:id="rId12"/>
    <p:sldId id="430" r:id="rId13"/>
    <p:sldId id="416" r:id="rId14"/>
    <p:sldId id="422" r:id="rId15"/>
    <p:sldId id="417" r:id="rId16"/>
    <p:sldId id="392" r:id="rId17"/>
    <p:sldId id="372" r:id="rId18"/>
    <p:sldId id="371" r:id="rId19"/>
    <p:sldId id="370" r:id="rId20"/>
    <p:sldId id="408" r:id="rId21"/>
    <p:sldId id="414" r:id="rId22"/>
    <p:sldId id="369" r:id="rId23"/>
    <p:sldId id="376" r:id="rId24"/>
    <p:sldId id="377" r:id="rId25"/>
    <p:sldId id="375" r:id="rId26"/>
    <p:sldId id="374" r:id="rId27"/>
    <p:sldId id="399" r:id="rId28"/>
    <p:sldId id="431" r:id="rId29"/>
    <p:sldId id="418" r:id="rId30"/>
    <p:sldId id="419" r:id="rId31"/>
    <p:sldId id="432" r:id="rId32"/>
    <p:sldId id="420" r:id="rId33"/>
    <p:sldId id="413" r:id="rId3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brunner Sabine SECO" initials="KSS" lastIdx="25" clrIdx="0">
    <p:extLst/>
  </p:cmAuthor>
  <p:cmAuthor id="2" name="Stokar Martin SECO" initials="snr" lastIdx="4" clrIdx="1">
    <p:extLst/>
  </p:cmAuthor>
  <p:cmAuthor id="3" name="Riser Adrian SECO" initials="ria" lastIdx="7" clrIdx="2">
    <p:extLst/>
  </p:cmAuthor>
  <p:cmAuthor id="4" name="Kristin Bonderer" initials="KB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87B"/>
    <a:srgbClr val="B4BE00"/>
    <a:srgbClr val="E2E890"/>
    <a:srgbClr val="B4BE30"/>
    <a:srgbClr val="C8D42C"/>
    <a:srgbClr val="C2C4C6"/>
    <a:srgbClr val="000000"/>
    <a:srgbClr val="F3F6D2"/>
    <a:srgbClr val="EDF2BC"/>
    <a:srgbClr val="B4B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2751" autoAdjust="0"/>
  </p:normalViewPr>
  <p:slideViewPr>
    <p:cSldViewPr>
      <p:cViewPr varScale="1">
        <p:scale>
          <a:sx n="120" d="100"/>
          <a:sy n="120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17T15:16:42.238" idx="4">
    <p:pos x="10" y="10"/>
    <p:text>Das Original (Botschaft MJP 08-15, 2007, S. 2489) ist evtl. zweckmässiger.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4A28-75FC-46FB-864A-BBBE8978C1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4CB31-ABBD-4CEC-9316-6672DDF13A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31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914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8F089-21A0-4906-94B0-EA071F780987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96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64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8136448" cy="3598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593914"/>
            <a:ext cx="29876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959984" cy="35988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3960440" cy="3598862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609281"/>
            <a:ext cx="29876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69E-328E-4233-AA9E-8423C7860F0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6188094" y="6619426"/>
            <a:ext cx="2987824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/>
              <a:t>Neue Regionalpolitik (NRP)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168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6" name="Picture 17" descr="STUH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200" y="5896800"/>
            <a:ext cx="1787439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5949280"/>
            <a:ext cx="3699275" cy="769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1080000"/>
            <a:ext cx="813772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1908000"/>
            <a:ext cx="813644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" name="Grafik 7" descr="S:\1005 regiosuisse 2012 - 2015\L5 Kommunikation\KOMM-HANDBUCH_GRUNDLAGEN\CD-CI\00 LOGOS\1 REGIOSUISSE LOGO\REGIOSUISSE LOGO MSOFFICE WEB\REGIOSUISSE GRUEN\POSITIV RGB GR\OHNE SUBLINES RGB GR\REGIOSUISSE LOGO RGB G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7595"/>
            <a:ext cx="1270434" cy="2073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176" y="6597351"/>
            <a:ext cx="2987824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DE" altLang="de-DE" dirty="0"/>
              <a:t>Neue Regionalpolitik (NRP)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suisse.ch/projek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.ch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iosuisse.ch/kohaerente-raumentwicklu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" TargetMode="External"/><Relationship Id="rId2" Type="http://schemas.openxmlformats.org/officeDocument/2006/relationships/hyperlink" Target="http://www.regiosuisse.ch/adressdatenb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reg.ch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401890" cy="1584325"/>
          </a:xfrm>
        </p:spPr>
        <p:txBody>
          <a:bodyPr/>
          <a:lstStyle/>
          <a:p>
            <a:r>
              <a:rPr lang="de-DE" altLang="de-DE" sz="4000" dirty="0"/>
              <a:t>Die Neue Regionalpolitik (NRP)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solidFill>
                  <a:srgbClr val="B4BE00"/>
                </a:solidFill>
              </a:rPr>
              <a:t>Foliensatz</a:t>
            </a:r>
            <a:endParaRPr lang="de-DE" altLang="de-DE" dirty="0">
              <a:solidFill>
                <a:srgbClr val="B4BE00"/>
              </a:solidFill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1300" b="1">
              <a:solidFill>
                <a:srgbClr val="73787B"/>
              </a:solidFill>
            </a:endParaRPr>
          </a:p>
        </p:txBody>
      </p:sp>
      <p:pic>
        <p:nvPicPr>
          <p:cNvPr id="2057" name="Picture 9" descr="C:\Users\kristin.PLANVALBRIG\Desktop\To Do\PPP NRP\CABRIOBAHN_STANSERHORN_10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7" y="508476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ristin.PLANVALBRIG\Desktop\To Do\PPP NRP\Fotos\STUDENTIN_IND_DESIGN_3DPRINTER_03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3" y="3438975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stin.PLANVALBRIG\Desktop\To Do\PPP NRP\MONTAGE_GLAS_29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4" y="1749510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in.PLANVALBRIG\Desktop\To Do\PPP NRP\REKA_HOTEL_HALLENBAD_0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0" y="-3601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282" y="548680"/>
            <a:ext cx="8477790" cy="576263"/>
          </a:xfrm>
        </p:spPr>
        <p:txBody>
          <a:bodyPr/>
          <a:lstStyle/>
          <a:p>
            <a:r>
              <a:rPr lang="de-CH" sz="2000" dirty="0"/>
              <a:t>Wie funktioniert die NRP?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Umsetzungsprozess und Akteure</a:t>
            </a: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>
          <a:xfrm>
            <a:off x="503470" y="3371655"/>
            <a:ext cx="3924000" cy="1537026"/>
            <a:chOff x="0" y="1944214"/>
            <a:chExt cx="3852166" cy="2034483"/>
          </a:xfrm>
        </p:grpSpPr>
        <p:sp>
          <p:nvSpPr>
            <p:cNvPr id="8" name="Abgerundetes Rechteck 7"/>
            <p:cNvSpPr/>
            <p:nvPr/>
          </p:nvSpPr>
          <p:spPr>
            <a:xfrm>
              <a:off x="0" y="1944214"/>
              <a:ext cx="3852166" cy="2034483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0" y="2048874"/>
              <a:ext cx="3852165" cy="1929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200" b="1" kern="1200" dirty="0">
                  <a:solidFill>
                    <a:schemeClr val="tx1"/>
                  </a:solidFill>
                </a:rPr>
                <a:t>Evaluation </a:t>
              </a:r>
              <a:br>
                <a:rPr lang="de-CH" sz="1200" b="1" kern="1200" dirty="0">
                  <a:solidFill>
                    <a:schemeClr val="tx1"/>
                  </a:solidFill>
                </a:rPr>
              </a:br>
              <a:r>
                <a:rPr lang="de-CH" sz="1100" kern="1200" dirty="0">
                  <a:solidFill>
                    <a:schemeClr val="tx1"/>
                  </a:solidFill>
                </a:rPr>
                <a:t>Kantone geben dem Bund Rechenschaft über die realisierten Projekte und über die erreichten Ziele. </a:t>
              </a:r>
              <a:endParaRPr lang="de-CH" sz="1100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100" kern="1200" dirty="0">
                  <a:solidFill>
                    <a:schemeClr val="tx1"/>
                  </a:solidFill>
                </a:rPr>
                <a:t>Für die Gesamtevaluation der NRP ist der Bund verantwortlich.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845789" y="1493137"/>
            <a:ext cx="3924000" cy="1548000"/>
            <a:chOff x="2336135" y="-215188"/>
            <a:chExt cx="3047966" cy="1475068"/>
          </a:xfrm>
        </p:grpSpPr>
        <p:sp>
          <p:nvSpPr>
            <p:cNvPr id="11" name="Abgerundetes Rechteck 10"/>
            <p:cNvSpPr/>
            <p:nvPr/>
          </p:nvSpPr>
          <p:spPr>
            <a:xfrm>
              <a:off x="2358571" y="-215188"/>
              <a:ext cx="3025530" cy="1475068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bgerundetes Rechteck 4"/>
            <p:cNvSpPr/>
            <p:nvPr/>
          </p:nvSpPr>
          <p:spPr>
            <a:xfrm>
              <a:off x="2336135" y="-188082"/>
              <a:ext cx="2811744" cy="1355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200" b="1" kern="1200" dirty="0">
                  <a:solidFill>
                    <a:schemeClr val="tx1"/>
                  </a:solidFill>
                </a:rPr>
                <a:t>Mehrjahresprogramm des Bundes (MJP)</a:t>
              </a:r>
              <a:br>
                <a:rPr lang="de-CH" sz="1200" b="1" kern="1200" dirty="0">
                  <a:solidFill>
                    <a:schemeClr val="tx1"/>
                  </a:solidFill>
                </a:rPr>
              </a:br>
              <a:r>
                <a:rPr lang="de-CH" sz="1200" b="1" kern="1200" dirty="0">
                  <a:solidFill>
                    <a:schemeClr val="tx1"/>
                  </a:solidFill>
                </a:rPr>
                <a:t>8 Jahre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100" kern="1200" dirty="0">
                  <a:solidFill>
                    <a:schemeClr val="tx1"/>
                  </a:solidFill>
                </a:rPr>
                <a:t>Bundesversammlung formuliert Mehrjahresprogramm zur Umsetzung der NRP;</a:t>
              </a:r>
              <a:br>
                <a:rPr lang="de-CH" sz="1100" kern="1200" dirty="0">
                  <a:solidFill>
                    <a:schemeClr val="tx1"/>
                  </a:solidFill>
                </a:rPr>
              </a:br>
              <a:r>
                <a:rPr lang="de-CH" sz="1100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aktuell </a:t>
              </a:r>
              <a:r>
                <a:rPr lang="de-CH" sz="1100" kern="1200" dirty="0">
                  <a:solidFill>
                    <a:schemeClr val="tx1"/>
                  </a:solidFill>
                </a:rPr>
                <a:t>MJP 2016–2023 integriert in Sammelbotschaft der Standortförderung</a:t>
              </a:r>
              <a:br>
                <a:rPr lang="de-CH" sz="1100" kern="1200" dirty="0">
                  <a:solidFill>
                    <a:schemeClr val="tx1"/>
                  </a:solidFill>
                </a:rPr>
              </a:br>
              <a:r>
                <a:rPr lang="de-CH" sz="1100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de-CH" sz="1100" b="1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Leitplanken </a:t>
              </a:r>
              <a:r>
                <a:rPr lang="de-CH" sz="1100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für die Umsetzung</a:t>
              </a:r>
              <a:endParaRPr lang="de-CH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052288" y="3225281"/>
            <a:ext cx="3924000" cy="1683400"/>
            <a:chOff x="4576336" y="1512972"/>
            <a:chExt cx="3671376" cy="2887934"/>
          </a:xfrm>
        </p:grpSpPr>
        <p:sp>
          <p:nvSpPr>
            <p:cNvPr id="14" name="Abgerundetes Rechteck 13"/>
            <p:cNvSpPr/>
            <p:nvPr/>
          </p:nvSpPr>
          <p:spPr>
            <a:xfrm>
              <a:off x="4576336" y="1764082"/>
              <a:ext cx="3671376" cy="2636824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4576336" y="1512972"/>
              <a:ext cx="3637694" cy="2856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200" b="1" kern="1200" dirty="0">
                  <a:solidFill>
                    <a:schemeClr val="tx1"/>
                  </a:solidFill>
                </a:rPr>
                <a:t/>
              </a:r>
              <a:br>
                <a:rPr lang="de-CH" sz="1200" b="1" kern="1200" dirty="0">
                  <a:solidFill>
                    <a:schemeClr val="tx1"/>
                  </a:solidFill>
                </a:rPr>
              </a:br>
              <a:r>
                <a:rPr lang="de-CH" sz="1200" b="1" kern="1200" dirty="0">
                  <a:solidFill>
                    <a:schemeClr val="tx1"/>
                  </a:solidFill>
                </a:rPr>
                <a:t>Umsetzungsprogramme der Kantone  (UP)</a:t>
              </a:r>
              <a:br>
                <a:rPr lang="de-CH" sz="1200" b="1" kern="1200" dirty="0">
                  <a:solidFill>
                    <a:schemeClr val="tx1"/>
                  </a:solidFill>
                </a:rPr>
              </a:br>
              <a:r>
                <a:rPr lang="de-CH" sz="1200" b="1" kern="1200" dirty="0">
                  <a:solidFill>
                    <a:schemeClr val="tx1"/>
                  </a:solidFill>
                </a:rPr>
                <a:t>2 x 4 Jahre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100" kern="1200" dirty="0">
                  <a:solidFill>
                    <a:schemeClr val="tx1"/>
                  </a:solidFill>
                </a:rPr>
                <a:t>Auf Basis des MJP erarbeiten Kantone kantonale/ überkantonale</a:t>
              </a:r>
              <a:r>
                <a:rPr lang="de-CH" sz="1100" dirty="0">
                  <a:solidFill>
                    <a:schemeClr val="tx1"/>
                  </a:solidFill>
                </a:rPr>
                <a:t> </a:t>
              </a:r>
              <a:r>
                <a:rPr lang="de-CH" sz="1100" kern="1200" dirty="0">
                  <a:solidFill>
                    <a:schemeClr val="tx1"/>
                  </a:solidFill>
                </a:rPr>
                <a:t>Umsetzungsprogramme (2016–19, 2020–23) </a:t>
              </a:r>
              <a:br>
                <a:rPr lang="de-CH" sz="1100" kern="1200" dirty="0">
                  <a:solidFill>
                    <a:schemeClr val="tx1"/>
                  </a:solidFill>
                </a:rPr>
              </a:br>
              <a:r>
                <a:rPr lang="de-CH" sz="1100" b="1" kern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de-CH" sz="1100" b="1" kern="1200" dirty="0">
                  <a:solidFill>
                    <a:schemeClr val="tx1"/>
                  </a:solidFill>
                </a:rPr>
                <a:t>kantons- bzw. regionsspezifischen Ziele, Schwerpunkte und Massnahmen </a:t>
              </a:r>
              <a:r>
                <a:rPr lang="de-CH" sz="1100" kern="1200" dirty="0">
                  <a:solidFill>
                    <a:schemeClr val="tx1"/>
                  </a:solidFill>
                </a:rPr>
                <a:t>bei der Umsetzung </a:t>
              </a:r>
              <a:br>
                <a:rPr lang="de-CH" sz="1100" kern="1200" dirty="0">
                  <a:solidFill>
                    <a:schemeClr val="tx1"/>
                  </a:solidFill>
                </a:rPr>
              </a:br>
              <a:endParaRPr lang="de-CH" sz="600" kern="1200" dirty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100" dirty="0">
                  <a:solidFill>
                    <a:schemeClr val="tx1"/>
                  </a:solidFill>
                </a:rPr>
                <a:t>Auf Basis MJP/UP schliessen Bund und Kantone </a:t>
              </a:r>
              <a:r>
                <a:rPr lang="de-CH" sz="1100" b="1" dirty="0">
                  <a:solidFill>
                    <a:schemeClr val="tx1"/>
                  </a:solidFill>
                </a:rPr>
                <a:t>Programmvereinbarungen (PV) </a:t>
              </a:r>
              <a:r>
                <a:rPr lang="de-CH" sz="1100" dirty="0">
                  <a:solidFill>
                    <a:schemeClr val="tx1"/>
                  </a:solidFill>
                </a:rPr>
                <a:t>ab.</a:t>
              </a:r>
              <a:endParaRPr lang="de-CH" sz="1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845789" y="5125400"/>
            <a:ext cx="3924000" cy="1548000"/>
            <a:chOff x="2552025" y="4011879"/>
            <a:chExt cx="3117333" cy="1962110"/>
          </a:xfrm>
        </p:grpSpPr>
        <p:sp>
          <p:nvSpPr>
            <p:cNvPr id="17" name="Abgerundetes Rechteck 16"/>
            <p:cNvSpPr/>
            <p:nvPr/>
          </p:nvSpPr>
          <p:spPr>
            <a:xfrm>
              <a:off x="2552025" y="4011880"/>
              <a:ext cx="3117333" cy="1962109"/>
            </a:xfrm>
            <a:prstGeom prst="roundRect">
              <a:avLst/>
            </a:prstGeom>
            <a:solidFill>
              <a:srgbClr val="EDF2BC"/>
            </a:solidFill>
            <a:ln>
              <a:solidFill>
                <a:srgbClr val="73787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4"/>
            <p:cNvSpPr/>
            <p:nvPr/>
          </p:nvSpPr>
          <p:spPr>
            <a:xfrm>
              <a:off x="2552025" y="4011879"/>
              <a:ext cx="3024976" cy="1962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200" b="1" kern="1200" dirty="0">
                  <a:solidFill>
                    <a:schemeClr val="tx1"/>
                  </a:solidFill>
                </a:rPr>
                <a:t>Projektförderung und -umsetzung</a:t>
              </a:r>
              <a:r>
                <a:rPr lang="de-CH" sz="1200" dirty="0">
                  <a:solidFill>
                    <a:schemeClr val="tx1"/>
                  </a:solidFill>
                </a:rPr>
                <a:t>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de-CH" sz="1100" dirty="0">
                  <a:solidFill>
                    <a:schemeClr val="tx1"/>
                  </a:solidFill>
                </a:rPr>
                <a:t>Umsetzungsprogramme bzw. Programmvereinbarungen geben Rahmen für Projektförderung vor. </a:t>
              </a:r>
              <a:r>
                <a:rPr lang="de-CH" sz="1100" b="1" dirty="0">
                  <a:solidFill>
                    <a:schemeClr val="tx1"/>
                  </a:solidFill>
                </a:rPr>
                <a:t>Kantone entscheiden</a:t>
              </a:r>
              <a:r>
                <a:rPr lang="de-CH" sz="1100" dirty="0">
                  <a:solidFill>
                    <a:schemeClr val="tx1"/>
                  </a:solidFill>
                </a:rPr>
                <a:t>, ob ein Projekt gefördert wird.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de-CH" sz="1100" dirty="0">
                  <a:solidFill>
                    <a:schemeClr val="tx1"/>
                  </a:solidFill>
                </a:rPr>
                <a:t>Projekte können </a:t>
              </a:r>
              <a:r>
                <a:rPr lang="de-CH" sz="1100" b="1" dirty="0">
                  <a:solidFill>
                    <a:schemeClr val="tx1"/>
                  </a:solidFill>
                </a:rPr>
                <a:t>Kantone, Regionen, Gemeinden, Unternehmen, Organisationen oder Privatpersonen</a:t>
              </a:r>
              <a:r>
                <a:rPr lang="de-CH" sz="1100" dirty="0">
                  <a:solidFill>
                    <a:schemeClr val="tx1"/>
                  </a:solidFill>
                </a:rPr>
                <a:t> lancieren und umsetzen.</a:t>
              </a:r>
              <a:endParaRPr lang="de-CH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Gebogener Pfeil 34"/>
          <p:cNvSpPr>
            <a:spLocks noChangeAspect="1"/>
          </p:cNvSpPr>
          <p:nvPr/>
        </p:nvSpPr>
        <p:spPr>
          <a:xfrm rot="11808339">
            <a:off x="2108720" y="4730934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7" name="Gebogener Pfeil 36"/>
          <p:cNvSpPr>
            <a:spLocks noChangeAspect="1"/>
          </p:cNvSpPr>
          <p:nvPr/>
        </p:nvSpPr>
        <p:spPr>
          <a:xfrm rot="5400000">
            <a:off x="6341199" y="4585401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8" name="Gebogener Pfeil 37"/>
          <p:cNvSpPr>
            <a:spLocks noChangeAspect="1"/>
          </p:cNvSpPr>
          <p:nvPr/>
        </p:nvSpPr>
        <p:spPr>
          <a:xfrm rot="1107472">
            <a:off x="6316083" y="2467737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9" name="Gebogener Pfeil 38"/>
          <p:cNvSpPr>
            <a:spLocks noChangeAspect="1"/>
          </p:cNvSpPr>
          <p:nvPr/>
        </p:nvSpPr>
        <p:spPr>
          <a:xfrm rot="16200000">
            <a:off x="1884690" y="2474824"/>
            <a:ext cx="1270047" cy="108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4305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83702" y="5028560"/>
            <a:ext cx="176029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50" dirty="0"/>
              <a:t>Für </a:t>
            </a:r>
            <a:r>
              <a:rPr lang="de-CH" sz="850" dirty="0" err="1"/>
              <a:t>Interreg</a:t>
            </a:r>
            <a:r>
              <a:rPr lang="de-CH" sz="850" dirty="0"/>
              <a:t> A werden 7-jährige PV abgeschlossen </a:t>
            </a:r>
            <a:br>
              <a:rPr lang="de-CH" sz="850" dirty="0"/>
            </a:br>
            <a:r>
              <a:rPr lang="de-CH" sz="850" dirty="0"/>
              <a:t>(2014–2020 / 2021–2027)</a:t>
            </a:r>
          </a:p>
        </p:txBody>
      </p:sp>
    </p:spTree>
    <p:extLst>
      <p:ext uri="{BB962C8B-B14F-4D97-AF65-F5344CB8AC3E}">
        <p14:creationId xmlns:p14="http://schemas.microsoft.com/office/powerpoint/2010/main" val="175565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Wer setzt die NRP um?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Zusammenspiel verschiedener Ebenen</a:t>
            </a:r>
            <a:br>
              <a:rPr lang="de-CH" dirty="0"/>
            </a:br>
            <a:endParaRPr lang="de-CH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Bund</a:t>
            </a:r>
            <a:endParaRPr lang="de-CH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Kantone</a:t>
            </a: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>
                <a:ln w="0"/>
                <a:solidFill>
                  <a:sysClr val="windowText" lastClr="000000"/>
                </a:solidFill>
              </a:rPr>
              <a:t>Regionen, regionale Akteure</a:t>
            </a: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tx1"/>
                </a:solidFill>
              </a:rPr>
              <a:t>Mehrjahresprogramm 2016–2023 </a:t>
            </a:r>
            <a:r>
              <a:rPr lang="de-CH" b="1" dirty="0">
                <a:solidFill>
                  <a:schemeClr val="tx1"/>
                </a:solidFill>
              </a:rPr>
              <a:t/>
            </a:r>
            <a:br>
              <a:rPr lang="de-CH" b="1" dirty="0">
                <a:solidFill>
                  <a:schemeClr val="tx1"/>
                </a:solidFill>
              </a:rPr>
            </a:b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400" dirty="0">
                <a:solidFill>
                  <a:schemeClr val="tx1"/>
                </a:solidFill>
              </a:rPr>
              <a:t>Leitplanken für Umsetzung der NRP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16064" y="6116205"/>
            <a:ext cx="403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Projektdatenbank: </a:t>
            </a:r>
            <a:r>
              <a:rPr lang="de-CH" sz="1400" i="1" dirty="0">
                <a:solidFill>
                  <a:srgbClr val="B4BE00"/>
                </a:solidFill>
                <a:hlinkClick r:id="rId2"/>
              </a:rPr>
              <a:t>www.regiosuisse.</a:t>
            </a:r>
            <a:r>
              <a:rPr lang="de-CH" sz="1400" i="1" dirty="0">
                <a:hlinkClick r:id="rId2"/>
              </a:rPr>
              <a:t>ch/projekte</a:t>
            </a:r>
            <a:r>
              <a:rPr lang="de-CH" sz="1400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759280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668885" y="4592495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n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24128" y="4454211"/>
            <a:ext cx="3384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i="1" dirty="0"/>
              <a:t>NRP-Projekte können Kantone, Regionen, Gemeinden, Unternehmen, Organisationen oder Privatpersonen lancieren und umsetzen.</a:t>
            </a:r>
          </a:p>
          <a:p>
            <a:r>
              <a:rPr lang="de-CH" sz="1200" b="1" i="1" dirty="0">
                <a:solidFill>
                  <a:srgbClr val="FF0000"/>
                </a:solidFill>
              </a:rPr>
              <a:t/>
            </a:r>
            <a:br>
              <a:rPr lang="de-CH" sz="1200" b="1" i="1" dirty="0">
                <a:solidFill>
                  <a:srgbClr val="FF0000"/>
                </a:solidFill>
              </a:rPr>
            </a:br>
            <a:r>
              <a:rPr lang="de-CH" sz="1200" b="1" i="1" dirty="0"/>
              <a:t>Kantone entscheiden, ob ein Projekt gefördert wird</a:t>
            </a:r>
            <a:r>
              <a:rPr lang="de-CH" sz="1200" dirty="0"/>
              <a:t>.</a:t>
            </a:r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34109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 2016+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Verstärkte Wirkungsorientierung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8586811" cy="3598862"/>
          </a:xfrm>
        </p:spPr>
        <p:txBody>
          <a:bodyPr/>
          <a:lstStyle/>
          <a:p>
            <a:r>
              <a:rPr lang="de-CH" dirty="0"/>
              <a:t>Umsetzung der NRP soll ziel- und wirkungsorientiert erfolgen.</a:t>
            </a:r>
          </a:p>
          <a:p>
            <a:r>
              <a:rPr lang="de-CH" dirty="0"/>
              <a:t>In der laufenden Programmperiode 2016–2023 wird die Wirkungsorientierung bei der Umsetzung der NRP verstärkt.</a:t>
            </a:r>
          </a:p>
          <a:p>
            <a:r>
              <a:rPr lang="de-CH" dirty="0"/>
              <a:t>Zu diesem Zweck arbeiten Bund und Kantone mit </a:t>
            </a:r>
            <a:r>
              <a:rPr lang="de-CH" b="1" dirty="0"/>
              <a:t>Wirkungsmodellen.</a:t>
            </a:r>
          </a:p>
          <a:p>
            <a:r>
              <a:rPr lang="de-CH" dirty="0"/>
              <a:t>Wirkungsmodelle stellen den Zusammenhang zwischen einer Handlung und deren Wirkung dar. Sie helfen dabei, Vorhaben so zu planen und zu steuern, dass die angestrebte Wirkung erreicht wird.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077140" y="5403870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Konzept</a:t>
            </a:r>
          </a:p>
        </p:txBody>
      </p:sp>
      <p:sp>
        <p:nvSpPr>
          <p:cNvPr id="13" name="Rechteck 12"/>
          <p:cNvSpPr/>
          <p:nvPr/>
        </p:nvSpPr>
        <p:spPr>
          <a:xfrm>
            <a:off x="2477496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</a:p>
        </p:txBody>
      </p:sp>
      <p:sp>
        <p:nvSpPr>
          <p:cNvPr id="14" name="Rechteck 13"/>
          <p:cNvSpPr/>
          <p:nvPr/>
        </p:nvSpPr>
        <p:spPr>
          <a:xfrm>
            <a:off x="3891475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</p:txBody>
      </p:sp>
      <p:sp>
        <p:nvSpPr>
          <p:cNvPr id="15" name="Rechteck 14"/>
          <p:cNvSpPr/>
          <p:nvPr/>
        </p:nvSpPr>
        <p:spPr>
          <a:xfrm>
            <a:off x="5282997" y="540820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sp>
        <p:nvSpPr>
          <p:cNvPr id="16" name="Dreieck 5"/>
          <p:cNvSpPr/>
          <p:nvPr/>
        </p:nvSpPr>
        <p:spPr>
          <a:xfrm rot="5400000">
            <a:off x="2368842" y="5410756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reieck 7"/>
          <p:cNvSpPr/>
          <p:nvPr/>
        </p:nvSpPr>
        <p:spPr>
          <a:xfrm rot="5400000">
            <a:off x="5095928" y="5410756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702529" y="5405886"/>
            <a:ext cx="1311966" cy="288031"/>
          </a:xfrm>
          <a:prstGeom prst="rect">
            <a:avLst/>
          </a:prstGeom>
          <a:solidFill>
            <a:srgbClr val="E2E890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</a:p>
        </p:txBody>
      </p:sp>
      <p:sp>
        <p:nvSpPr>
          <p:cNvPr id="20" name="Dreieck 7"/>
          <p:cNvSpPr/>
          <p:nvPr/>
        </p:nvSpPr>
        <p:spPr>
          <a:xfrm rot="5400000">
            <a:off x="6545022" y="5410757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077140" y="5809051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</a:t>
            </a:r>
          </a:p>
        </p:txBody>
      </p:sp>
      <p:sp>
        <p:nvSpPr>
          <p:cNvPr id="22" name="Rechteck 21"/>
          <p:cNvSpPr/>
          <p:nvPr/>
        </p:nvSpPr>
        <p:spPr>
          <a:xfrm>
            <a:off x="2477496" y="5813214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Verfügbare Ressourcen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3892616" y="5809050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ysClr val="windowText" lastClr="000000"/>
                </a:solidFill>
                <a:latin typeface="Calibri" panose="020F0502020204030204"/>
              </a:rPr>
              <a:t>Leistungen / Produkte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282997" y="5809049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Wirkung bei Zielgruppe</a:t>
            </a:r>
          </a:p>
        </p:txBody>
      </p:sp>
      <p:sp>
        <p:nvSpPr>
          <p:cNvPr id="25" name="Rechteck 24"/>
          <p:cNvSpPr/>
          <p:nvPr/>
        </p:nvSpPr>
        <p:spPr>
          <a:xfrm>
            <a:off x="6702529" y="5807850"/>
            <a:ext cx="1311966" cy="3738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ctr" defTabSz="10763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noProof="0" dirty="0">
                <a:solidFill>
                  <a:sysClr val="windowText" lastClr="000000"/>
                </a:solidFill>
                <a:latin typeface="Calibri" panose="020F0502020204030204"/>
              </a:rPr>
              <a:t>Wirkung in Region</a:t>
            </a:r>
            <a:endParaRPr kumimoji="0" lang="de-DE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reieck 6"/>
          <p:cNvSpPr/>
          <p:nvPr/>
        </p:nvSpPr>
        <p:spPr>
          <a:xfrm rot="5400000">
            <a:off x="3690207" y="5415093"/>
            <a:ext cx="217307" cy="27425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rgbClr val="B4BE3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9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 2016+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Kantonsübergreifende Zusammenarbeit intensivieren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8000" y="1908000"/>
            <a:ext cx="8371418" cy="3598862"/>
          </a:xfrm>
        </p:spPr>
        <p:txBody>
          <a:bodyPr/>
          <a:lstStyle/>
          <a:p>
            <a:r>
              <a:rPr lang="de-CH" dirty="0"/>
              <a:t>Kantone sind für die Umsetzung der NRP verantwortlich (Umsetzungsprogramme). </a:t>
            </a:r>
          </a:p>
          <a:p>
            <a:r>
              <a:rPr lang="de-CH" dirty="0"/>
              <a:t>Wirtschaft und Wertschöpfungssysteme orientieren sich aber nicht an Kantonsgrenzen.</a:t>
            </a:r>
          </a:p>
          <a:p>
            <a:r>
              <a:rPr lang="de-CH" dirty="0"/>
              <a:t>Die kantonsübergreifende Zusammenarbeit bei der Umsetzung der NRP soll in der Programmperiode 2016–2023 weiter verstärkt werden:</a:t>
            </a:r>
          </a:p>
          <a:p>
            <a:pPr lvl="1"/>
            <a:r>
              <a:rPr lang="de-CH" dirty="0"/>
              <a:t>Innovationsförderung im Rahmen von </a:t>
            </a:r>
            <a:br>
              <a:rPr lang="de-CH" dirty="0"/>
            </a:br>
            <a:r>
              <a:rPr lang="de-CH" dirty="0"/>
              <a:t>Regionalen Innovationssystemen (RIS)</a:t>
            </a:r>
          </a:p>
          <a:p>
            <a:pPr lvl="1"/>
            <a:r>
              <a:rPr lang="de-CH" dirty="0"/>
              <a:t>überkantonale NRP-Projekte, die sich an			 funktionalen Wirtschaftsräumen orientieren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7" name="Picture 2" descr="C:\Users\kristin.PLANVALBRIG\AppData\Local\Microsoft\Windows\Temporary Internet Files\Content.Outlook\TV7VP43Y\20160310_RIS-Landscha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5"/>
            <a:ext cx="3275385" cy="21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1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 2016+ 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Nachhaltige Entwicklung wird höher gewichtet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dirty="0"/>
              <a:t>Kantone sind verpflichtet, Nachhaltigkeitsbeurteilungen (NHB) ihrer NRP-Umsetzungsprogramme durchzuführen:</a:t>
            </a:r>
          </a:p>
          <a:p>
            <a:pPr lvl="1"/>
            <a:r>
              <a:rPr lang="de-CH" dirty="0"/>
              <a:t>Wirkungen auf die drei Dimensionen «Umwelt», «Wirtschaft» und «Gesellschaft» sowie Zielkonflikte sollen frühzeitig identifiziert und </a:t>
            </a:r>
            <a:br>
              <a:rPr lang="de-CH" dirty="0"/>
            </a:br>
            <a:r>
              <a:rPr lang="de-CH" dirty="0"/>
              <a:t>allfällige Defizite verbessert werden (z.B. mit alternativen, flankierenden Massnahmen).</a:t>
            </a:r>
          </a:p>
          <a:p>
            <a:pPr lvl="1"/>
            <a:r>
              <a:rPr lang="de-CH" dirty="0"/>
              <a:t>glaubwürdige NHB als Voraussetzung für die Zuteilung der Bundesmittel an die Kantone</a:t>
            </a:r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700187"/>
            <a:ext cx="5328592" cy="19423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33668" y="6595004"/>
            <a:ext cx="5788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Beispiel: Nachhaltigkeitsbeurteilung eines Umsetzungsprogramms mit dem Berner Nachhaltigkeitskompass</a:t>
            </a:r>
          </a:p>
        </p:txBody>
      </p:sp>
    </p:spTree>
    <p:extLst>
      <p:ext uri="{BB962C8B-B14F-4D97-AF65-F5344CB8AC3E}">
        <p14:creationId xmlns:p14="http://schemas.microsoft.com/office/powerpoint/2010/main" val="421128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Was wird gefördert? 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Schwerpunkte der Projektförderung 2016–2023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de-CH" dirty="0"/>
              <a:t>In der Programmphase 2016–2023 liegt der Schwerpunkt der Projektförderung auf den Bereichen </a:t>
            </a:r>
            <a:r>
              <a:rPr lang="de-CH" b="1" dirty="0"/>
              <a:t>«Tourismus» </a:t>
            </a:r>
            <a:r>
              <a:rPr lang="de-CH" dirty="0"/>
              <a:t>und </a:t>
            </a:r>
            <a:r>
              <a:rPr lang="de-CH" b="1" dirty="0"/>
              <a:t>«Industrie». </a:t>
            </a:r>
          </a:p>
          <a:p>
            <a:r>
              <a:rPr lang="de-CH" dirty="0"/>
              <a:t>Abhängig von den Zielen und Schwerpunkten, die die Kantone in ihren NRP-Umsetzungsprogrammen festlegen, können </a:t>
            </a:r>
            <a:r>
              <a:rPr lang="de-CH" b="1" dirty="0"/>
              <a:t>Projekte in weiteren Bereichen </a:t>
            </a:r>
            <a:r>
              <a:rPr lang="de-CH" dirty="0"/>
              <a:t>wie Agrar- und Waldwirtschaft, Energie-, Bildungs- und Gesundheitswirtschaft unterstützt werden. 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5123" name="Picture 3" descr="C:\Users\kristin.PLANVALBRIG\Desktop\TOSCANO_AG_ANDEER_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343" y="4581128"/>
            <a:ext cx="129316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istin.PLANVALBRIG\Desktop\NEUE_HOLZBAU_AG_LUNGERN_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04799"/>
            <a:ext cx="133018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tin.PLANVALBRIG\Desktop\PHAENOVUM_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50" y="5681730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stin.PLANVALBRIG\Desktop\FREESTYLEACADEMY_LAAX_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5686836"/>
            <a:ext cx="1292111" cy="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ristin.PLANVALBRIG\Desktop\CABRIOBAHN_STANSERHORN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3" y="5686836"/>
            <a:ext cx="128804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ristin.PLANVALBRIG\Desktop\BAGNI_DI_CRAVEGGIA_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6" y="5715343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ristin.PLANVALBRIG\Desktop\DIE_MANUFAKTUR_KARIN_BISCHOFF_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ristin.PLANVALBRIG\Desktop\BLUE_FACTORY_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7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ristin.PLANVALBRIG\Desktop\STUDENTIN_IND_DESIGN_3DPRINTER_0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26" y="5699627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istin.PLANVALBRIG\Desktop\MAISON_DU_TOURISME_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3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Förderschwerpunkte und Förderinhalte 2016–2023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720725" indent="0">
              <a:buNone/>
            </a:pPr>
            <a:endParaRPr lang="de-CH" dirty="0"/>
          </a:p>
          <a:p>
            <a:pPr marL="720725" indent="0">
              <a:buNone/>
            </a:pPr>
            <a:r>
              <a:rPr lang="de-CH" sz="1400" i="1" dirty="0"/>
              <a:t>80 % der verfügbaren A-fonds-</a:t>
            </a:r>
            <a:r>
              <a:rPr lang="de-CH" sz="1400" i="1" dirty="0" err="1"/>
              <a:t>perdu</a:t>
            </a:r>
            <a:r>
              <a:rPr lang="de-CH" sz="1400" i="1" dirty="0"/>
              <a:t>-Beiträge des Bundes für Projekte in den Förderschwerpunkten «Industrie» und «Tourismus»</a:t>
            </a:r>
            <a:endParaRPr lang="de-CH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7"/>
            <a:ext cx="6372572" cy="43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479" y="5583789"/>
            <a:ext cx="16398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6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 «Tourismus»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de-CH" altLang="de-DE" dirty="0"/>
              <a:t>Unterstützt werden Projekte, die die Tourismuswirtschaft bei der Bewältigung des Strukturwandels unterstützen und die </a:t>
            </a:r>
            <a:r>
              <a:rPr lang="de-CH" altLang="de-DE" b="1" dirty="0"/>
              <a:t>Tourismusdestinationen wettbewerbsfähiger machen</a:t>
            </a:r>
            <a:r>
              <a:rPr lang="de-CH" altLang="de-DE" dirty="0"/>
              <a:t>.</a:t>
            </a:r>
          </a:p>
          <a:p>
            <a:r>
              <a:rPr lang="de-CH" altLang="de-DE" dirty="0"/>
              <a:t>Mit dem </a:t>
            </a:r>
            <a:r>
              <a:rPr lang="de-CH" altLang="de-DE" b="1" dirty="0"/>
              <a:t>Impulsprogramm Tourismus 2016–2019</a:t>
            </a:r>
            <a:r>
              <a:rPr lang="de-CH" altLang="de-DE" dirty="0"/>
              <a:t> wird im Rahmen der Regionalpolitik und Tourismuspolitik während vier Jahren ein zusätzlicher Akzent im Tourismus gesetzt. Mit NRP-Mitteln können Projekte aus drei der vier Stossrichtungen des Impulsprogramms unterstützt werden: </a:t>
            </a:r>
          </a:p>
          <a:p>
            <a:pPr lvl="1"/>
            <a:r>
              <a:rPr lang="de-CH" altLang="de-DE" b="1" dirty="0"/>
              <a:t>Modernisierung der Beherbergungswirtschaft</a:t>
            </a:r>
          </a:p>
          <a:p>
            <a:pPr lvl="1"/>
            <a:r>
              <a:rPr lang="de-CH" altLang="de-DE" b="1" dirty="0"/>
              <a:t>Verstärkung Qualitäts- und Produktentwicklung</a:t>
            </a:r>
          </a:p>
          <a:p>
            <a:pPr lvl="1"/>
            <a:r>
              <a:rPr lang="de-CH" altLang="de-DE" b="1" dirty="0"/>
              <a:t>Optimierung Strukturen und Verstärkung Kooperation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CH" sz="1600" i="1" dirty="0"/>
              <a:t/>
            </a:r>
            <a:br>
              <a:rPr lang="de-CH" sz="1600" i="1" dirty="0"/>
            </a:br>
            <a:r>
              <a:rPr lang="de-CH" sz="1400" i="1" dirty="0"/>
              <a:t>Verfügbare NRP-Mittel des Bundes für Impulsprogramm ca. CHF 200 Mio. (ca. 50 Mio. A-fonds-</a:t>
            </a:r>
            <a:r>
              <a:rPr lang="de-CH" sz="1400" i="1" dirty="0" err="1"/>
              <a:t>perdu</a:t>
            </a:r>
            <a:r>
              <a:rPr lang="de-CH" sz="1400" i="1" dirty="0"/>
              <a:t>-Beiträge, ca. 150 Mio. Darlehen)</a:t>
            </a:r>
            <a:endParaRPr lang="de-CH" alt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7982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 «Industrie»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de-CH" altLang="de-DE" dirty="0"/>
              <a:t>Projekte im Bereich «</a:t>
            </a:r>
            <a:r>
              <a:rPr lang="de-CH" altLang="de-DE" b="1" dirty="0"/>
              <a:t>exportorientierte industrielle Wertschöpfungs-systeme</a:t>
            </a:r>
            <a:r>
              <a:rPr lang="de-CH" altLang="de-DE" dirty="0"/>
              <a:t>» inklusive der wissensintensiven und produktionsnahen Dienstleistungen</a:t>
            </a:r>
          </a:p>
          <a:p>
            <a:r>
              <a:rPr lang="de-CH" altLang="de-DE" b="1" dirty="0"/>
              <a:t>Fokus</a:t>
            </a:r>
            <a:r>
              <a:rPr lang="de-CH" altLang="de-DE" dirty="0"/>
              <a:t> liegt auf der </a:t>
            </a:r>
            <a:r>
              <a:rPr lang="de-CH" altLang="de-DE" b="1" dirty="0"/>
              <a:t>Innovationsförderung für KMU</a:t>
            </a:r>
            <a:r>
              <a:rPr lang="de-CH" altLang="de-DE" dirty="0"/>
              <a:t> in den Regionen </a:t>
            </a:r>
          </a:p>
          <a:p>
            <a:pPr lvl="1"/>
            <a:r>
              <a:rPr lang="de-CH" altLang="de-DE" dirty="0"/>
              <a:t>Innovationsfähigkeit der KMU soll durch die regionale Vernetzung von Unternehmen, Bildungs- und Forschungseinrichtungen sowie der öffentlichen Hand im Rahmen von </a:t>
            </a:r>
            <a:r>
              <a:rPr lang="de-CH" altLang="de-DE" b="1" dirty="0"/>
              <a:t>Regionalen Innovationssystemen (RIS) </a:t>
            </a:r>
            <a:r>
              <a:rPr lang="de-CH" altLang="de-DE" dirty="0"/>
              <a:t>gefördert werden.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33756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05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ristin.PLANVALBRIG\AppData\Local\Microsoft\Windows\Temporary Internet Files\Content.Outlook\TV7VP43Y\20160310_RIS-Landscha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02257"/>
            <a:ext cx="5045459" cy="33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8000" y="1908000"/>
            <a:ext cx="8496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de-CH" sz="2000" dirty="0"/>
              <a:t>Regionale Innovationssysteme (RIS) im Verständnis der NRP sind </a:t>
            </a:r>
            <a:r>
              <a:rPr lang="de-CH" sz="2000" b="1" dirty="0"/>
              <a:t>funktionale Wirtschaftsräume</a:t>
            </a:r>
            <a:r>
              <a:rPr lang="de-CH" sz="2000" dirty="0"/>
              <a:t>,</a:t>
            </a:r>
          </a:p>
          <a:p>
            <a:pPr marL="3714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die über eine ausreichende Masse der für Innovationsprozesse wesentlichen Akteure (</a:t>
            </a:r>
            <a:r>
              <a:rPr lang="de-CH" b="1" dirty="0"/>
              <a:t>Unternehmen, Hochschulen und öffentliche Hand</a:t>
            </a:r>
            <a:r>
              <a:rPr lang="de-CH" dirty="0"/>
              <a:t>) verfügen; </a:t>
            </a:r>
          </a:p>
          <a:p>
            <a:pPr marL="3714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/>
              <a:t>in denen die Akteure </a:t>
            </a:r>
            <a:r>
              <a:rPr lang="de-CH" b="1" dirty="0"/>
              <a:t>in Netzwerken </a:t>
            </a:r>
            <a:r>
              <a:rPr lang="de-CH" dirty="0"/>
              <a:t>zusammenarbeiten</a:t>
            </a:r>
            <a:r>
              <a:rPr lang="de-CH" sz="2000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/>
              <a:t>Was sind RIS?</a:t>
            </a:r>
            <a:r>
              <a:rPr lang="de-CH" altLang="de-DE" sz="2800" dirty="0"/>
              <a:t>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000" y="3933056"/>
            <a:ext cx="8496488" cy="1573806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266700" indent="-26670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690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Was will die NRP?</a:t>
            </a:r>
            <a:br>
              <a:rPr lang="de-DE" altLang="de-DE" sz="2000" dirty="0"/>
            </a:br>
            <a:r>
              <a:rPr lang="de-DE" altLang="de-DE" dirty="0"/>
              <a:t>Ziele und angestrebte Wirkungen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de-CH" altLang="de-DE" dirty="0"/>
              <a:t>Mit der </a:t>
            </a:r>
            <a:r>
              <a:rPr lang="de-CH" altLang="de-DE" b="1" dirty="0"/>
              <a:t>N</a:t>
            </a:r>
            <a:r>
              <a:rPr lang="de-CH" altLang="de-DE" dirty="0"/>
              <a:t>euen </a:t>
            </a:r>
            <a:r>
              <a:rPr lang="de-CH" altLang="de-DE" b="1" dirty="0"/>
              <a:t>R</a:t>
            </a:r>
            <a:r>
              <a:rPr lang="de-CH" altLang="de-DE" dirty="0"/>
              <a:t>egional</a:t>
            </a:r>
            <a:r>
              <a:rPr lang="de-CH" altLang="de-DE" b="1" dirty="0"/>
              <a:t>p</a:t>
            </a:r>
            <a:r>
              <a:rPr lang="de-CH" altLang="de-DE" dirty="0"/>
              <a:t>olitik (</a:t>
            </a:r>
            <a:r>
              <a:rPr lang="de-CH" altLang="de-DE" b="1" dirty="0"/>
              <a:t>NRP</a:t>
            </a:r>
            <a:r>
              <a:rPr lang="de-CH" altLang="de-DE" dirty="0"/>
              <a:t>) fördern </a:t>
            </a:r>
            <a:r>
              <a:rPr lang="de-CH" altLang="de-DE" b="1" dirty="0"/>
              <a:t>Bund und Kantone </a:t>
            </a:r>
            <a:r>
              <a:rPr lang="de-CH" altLang="de-DE" dirty="0"/>
              <a:t>das </a:t>
            </a:r>
            <a:r>
              <a:rPr lang="de-CH" altLang="de-DE" b="1" dirty="0"/>
              <a:t>Berggebiet, den weiteren ländlichen Raum und die Grenzregionen</a:t>
            </a:r>
            <a:r>
              <a:rPr lang="de-CH" altLang="de-DE" dirty="0"/>
              <a:t> der Schweiz in ihrer </a:t>
            </a:r>
            <a:r>
              <a:rPr lang="de-CH" altLang="de-DE" b="1" dirty="0"/>
              <a:t>regionalwirtschaftlichen Entwicklung</a:t>
            </a:r>
            <a:r>
              <a:rPr lang="de-CH" altLang="de-DE" dirty="0"/>
              <a:t>.</a:t>
            </a:r>
            <a:r>
              <a:rPr lang="de-DE" altLang="de-DE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001192"/>
            <a:ext cx="5904656" cy="36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4" y="1988840"/>
            <a:ext cx="3861316" cy="2664296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44008" y="1895474"/>
            <a:ext cx="432047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de-CH" sz="1600" b="1" dirty="0"/>
              <a:t>Basis: </a:t>
            </a:r>
            <a:r>
              <a:rPr lang="de-CH" sz="1600" dirty="0"/>
              <a:t>Kantone definieren Innovations-strategie und -</a:t>
            </a:r>
            <a:r>
              <a:rPr lang="de-CH" sz="1600" dirty="0" err="1"/>
              <a:t>förderangebote</a:t>
            </a:r>
            <a:r>
              <a:rPr lang="de-CH" sz="1600" dirty="0"/>
              <a:t> für RIS</a:t>
            </a:r>
            <a:br>
              <a:rPr lang="de-CH" sz="1600" dirty="0"/>
            </a:br>
            <a:endParaRPr lang="de-CH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/>
              <a:t>Förderung von RIS-Managements</a:t>
            </a:r>
            <a:r>
              <a:rPr lang="de-CH" sz="1600" dirty="0"/>
              <a:t>, die die Koordination der verschiedenen Innovationsakteure und deren Aktivitäten sicherstellen </a:t>
            </a:r>
            <a:br>
              <a:rPr lang="de-CH" sz="1600" dirty="0"/>
            </a:br>
            <a:endParaRPr lang="de-CH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/>
              <a:t>Förderung von Dienstleistungen</a:t>
            </a:r>
            <a:r>
              <a:rPr lang="de-CH" sz="1600" b="1" strike="sngStrike" dirty="0"/>
              <a:t> </a:t>
            </a:r>
            <a:r>
              <a:rPr lang="de-CH" sz="1600" dirty="0"/>
              <a:t>(Coaching, Vernetzung usw.), die </a:t>
            </a:r>
            <a:r>
              <a:rPr lang="de-CH" sz="1600" b="1" dirty="0"/>
              <a:t>für Unternehmen</a:t>
            </a:r>
            <a:r>
              <a:rPr lang="de-CH" sz="1600" dirty="0"/>
              <a:t> (KMU) angeboten werden und sich an deren Bedürfnissen orientieren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/>
              <a:t>Wie wirkt die NRP auf die RIS ein?</a:t>
            </a:r>
            <a:r>
              <a:rPr lang="de-CH" altLang="de-DE" sz="2800" dirty="0"/>
              <a:t>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7047" y="5301208"/>
            <a:ext cx="8496488" cy="637702"/>
          </a:xfrm>
        </p:spPr>
        <p:txBody>
          <a:bodyPr/>
          <a:lstStyle/>
          <a:p>
            <a:pPr marL="266700" indent="-266700">
              <a:buNone/>
            </a:pPr>
            <a:r>
              <a:rPr lang="de-CH" sz="1600" b="1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Akteure der Innovationsförderung koordinieren </a:t>
            </a:r>
            <a:r>
              <a:rPr lang="de-CH" sz="1600" dirty="0"/>
              <a:t>ihre Angebote und nutzen Synergien</a:t>
            </a:r>
          </a:p>
          <a:p>
            <a:pPr marL="266700" indent="-266700">
              <a:buNone/>
            </a:pPr>
            <a:r>
              <a:rPr lang="de-CH" sz="1600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Unternehmen (KMU) erhalten bedarfsgerechte Unterstützung bei Produkt- und Prozessinnovationen</a:t>
            </a:r>
          </a:p>
          <a:p>
            <a:pPr marL="0" indent="0">
              <a:buNone/>
            </a:pPr>
            <a:r>
              <a:rPr lang="de-CH" sz="1600" b="1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Innovationsdynamik in den Regionen wird erhöht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217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Welche Aktivitäten/Prozesse werden über die NRP gefördert?</a:t>
            </a:r>
            <a:br>
              <a:rPr lang="de-DE" altLang="de-DE" sz="2000" dirty="0"/>
            </a:br>
            <a:r>
              <a:rPr lang="de-DE" altLang="de-DE" dirty="0"/>
              <a:t>Förderinhalte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de-CH" b="1" dirty="0"/>
              <a:t>Wissenstransfer und Innovationsunterstützung für KMU fördern</a:t>
            </a:r>
            <a:r>
              <a:rPr lang="de-CH" dirty="0"/>
              <a:t> (schwergewichtig im Rahmen der RIS)</a:t>
            </a:r>
          </a:p>
          <a:p>
            <a:pPr lvl="1"/>
            <a:r>
              <a:rPr lang="de-CH" dirty="0"/>
              <a:t>Unterstützung von Produkt- und Prozessinnovationen (z. B. Einsatz von Coaches, die den KMU Innovationspotenziale aufzeigen, Kontakte zu Umsetzungs- und Finanzierungspartnern usw. vermitteln oder die Realisierung von Innovationsprojekten begleiten), Unterstützung von Start-ups/Unternehmensgründungen im nicht wissenschaftsbasierten Bereich oder Unterstützung von bestehenden Unternehmen bei Nachfolgeregelungen. </a:t>
            </a:r>
          </a:p>
          <a:p>
            <a:pPr lvl="1"/>
            <a:r>
              <a:rPr lang="de-CH" dirty="0"/>
              <a:t>Überbetrieblich orientierte Leistungsangebote (z.B. Verbesserung </a:t>
            </a:r>
            <a:br>
              <a:rPr lang="de-CH" dirty="0"/>
            </a:br>
            <a:r>
              <a:rPr lang="de-CH" dirty="0"/>
              <a:t>der Rahmenbedingungen, Fachkräfteinitiativen oder die Förderung </a:t>
            </a:r>
            <a:br>
              <a:rPr lang="de-CH" dirty="0"/>
            </a:br>
            <a:r>
              <a:rPr lang="de-CH" dirty="0"/>
              <a:t>der Kooperation und Vernetzung) </a:t>
            </a:r>
          </a:p>
        </p:txBody>
      </p:sp>
    </p:spTree>
    <p:extLst>
      <p:ext uri="{BB962C8B-B14F-4D97-AF65-F5344CB8AC3E}">
        <p14:creationId xmlns:p14="http://schemas.microsoft.com/office/powerpoint/2010/main" val="399257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r>
              <a:rPr lang="de-CH" b="1" dirty="0"/>
              <a:t>Qualifizierung der regionalen Arbeitskräfte und Akteure fördern </a:t>
            </a:r>
          </a:p>
          <a:p>
            <a:pPr lvl="1"/>
            <a:r>
              <a:rPr lang="de-CH" dirty="0"/>
              <a:t>z.B. </a:t>
            </a:r>
            <a:r>
              <a:rPr lang="de-CH" dirty="0" err="1"/>
              <a:t>arbeitsmarktliche</a:t>
            </a:r>
            <a:r>
              <a:rPr lang="de-CH" dirty="0"/>
              <a:t> Potenzialanalysen, Aufbau von Netzwerken, Konzipierung oder Implementierung von für die regionale Wirtschaft massgeschneiderten Weiterbildungsangeboten und Fachkräfteinitiativen oder Programme zur Förderung des innovativen und unternehmerischen Denkens und Handelns im Bildungsbereich </a:t>
            </a:r>
            <a:br>
              <a:rPr lang="de-CH" dirty="0"/>
            </a:br>
            <a:endParaRPr lang="de-CH" dirty="0"/>
          </a:p>
          <a:p>
            <a:r>
              <a:rPr lang="de-CH" b="1" dirty="0"/>
              <a:t>Unternehmensübergreifende Vernetzung und Kooperationen voranbringen </a:t>
            </a:r>
          </a:p>
          <a:p>
            <a:pPr lvl="1"/>
            <a:r>
              <a:rPr lang="de-CH" dirty="0"/>
              <a:t>z.B. Begleitung von Zusammenarbeitsprojekten, Zusammenführung von KMU (Personal, Maschinen, Produktionsflächen), Aufbau von Koordinationsplattformen oder Erfahrungsaustauschgruppen </a:t>
            </a:r>
          </a:p>
        </p:txBody>
      </p:sp>
    </p:spTree>
    <p:extLst>
      <p:ext uri="{BB962C8B-B14F-4D97-AF65-F5344CB8AC3E}">
        <p14:creationId xmlns:p14="http://schemas.microsoft.com/office/powerpoint/2010/main" val="94618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Wertschöpfungsketten schliessen und verlängern </a:t>
            </a:r>
          </a:p>
          <a:p>
            <a:pPr lvl="1"/>
            <a:r>
              <a:rPr lang="de-CH" dirty="0"/>
              <a:t>z.B. Abklärungen zu Wertschöpfungsprozessen und Marktpotenzialen, Anstrengungen zur Ergänzung von Wertschöpfungsketten </a:t>
            </a:r>
            <a:br>
              <a:rPr lang="de-CH" dirty="0"/>
            </a:br>
            <a:endParaRPr lang="de-CH" dirty="0"/>
          </a:p>
          <a:p>
            <a:r>
              <a:rPr lang="de-CH" b="1" dirty="0"/>
              <a:t>Wertschöpfungsorientierte Infrastrukturen bzw. Angebote sichern und realisieren </a:t>
            </a:r>
          </a:p>
          <a:p>
            <a:pPr lvl="1"/>
            <a:r>
              <a:rPr lang="de-CH" dirty="0"/>
              <a:t>z.B. Gewährung von Darlehen für Infrastrukturvorhaben sowie Markt- und Machbarkeitsabklärungen oder Standortevaluationen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663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Weitere Förderkriterien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de-CH" altLang="de-DE" b="1" dirty="0"/>
              <a:t>Exportorientierung: </a:t>
            </a:r>
            <a:r>
              <a:rPr lang="de-CH" altLang="de-DE" dirty="0"/>
              <a:t>Projekt fördert den Export von Produkten und Dienstleistungen aus der Region, dem Kanton oder der Schweiz</a:t>
            </a:r>
            <a:r>
              <a:rPr lang="de-CH" altLang="de-DE" sz="1400" dirty="0"/>
              <a:t/>
            </a:r>
            <a:br>
              <a:rPr lang="de-CH" altLang="de-DE" sz="1400" dirty="0"/>
            </a:br>
            <a:r>
              <a:rPr lang="de-CH" altLang="de-DE" sz="1400" dirty="0"/>
              <a:t>(Ist bspw. auch gegeben wenn auswärtige Gäste ein touristisches Angebot in der Region nutzen.)</a:t>
            </a:r>
          </a:p>
          <a:p>
            <a:r>
              <a:rPr lang="de-CH" altLang="de-DE" b="1" dirty="0"/>
              <a:t>Anschubfinanzierung: </a:t>
            </a:r>
            <a:r>
              <a:rPr lang="de-CH" altLang="de-DE" dirty="0"/>
              <a:t>Die Finanzierung beschränkt sich auf die Entwicklungs- und Aufbauphase eines Projekts.</a:t>
            </a:r>
          </a:p>
          <a:p>
            <a:r>
              <a:rPr lang="de-CH" altLang="de-DE" b="1" dirty="0"/>
              <a:t>Überbetriebliche Förderung: </a:t>
            </a:r>
            <a:r>
              <a:rPr lang="de-CH" altLang="de-DE" dirty="0"/>
              <a:t>keine Förderung von Projekten, die nur einer einzelnen Firma zugute kommen. In Ausnahmefällen kann eine «einzelbetriebliche Förderung» in Frage kommen, wenn:</a:t>
            </a:r>
          </a:p>
          <a:p>
            <a:pPr lvl="1"/>
            <a:r>
              <a:rPr lang="de-CH" altLang="de-DE" dirty="0"/>
              <a:t>das Projekt für die Region einen zentralen Nutzen bringt (Rückgratfunktion, Systemwirkung).</a:t>
            </a:r>
          </a:p>
          <a:p>
            <a:pPr lvl="1"/>
            <a:r>
              <a:rPr lang="de-CH" altLang="de-DE" dirty="0"/>
              <a:t>mehrere Unternehmen / Partner / Branchen / Akteurinnen und Akteure vom Projekt profitieren.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0752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Förderschwerpunkte </a:t>
            </a:r>
            <a:r>
              <a:rPr lang="de-DE" altLang="de-DE" dirty="0" err="1"/>
              <a:t>Interreg</a:t>
            </a:r>
            <a:r>
              <a:rPr lang="de-DE" altLang="de-DE" dirty="0"/>
              <a:t>, ESPON, URBACT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de-CH" dirty="0"/>
              <a:t>Förderschwerpunkte sind in den </a:t>
            </a:r>
            <a:r>
              <a:rPr lang="de-CH" b="1" dirty="0"/>
              <a:t>europäischen Programmen </a:t>
            </a:r>
            <a:r>
              <a:rPr lang="de-CH" dirty="0"/>
              <a:t>definiert.</a:t>
            </a:r>
          </a:p>
          <a:p>
            <a:r>
              <a:rPr lang="de-CH" dirty="0"/>
              <a:t>Um Finanzhilfen des Bundes zu erhalten, müssen die Projekte zur Verbesserung der Wettbewerbsfähigkeit des beteiligten Gebietes beitragen (</a:t>
            </a: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/>
              <a:t>NRP-Ziele</a:t>
            </a:r>
            <a:r>
              <a:rPr lang="de-CH" dirty="0"/>
              <a:t>).</a:t>
            </a:r>
          </a:p>
          <a:p>
            <a:r>
              <a:rPr lang="de-CH" dirty="0"/>
              <a:t>Ob ein Projekt NRP-konform ist, entscheiden die Kantone respektive bei </a:t>
            </a:r>
            <a:r>
              <a:rPr lang="de-CH" dirty="0" err="1"/>
              <a:t>Interreg</a:t>
            </a:r>
            <a:r>
              <a:rPr lang="de-CH" dirty="0"/>
              <a:t> B, ESPON und URBACT das Bundesamt für </a:t>
            </a:r>
            <a:r>
              <a:rPr lang="de-CH" dirty="0" err="1"/>
              <a:t>Raument</a:t>
            </a:r>
            <a:r>
              <a:rPr lang="de-CH" dirty="0"/>
              <a:t>-wicklung (ARE) und bei </a:t>
            </a:r>
            <a:r>
              <a:rPr lang="de-CH" dirty="0" err="1"/>
              <a:t>Interreg</a:t>
            </a:r>
            <a:r>
              <a:rPr lang="de-CH" dirty="0"/>
              <a:t> Europe das Staatssekretariat für Wirtschaft (SECO). </a:t>
            </a:r>
          </a:p>
          <a:p>
            <a:r>
              <a:rPr lang="de-CH" dirty="0"/>
              <a:t>Im Rahmen von </a:t>
            </a:r>
            <a:r>
              <a:rPr lang="de-CH" dirty="0" err="1"/>
              <a:t>Interreg</a:t>
            </a:r>
            <a:r>
              <a:rPr lang="de-CH" dirty="0"/>
              <a:t> B, ESPON und URBACT werden auch Projekte unterstützt, die keine spezifischen NRP-Ziele verfolgen, aber von nationaler strategischer Bedeutung sind.</a:t>
            </a:r>
          </a:p>
        </p:txBody>
      </p:sp>
      <p:sp>
        <p:nvSpPr>
          <p:cNvPr id="2" name="Rechteck 1"/>
          <p:cNvSpPr/>
          <p:nvPr/>
        </p:nvSpPr>
        <p:spPr>
          <a:xfrm>
            <a:off x="6407696" y="6165304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Mehr Infos: </a:t>
            </a:r>
            <a:r>
              <a:rPr lang="de-CH" sz="1400" i="1" dirty="0">
                <a:hlinkClick r:id="rId2"/>
              </a:rPr>
              <a:t>www.interreg.ch</a:t>
            </a:r>
            <a:r>
              <a:rPr lang="de-CH" sz="14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545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Pilotprogramm Handlungsräume Wirtschaft </a:t>
            </a:r>
            <a:br>
              <a:rPr lang="de-CH" sz="2400" dirty="0"/>
            </a:br>
            <a:r>
              <a:rPr lang="de-CH" sz="2400" dirty="0"/>
              <a:t>(PHR Wirtschaft)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999" y="1908000"/>
            <a:ext cx="5134235" cy="3598862"/>
          </a:xfrm>
        </p:spPr>
        <p:txBody>
          <a:bodyPr/>
          <a:lstStyle/>
          <a:p>
            <a:r>
              <a:rPr lang="de-CH" dirty="0"/>
              <a:t>Gemeinsame </a:t>
            </a:r>
            <a:r>
              <a:rPr lang="de-CH" b="1" dirty="0"/>
              <a:t>Massnahme der Agglomerationspolitik und Politik </a:t>
            </a:r>
            <a:br>
              <a:rPr lang="de-CH" b="1" dirty="0"/>
            </a:br>
            <a:r>
              <a:rPr lang="de-CH" b="1" dirty="0"/>
              <a:t>für die ländlichen Räume und Berggebiete</a:t>
            </a:r>
          </a:p>
          <a:p>
            <a:r>
              <a:rPr lang="de-CH" dirty="0"/>
              <a:t>Ziel: </a:t>
            </a:r>
            <a:r>
              <a:rPr lang="de-CH" b="1" dirty="0"/>
              <a:t>Unterstützung eines stadt-land-übergreifenden wirtschaftsorientier-</a:t>
            </a:r>
            <a:r>
              <a:rPr lang="de-CH" b="1" dirty="0" err="1"/>
              <a:t>ten</a:t>
            </a:r>
            <a:r>
              <a:rPr lang="de-CH" b="1" dirty="0"/>
              <a:t> Projek</a:t>
            </a:r>
            <a:r>
              <a:rPr lang="de-CH" dirty="0"/>
              <a:t>ts </a:t>
            </a:r>
            <a:r>
              <a:rPr lang="de-CH" b="1" dirty="0"/>
              <a:t>in jedem Handlungsraum </a:t>
            </a:r>
            <a:r>
              <a:rPr lang="de-CH" dirty="0"/>
              <a:t>gemäss Raumkonzept Schweiz </a:t>
            </a:r>
          </a:p>
          <a:p>
            <a:r>
              <a:rPr lang="de-CH" dirty="0"/>
              <a:t>Umsetzung </a:t>
            </a:r>
            <a:r>
              <a:rPr lang="de-CH" b="1" dirty="0"/>
              <a:t>im Rahmen der NRP </a:t>
            </a:r>
            <a:r>
              <a:rPr lang="de-CH" dirty="0"/>
              <a:t>unter Federführung des Staatssekretariats für Wirtschaft (SECO) in enger Zusammen-arbeit mit dem Bundesamt für Raumentwicklung (ARE)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990748" cy="225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02235" y="4509120"/>
            <a:ext cx="3533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Handlungsräume gemäss Raumkonzept Schweiz</a:t>
            </a:r>
          </a:p>
        </p:txBody>
      </p:sp>
      <p:sp>
        <p:nvSpPr>
          <p:cNvPr id="7" name="Rechteck 6"/>
          <p:cNvSpPr/>
          <p:nvPr/>
        </p:nvSpPr>
        <p:spPr>
          <a:xfrm>
            <a:off x="3923928" y="6237312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Mehr Infos: </a:t>
            </a:r>
            <a:r>
              <a:rPr lang="de-CH" sz="1400" i="1" dirty="0">
                <a:hlinkClick r:id="rId4"/>
              </a:rPr>
              <a:t>www.regiosuisse.ch/kohaerente-raumentwicklung</a:t>
            </a:r>
            <a:r>
              <a:rPr lang="de-CH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04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NRP-Umsetzung 2008–2015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4464041" cy="3598862"/>
          </a:xfrm>
        </p:spPr>
        <p:txBody>
          <a:bodyPr/>
          <a:lstStyle/>
          <a:p>
            <a:r>
              <a:rPr lang="de-CH" sz="1800" dirty="0"/>
              <a:t>Bund und Kantone förderten mehr als </a:t>
            </a:r>
            <a:r>
              <a:rPr lang="de-CH" sz="1800" b="1" dirty="0"/>
              <a:t>1800 Projekte</a:t>
            </a:r>
            <a:r>
              <a:rPr lang="de-CH" sz="1800" dirty="0"/>
              <a:t>. </a:t>
            </a:r>
          </a:p>
          <a:p>
            <a:r>
              <a:rPr lang="de-CH" sz="1800" dirty="0"/>
              <a:t>Eingesetzte Bundesmittel: </a:t>
            </a:r>
            <a:br>
              <a:rPr lang="de-CH" sz="1800" dirty="0"/>
            </a:br>
            <a:r>
              <a:rPr lang="de-CH" sz="1800" dirty="0"/>
              <a:t>A-fonds-</a:t>
            </a:r>
            <a:r>
              <a:rPr lang="de-CH" sz="1800" dirty="0" err="1"/>
              <a:t>perdu</a:t>
            </a:r>
            <a:r>
              <a:rPr lang="de-CH" sz="1800" dirty="0"/>
              <a:t>-Beiträge CHF 250 Mio. Darlehen CHF 320 Mio.</a:t>
            </a:r>
          </a:p>
          <a:p>
            <a:r>
              <a:rPr lang="de-CH" sz="1800" dirty="0"/>
              <a:t>Projekte im Bereich Tourismus (48%) und Industrie (30%) bildeten den Schwerpunkt. Sie erhielten auch </a:t>
            </a:r>
            <a:br>
              <a:rPr lang="de-CH" sz="1800" dirty="0"/>
            </a:br>
            <a:r>
              <a:rPr lang="de-CH" sz="1800" dirty="0"/>
              <a:t>einen Grossteil der Fördermittel.  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4932040" y="2746270"/>
            <a:ext cx="4080374" cy="1642868"/>
            <a:chOff x="0" y="0"/>
            <a:chExt cx="3905480" cy="1487277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0" y="0"/>
              <a:ext cx="3905480" cy="1487277"/>
              <a:chOff x="0" y="0"/>
              <a:chExt cx="3905480" cy="1487277"/>
            </a:xfrm>
          </p:grpSpPr>
          <p:grpSp>
            <p:nvGrpSpPr>
              <p:cNvPr id="18" name="Gruppieren 17"/>
              <p:cNvGrpSpPr/>
              <p:nvPr/>
            </p:nvGrpSpPr>
            <p:grpSpPr>
              <a:xfrm>
                <a:off x="0" y="0"/>
                <a:ext cx="3905480" cy="1487277"/>
                <a:chOff x="0" y="0"/>
                <a:chExt cx="3905480" cy="1487277"/>
              </a:xfrm>
            </p:grpSpPr>
            <p:pic>
              <p:nvPicPr>
                <p:cNvPr id="20" name="Grafik 19" descr="S:\1004 regiosuisse 16-23\L2 Kommunikation\Grafiken\Grafiken NRP-Projekte 2008-2015\2008-2015_ ANZAHL PROJEKTE_DE.png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451253" y="49576"/>
                  <a:ext cx="1454227" cy="14377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1" name="Grafik 20" descr="S:\1004 regiosuisse 16-23\L2 Kommunikation\Grafiken\Grafiken NRP-Projekte 2008-2015\2008-2015_ ANZAHL PROJEKTE_DE.png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0" y="0"/>
                  <a:ext cx="1817783" cy="1487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9" name="Rechteck 18"/>
              <p:cNvSpPr/>
              <p:nvPr/>
            </p:nvSpPr>
            <p:spPr>
              <a:xfrm>
                <a:off x="3260993" y="462708"/>
                <a:ext cx="485775" cy="2495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CH" sz="900">
                    <a:solidFill>
                      <a:srgbClr val="FFFFFF"/>
                    </a:solidFill>
                    <a:effectLst/>
                    <a:latin typeface="Arial"/>
                    <a:ea typeface="Times New Roman"/>
                  </a:rPr>
                  <a:t>30%</a:t>
                </a:r>
                <a:endParaRPr lang="de-CH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7" name="Rechteck 16"/>
            <p:cNvSpPr/>
            <p:nvPr/>
          </p:nvSpPr>
          <p:spPr>
            <a:xfrm>
              <a:off x="2869894" y="875841"/>
              <a:ext cx="485775" cy="249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900" dirty="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48%</a:t>
              </a:r>
              <a:endParaRPr lang="de-CH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738870" y="4805463"/>
            <a:ext cx="4273544" cy="1777359"/>
            <a:chOff x="0" y="0"/>
            <a:chExt cx="4273861" cy="1777359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71432" y="0"/>
              <a:ext cx="4202429" cy="1777359"/>
              <a:chOff x="-5" y="0"/>
              <a:chExt cx="4524664" cy="1892300"/>
            </a:xfrm>
          </p:grpSpPr>
          <p:pic>
            <p:nvPicPr>
              <p:cNvPr id="14" name="Grafik 13" descr="S:\1004 regiosuisse 16-23\L2 Kommunikation\Grafiken\Grafiken NRP-Projekte 2008-2015\2008-2015_ FINANZIERUNG DARLEHEN_DE.pn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27689" y="34183"/>
                <a:ext cx="435836" cy="14955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2" name="Gruppieren 21"/>
              <p:cNvGrpSpPr/>
              <p:nvPr/>
            </p:nvGrpSpPr>
            <p:grpSpPr>
              <a:xfrm>
                <a:off x="3050848" y="303376"/>
                <a:ext cx="1473811" cy="1439966"/>
                <a:chOff x="0" y="0"/>
                <a:chExt cx="1474580" cy="1439966"/>
              </a:xfrm>
            </p:grpSpPr>
            <p:pic>
              <p:nvPicPr>
                <p:cNvPr id="31" name="Grafik 30" descr="S:\1004 regiosuisse 16-23\L2 Kommunikation\Grafiken\Grafiken NRP-Projekte 2008-2015\2008-2015_ FINANZIERUNG DARLEHEN_DE.png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0" y="0"/>
                  <a:ext cx="1474580" cy="1439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471488" y="1000125"/>
                  <a:ext cx="486410" cy="2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/>
                      <a:ea typeface="Times New Roman"/>
                    </a:rPr>
                    <a:t>70%</a:t>
                  </a:r>
                  <a:endParaRPr lang="de-CH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>
                  <a:off x="814388" y="228600"/>
                  <a:ext cx="486410" cy="2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/>
                      <a:ea typeface="Times New Roman"/>
                    </a:rPr>
                    <a:t>19%</a:t>
                  </a:r>
                  <a:endParaRPr lang="de-CH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pic>
            <p:nvPicPr>
              <p:cNvPr id="23" name="Grafik 22" descr="S:\1004 regiosuisse 16-23\L2 Kommunikation\Grafiken\Grafiken NRP-Projekte 2008-2015\2008-2015_ FINANZIERUNG DARLEHEN_DE.png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5" y="34183"/>
                <a:ext cx="1076690" cy="14955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4" name="Gruppieren 23"/>
              <p:cNvGrpSpPr/>
              <p:nvPr/>
            </p:nvGrpSpPr>
            <p:grpSpPr>
              <a:xfrm>
                <a:off x="1384418" y="0"/>
                <a:ext cx="1503681" cy="1892300"/>
                <a:chOff x="0" y="0"/>
                <a:chExt cx="1504738" cy="1921668"/>
              </a:xfrm>
            </p:grpSpPr>
            <p:grpSp>
              <p:nvGrpSpPr>
                <p:cNvPr id="25" name="Gruppieren 24"/>
                <p:cNvGrpSpPr/>
                <p:nvPr/>
              </p:nvGrpSpPr>
              <p:grpSpPr>
                <a:xfrm>
                  <a:off x="0" y="0"/>
                  <a:ext cx="1504738" cy="1921668"/>
                  <a:chOff x="0" y="0"/>
                  <a:chExt cx="1504738" cy="1921668"/>
                </a:xfrm>
              </p:grpSpPr>
              <p:grpSp>
                <p:nvGrpSpPr>
                  <p:cNvPr id="27" name="Gruppieren 26"/>
                  <p:cNvGrpSpPr/>
                  <p:nvPr/>
                </p:nvGrpSpPr>
                <p:grpSpPr>
                  <a:xfrm>
                    <a:off x="0" y="0"/>
                    <a:ext cx="1504738" cy="1921668"/>
                    <a:chOff x="0" y="0"/>
                    <a:chExt cx="1504738" cy="1921668"/>
                  </a:xfrm>
                </p:grpSpPr>
                <p:pic>
                  <p:nvPicPr>
                    <p:cNvPr id="29" name="Grafik 28" descr="S:\1004 regiosuisse 16-23\L2 Kommunikation\Grafiken\Grafiken NRP-Projekte 2008-2015\2008-2015_ FINANZIERUNG AFP_DE.png"/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492919" y="0"/>
                      <a:ext cx="842962" cy="200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30" name="Grafik 29" descr="S:\1004 regiosuisse 16-23\L2 Kommunikation\Grafiken\Grafiken NRP-Projekte 2008-2015\2008-2015_ FINANZIERUNG AFP_DE.png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311948"/>
                      <a:ext cx="1504738" cy="16097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sp>
                <p:nvSpPr>
                  <p:cNvPr id="28" name="Rechteck 27"/>
                  <p:cNvSpPr/>
                  <p:nvPr/>
                </p:nvSpPr>
                <p:spPr>
                  <a:xfrm>
                    <a:off x="200025" y="1035843"/>
                    <a:ext cx="486410" cy="25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de-CH" sz="90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rPr>
                      <a:t>29%</a:t>
                    </a:r>
                    <a:endParaRPr lang="de-CH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26" name="Rechteck 25"/>
                <p:cNvSpPr/>
                <p:nvPr/>
              </p:nvSpPr>
              <p:spPr>
                <a:xfrm>
                  <a:off x="957263" y="778668"/>
                  <a:ext cx="486410" cy="2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de-CH" sz="900">
                      <a:solidFill>
                        <a:srgbClr val="FFFFFF"/>
                      </a:solidFill>
                      <a:effectLst/>
                      <a:latin typeface="Arial"/>
                      <a:ea typeface="Times New Roman"/>
                    </a:rPr>
                    <a:t>53%</a:t>
                  </a:r>
                  <a:endParaRPr lang="de-CH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pic>
          <p:nvPicPr>
            <p:cNvPr id="13" name="Grafik 12" descr="S:\1004 regiosuisse 16-23\L2 Kommunikation\Grafiken\Grafiken NRP-Projekte 2008-2015\2008-2015_ ANZAHL PROJEKTE_DE.pn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342900"/>
              <a:ext cx="1214437" cy="12787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017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Beispiel Tourismus: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CabriO</a:t>
            </a:r>
            <a:r>
              <a:rPr lang="de-CH" dirty="0"/>
              <a:t>-Seilbahn </a:t>
            </a:r>
            <a:r>
              <a:rPr lang="de-CH" dirty="0" err="1"/>
              <a:t>Stanserhorn</a:t>
            </a:r>
            <a:r>
              <a:rPr lang="de-CH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616168" cy="3598862"/>
          </a:xfrm>
        </p:spPr>
        <p:txBody>
          <a:bodyPr/>
          <a:lstStyle/>
          <a:p>
            <a:r>
              <a:rPr lang="de-CH" sz="1800" dirty="0"/>
              <a:t>Doppelstöckige Pendelbahn als </a:t>
            </a:r>
            <a:br>
              <a:rPr lang="de-CH" sz="1800" dirty="0"/>
            </a:br>
            <a:r>
              <a:rPr lang="de-CH" sz="1800" dirty="0"/>
              <a:t>neues Angebot mit Ausstrahlungskraft</a:t>
            </a:r>
          </a:p>
          <a:p>
            <a:r>
              <a:rPr lang="de-CH" sz="1800" dirty="0"/>
              <a:t>Sicherung der langfristigen Existenz der </a:t>
            </a:r>
            <a:r>
              <a:rPr lang="de-CH" sz="1800" dirty="0" err="1"/>
              <a:t>Stanserhorn</a:t>
            </a:r>
            <a:r>
              <a:rPr lang="de-CH" sz="1800" dirty="0"/>
              <a:t>-Bahn als zentraler Wirtschafts- </a:t>
            </a:r>
            <a:br>
              <a:rPr lang="de-CH" sz="1800" dirty="0"/>
            </a:br>
            <a:r>
              <a:rPr lang="de-CH" sz="1800" dirty="0"/>
              <a:t>und Standortfaktor im Kanton NW </a:t>
            </a:r>
          </a:p>
          <a:p>
            <a:r>
              <a:rPr lang="de-CH" sz="1800" dirty="0"/>
              <a:t>Publicity-Wirkung und höhere Besucherzahlen sollen Wertschöpfung in der gesamten Region erhöhen (Hotellerie, Gastronomie, Zulieferer usw.)</a:t>
            </a:r>
          </a:p>
          <a:p>
            <a:r>
              <a:rPr lang="de-CH" sz="1800" dirty="0"/>
              <a:t>Positive wirtschaftliche Auswirkungen über Kantonsgrenze hinaus durch Zusammenarbeit </a:t>
            </a:r>
            <a:br>
              <a:rPr lang="de-CH" sz="1800" dirty="0"/>
            </a:br>
            <a:r>
              <a:rPr lang="de-CH" sz="1800" dirty="0"/>
              <a:t>mit den Firmen </a:t>
            </a:r>
            <a:r>
              <a:rPr lang="de-CH" sz="1800" dirty="0" err="1"/>
              <a:t>Garaventa</a:t>
            </a:r>
            <a:r>
              <a:rPr lang="de-CH" sz="1800" dirty="0"/>
              <a:t> (Goldau) und </a:t>
            </a:r>
            <a:br>
              <a:rPr lang="de-CH" sz="1800" dirty="0"/>
            </a:br>
            <a:r>
              <a:rPr lang="de-CH" sz="1800" dirty="0" err="1"/>
              <a:t>Gangloff</a:t>
            </a:r>
            <a:r>
              <a:rPr lang="de-CH" sz="1800" dirty="0"/>
              <a:t> (Bern)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063" y="2016125"/>
            <a:ext cx="2801937" cy="3473450"/>
          </a:xfrm>
        </p:spPr>
      </p:pic>
    </p:spTree>
    <p:extLst>
      <p:ext uri="{BB962C8B-B14F-4D97-AF65-F5344CB8AC3E}">
        <p14:creationId xmlns:p14="http://schemas.microsoft.com/office/powerpoint/2010/main" val="3207775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Beispiel Tourismus: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Reorganisation des Tessiner Tourismus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4392032" cy="3598862"/>
          </a:xfrm>
        </p:spPr>
        <p:txBody>
          <a:bodyPr/>
          <a:lstStyle/>
          <a:p>
            <a:r>
              <a:rPr lang="de-CH" sz="1800" dirty="0"/>
              <a:t>Aus «10+1» werden «4+1» Organisationen </a:t>
            </a:r>
          </a:p>
          <a:p>
            <a:r>
              <a:rPr lang="de-CH" sz="1800" dirty="0"/>
              <a:t>Verbesserte Koordination, Nutzung von Skalenerträgen, Professionalisierung und Spezialisierung dank regionalen Tourismusorganisationen</a:t>
            </a:r>
          </a:p>
          <a:p>
            <a:r>
              <a:rPr lang="de-CH" sz="1800" dirty="0"/>
              <a:t>Entwicklung neuer regionaler und überregionaler Tourismusprodukte</a:t>
            </a:r>
          </a:p>
          <a:p>
            <a:r>
              <a:rPr lang="de-CH" sz="1800" dirty="0"/>
              <a:t>Verbesserung der Wettbewerbsfähigkeit des Tourismussektors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rapport.planval.ch/seco_project/files/images/117_0g7re_TI_Riorganizzazione_del_turismo_ticinese_Organisation_nach_Refor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506663"/>
            <a:ext cx="43354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Wie wird gefördert?</a:t>
            </a:r>
            <a:br>
              <a:rPr lang="de-DE" altLang="de-DE" sz="2000" dirty="0"/>
            </a:br>
            <a:r>
              <a:rPr lang="de-DE" altLang="de-DE" dirty="0" err="1"/>
              <a:t>Massnahmen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pPr marL="0" indent="0">
              <a:buNone/>
            </a:pPr>
            <a:r>
              <a:rPr lang="de-DE" altLang="de-DE" b="1" dirty="0"/>
              <a:t>Finanzielle Förderung …</a:t>
            </a:r>
          </a:p>
          <a:p>
            <a:r>
              <a:rPr lang="de-CH" altLang="de-DE" b="1" dirty="0"/>
              <a:t>von</a:t>
            </a:r>
            <a:r>
              <a:rPr lang="de-CH" altLang="de-DE" dirty="0"/>
              <a:t> </a:t>
            </a:r>
            <a:r>
              <a:rPr lang="de-CH" altLang="de-DE" b="1" dirty="0"/>
              <a:t>Initiativen, Projekten und Programmen</a:t>
            </a:r>
            <a:r>
              <a:rPr lang="de-CH" altLang="de-DE" dirty="0"/>
              <a:t>, die die Wettbewerbs-fähigkeit und Wertschöpfung in den Regionen erhöhen. Dazu zählt auch die Schweizer Teilnahme an den grenzübergreifenden Programmen </a:t>
            </a:r>
            <a:r>
              <a:rPr lang="de-CH" altLang="de-DE" b="1" dirty="0" err="1"/>
              <a:t>Interreg</a:t>
            </a:r>
            <a:r>
              <a:rPr lang="de-CH" altLang="de-DE" b="1" dirty="0"/>
              <a:t>, ESPON und URBACT</a:t>
            </a:r>
            <a:r>
              <a:rPr lang="de-CH" altLang="de-DE" dirty="0"/>
              <a:t>.</a:t>
            </a:r>
          </a:p>
          <a:p>
            <a:r>
              <a:rPr lang="de-CH" altLang="de-DE" b="1" dirty="0">
                <a:sym typeface="Wingdings" panose="05000000000000000000" pitchFamily="2" charset="2"/>
              </a:rPr>
              <a:t>von regionalen Entwicklungsträgern</a:t>
            </a:r>
            <a:r>
              <a:rPr lang="de-CH" altLang="de-DE" dirty="0">
                <a:sym typeface="Wingdings" panose="05000000000000000000" pitchFamily="2" charset="2"/>
              </a:rPr>
              <a:t> (Regionalmanagements, RIS-Managements usw.), die als Anlaufstelle fungieren und NRP-Projekte und -Prozesse initiieren und begleiten.</a:t>
            </a:r>
            <a:br>
              <a:rPr lang="de-CH" altLang="de-DE" dirty="0">
                <a:sym typeface="Wingdings" panose="05000000000000000000" pitchFamily="2" charset="2"/>
              </a:rPr>
            </a:br>
            <a:endParaRPr lang="de-CH" alt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altLang="de-DE" sz="1600" b="1" i="1" dirty="0">
                <a:sym typeface="Wingdings" panose="05000000000000000000" pitchFamily="2" charset="2"/>
              </a:rPr>
              <a:t>Seit 2016 werden im Rahmen der NRP zudem stadt-land-übergreifende Massnahmen </a:t>
            </a:r>
            <a:r>
              <a:rPr lang="de-CH" altLang="de-DE" sz="1600" i="1" dirty="0">
                <a:sym typeface="Wingdings" panose="05000000000000000000" pitchFamily="2" charset="2"/>
              </a:rPr>
              <a:t>zur Umsetzung der Agglomerationspolitik und Politik für die ländlichen Räume und Berg-gebiete gefördert: z.B. </a:t>
            </a:r>
            <a:r>
              <a:rPr lang="de-CH" altLang="de-DE" sz="1600" b="1" i="1" dirty="0">
                <a:sym typeface="Wingdings" panose="05000000000000000000" pitchFamily="2" charset="2"/>
              </a:rPr>
              <a:t>Pilotprogramm Handlungsräume Wirtschaft (PHR Wirtschaft</a:t>
            </a:r>
            <a:r>
              <a:rPr lang="de-CH" altLang="de-DE" sz="1600" i="1" dirty="0">
                <a:sym typeface="Wingdings" panose="05000000000000000000" pitchFamily="2" charset="2"/>
              </a:rPr>
              <a:t>).</a:t>
            </a:r>
          </a:p>
          <a:p>
            <a:endParaRPr lang="de-CH" alt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182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Beispiel Industrie: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Swiss Creative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256128" cy="3598862"/>
          </a:xfrm>
        </p:spPr>
        <p:txBody>
          <a:bodyPr/>
          <a:lstStyle/>
          <a:p>
            <a:r>
              <a:rPr lang="de-CH" sz="1800" dirty="0"/>
              <a:t>Zentrums für kreative Prozesse in Neuenburg, das Schnittstelle zwischen akademischen und kreativen Kreisen sowie Neuenburger Unternehmen schafft</a:t>
            </a:r>
          </a:p>
          <a:p>
            <a:r>
              <a:rPr lang="de-CH" sz="1800" dirty="0"/>
              <a:t>Innovative Integration eines Think Lab (Denklabor) und eines </a:t>
            </a:r>
            <a:r>
              <a:rPr lang="de-CH" sz="1800" dirty="0" err="1"/>
              <a:t>FabLab</a:t>
            </a:r>
            <a:r>
              <a:rPr lang="de-CH" sz="1800" dirty="0"/>
              <a:t> (Prototypen-Werkstatt) </a:t>
            </a:r>
            <a:r>
              <a:rPr lang="de-CH" sz="1800" dirty="0">
                <a:sym typeface="Wingdings" panose="05000000000000000000" pitchFamily="2" charset="2"/>
              </a:rPr>
              <a:t> ermöglicht </a:t>
            </a:r>
            <a:r>
              <a:rPr lang="de-CH" sz="1800" dirty="0"/>
              <a:t>Kreativkette von der Idee über die Validierung von Konzepten bis hin zu deren Umsetzung und der Entwicklung von Funktionsprototypen </a:t>
            </a:r>
          </a:p>
          <a:p>
            <a:r>
              <a:rPr lang="de-CH" sz="1800" dirty="0"/>
              <a:t>Erschliessen und Erhöhen des Innovationspotenzial durch Zusammenarbeit von Unternehmen, Fachleuten aus dem Bereich Design oder Ingenieurwesen, Kunstschaffenden, Studierenden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24" y="1908000"/>
            <a:ext cx="2690704" cy="3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/>
              <a:t>Beispiel Industrie: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phænovum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4464040" cy="3598862"/>
          </a:xfrm>
        </p:spPr>
        <p:txBody>
          <a:bodyPr/>
          <a:lstStyle/>
          <a:p>
            <a:r>
              <a:rPr lang="de-CH" sz="1800" dirty="0"/>
              <a:t>Praxisnahes Bildungsangebot, um Kinder/Jugendliche im Dreiländereck CH–D–F  für Naturwissenschaft und Technik zu begeistern (Kurse, Firmen-besuche, Praktika, Wettbewerbe usw.)</a:t>
            </a:r>
          </a:p>
          <a:p>
            <a:r>
              <a:rPr lang="de-CH" sz="1800" dirty="0"/>
              <a:t>Public-Privat-</a:t>
            </a:r>
            <a:r>
              <a:rPr lang="de-CH" sz="1800" dirty="0" err="1"/>
              <a:t>Partnership</a:t>
            </a:r>
            <a:endParaRPr lang="de-CH" sz="1800" dirty="0"/>
          </a:p>
          <a:p>
            <a:r>
              <a:rPr lang="de-CH" sz="1800" dirty="0"/>
              <a:t>Starkes Engagement von Unternehmen aus der Region</a:t>
            </a:r>
          </a:p>
          <a:p>
            <a:r>
              <a:rPr lang="de-CH" sz="1800" dirty="0"/>
              <a:t>Grenzüberschreitende Zusammenarbeit (</a:t>
            </a:r>
            <a:r>
              <a:rPr lang="de-CH" sz="1800" dirty="0" err="1"/>
              <a:t>Interreg</a:t>
            </a:r>
            <a:r>
              <a:rPr lang="de-CH" sz="1800" dirty="0"/>
              <a:t>-A-Projekt)</a:t>
            </a:r>
          </a:p>
          <a:p>
            <a:r>
              <a:rPr lang="de-CH" sz="1800" dirty="0"/>
              <a:t>Regionale Wirtschaft soll durch Nachwuchsförderung über qualifizierte Fachkräfte verfügen </a:t>
            </a:r>
            <a:r>
              <a:rPr lang="de-CH" sz="1800" dirty="0">
                <a:sym typeface="Wingdings" panose="05000000000000000000" pitchFamily="2" charset="2"/>
              </a:rPr>
              <a:t> nachhaltige Stärkung der </a:t>
            </a:r>
            <a:r>
              <a:rPr lang="de-CH" sz="1800" dirty="0"/>
              <a:t>Wirtschaftsregion </a:t>
            </a:r>
          </a:p>
        </p:txBody>
      </p:sp>
      <p:pic>
        <p:nvPicPr>
          <p:cNvPr id="2050" name="Picture 2" descr="Bildergebnis für phaenov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072" y="2016001"/>
            <a:ext cx="3262006" cy="9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istin.PLANVALBRIG\Desktop\Bild3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181950"/>
            <a:ext cx="3241965" cy="19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2000" dirty="0"/>
              <a:t>Wer gibt weitere Auskünfte?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Anlaufstellen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r>
              <a:rPr lang="de-CH" altLang="de-DE" sz="1800" b="1" dirty="0"/>
              <a:t>Kantonale NRP-Fachstellen</a:t>
            </a:r>
            <a:r>
              <a:rPr lang="de-CH" altLang="de-DE" sz="1800" dirty="0"/>
              <a:t> – je nach Region/Kanton/Projekt auch regionale Entwicklungsträger (</a:t>
            </a:r>
            <a:r>
              <a:rPr lang="de-CH" altLang="de-DE" sz="1800" b="1" dirty="0"/>
              <a:t>Regionalmanagements, RIS-Managements usw</a:t>
            </a:r>
            <a:r>
              <a:rPr lang="de-CH" altLang="de-DE" sz="1800" dirty="0"/>
              <a:t>.), die die Umsetzung der NRP auf Projektebene unterstützen</a:t>
            </a:r>
          </a:p>
          <a:p>
            <a:r>
              <a:rPr lang="de-CH" altLang="de-DE" sz="1800" b="1" dirty="0"/>
              <a:t>Kantonale </a:t>
            </a:r>
            <a:r>
              <a:rPr lang="de-CH" altLang="de-DE" sz="1800" b="1" dirty="0" err="1"/>
              <a:t>Interreg</a:t>
            </a:r>
            <a:r>
              <a:rPr lang="de-CH" altLang="de-DE" sz="1800" b="1" dirty="0"/>
              <a:t>-Verantwortliche</a:t>
            </a:r>
            <a:r>
              <a:rPr lang="de-CH" altLang="de-DE" sz="1800" dirty="0"/>
              <a:t> und </a:t>
            </a:r>
            <a:r>
              <a:rPr lang="de-CH" altLang="de-DE" sz="1800" b="1" dirty="0" err="1"/>
              <a:t>Interreg</a:t>
            </a:r>
            <a:r>
              <a:rPr lang="de-CH" altLang="de-DE" sz="1800" b="1" dirty="0"/>
              <a:t>-Koordinationsstellen</a:t>
            </a:r>
          </a:p>
          <a:p>
            <a:r>
              <a:rPr lang="de-CH" altLang="de-DE" sz="1800" dirty="0"/>
              <a:t>Bei Fragen helfen auch </a:t>
            </a:r>
            <a:r>
              <a:rPr lang="de-CH" altLang="de-DE" sz="1800" b="1" dirty="0"/>
              <a:t>regiosuisse</a:t>
            </a:r>
            <a:r>
              <a:rPr lang="de-CH" altLang="de-DE" sz="1800" dirty="0"/>
              <a:t> und das SECO (Ressort Regional- und Raumordnungspolitik ‒ DSRE) weiter.</a:t>
            </a:r>
            <a:r>
              <a:rPr lang="de-CH" altLang="de-DE" dirty="0"/>
              <a:t/>
            </a:r>
            <a:br>
              <a:rPr lang="de-CH" altLang="de-DE" dirty="0"/>
            </a:br>
            <a:endParaRPr lang="de-CH" altLang="de-DE" dirty="0"/>
          </a:p>
          <a:p>
            <a:pPr>
              <a:buFont typeface="Wingdings"/>
              <a:buChar char="à"/>
            </a:pP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Kontaktadressen: </a:t>
            </a: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www.regiosuisse.ch/adressdatenbank</a:t>
            </a: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de-CH" sz="1800" i="1" dirty="0">
                <a:solidFill>
                  <a:srgbClr val="B4BE00"/>
                </a:solidFill>
              </a:rPr>
              <a:t>Mehr zur NRP: </a:t>
            </a:r>
            <a:r>
              <a:rPr lang="de-CH" sz="1800" i="1" dirty="0">
                <a:solidFill>
                  <a:srgbClr val="B4BE00"/>
                </a:solidFill>
                <a:hlinkClick r:id="rId3"/>
              </a:rPr>
              <a:t>www.regiosuisse.ch</a:t>
            </a:r>
            <a:endParaRPr lang="de-CH" sz="1800" i="1" dirty="0">
              <a:solidFill>
                <a:srgbClr val="B4BE00"/>
              </a:solidFill>
            </a:endParaRPr>
          </a:p>
          <a:p>
            <a:pPr>
              <a:buFont typeface="Wingdings"/>
              <a:buChar char="à"/>
            </a:pPr>
            <a:r>
              <a:rPr lang="de-CH" sz="1800" i="1" dirty="0">
                <a:solidFill>
                  <a:srgbClr val="B4BE00"/>
                </a:solidFill>
              </a:rPr>
              <a:t>Mehr zu </a:t>
            </a:r>
            <a:r>
              <a:rPr lang="de-CH" sz="1800" i="1" dirty="0" err="1">
                <a:solidFill>
                  <a:srgbClr val="B4BE00"/>
                </a:solidFill>
              </a:rPr>
              <a:t>Interreg</a:t>
            </a:r>
            <a:r>
              <a:rPr lang="de-CH" sz="1800" i="1" dirty="0">
                <a:solidFill>
                  <a:srgbClr val="B4BE00"/>
                </a:solidFill>
              </a:rPr>
              <a:t>, ESPON und URBACT: </a:t>
            </a:r>
            <a:r>
              <a:rPr lang="de-CH" sz="1800" i="1" dirty="0">
                <a:solidFill>
                  <a:srgbClr val="B4BE00"/>
                </a:solidFill>
                <a:hlinkClick r:id="rId4"/>
              </a:rPr>
              <a:t>www.interreg.ch</a:t>
            </a:r>
            <a:r>
              <a:rPr lang="de-CH" sz="1800" i="1" dirty="0">
                <a:solidFill>
                  <a:srgbClr val="B4BE00"/>
                </a:solidFill>
              </a:rPr>
              <a:t> </a:t>
            </a:r>
          </a:p>
          <a:p>
            <a:pPr marL="0" indent="0">
              <a:buNone/>
            </a:pPr>
            <a:r>
              <a:rPr lang="de-CH" altLang="de-DE" dirty="0"/>
              <a:t/>
            </a:r>
            <a:br>
              <a:rPr lang="de-CH" altLang="de-DE" dirty="0"/>
            </a:br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14724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Flankierende </a:t>
            </a:r>
            <a:r>
              <a:rPr lang="de-DE" altLang="de-DE" dirty="0" err="1"/>
              <a:t>Massnahmen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de-DE" altLang="de-DE" b="1" dirty="0"/>
              <a:t>Koordination der NRP mit weiteren Bundespolitiken und Strategien stärken </a:t>
            </a:r>
            <a:r>
              <a:rPr lang="de-DE" altLang="de-DE" dirty="0"/>
              <a:t>(</a:t>
            </a:r>
            <a:r>
              <a:rPr lang="de-CH" altLang="de-DE" dirty="0"/>
              <a:t>z.B.</a:t>
            </a:r>
            <a:r>
              <a:rPr lang="de-CH" altLang="de-DE" b="1" dirty="0"/>
              <a:t> </a:t>
            </a:r>
            <a:r>
              <a:rPr lang="de-CH" altLang="de-DE" dirty="0"/>
              <a:t>Tourismus-, KMU- und Innovationspolitik, Landwirtschaftspolitik, Agglomerationspolitik, Politik für die ländlichen Räume und Berggebiete, </a:t>
            </a:r>
            <a:r>
              <a:rPr lang="de-DE" altLang="de-DE" dirty="0"/>
              <a:t>Raumkonzept Schweiz)</a:t>
            </a:r>
          </a:p>
          <a:p>
            <a:r>
              <a:rPr lang="de-DE" altLang="de-DE" b="1" dirty="0"/>
              <a:t>regiosuisse </a:t>
            </a:r>
            <a:r>
              <a:rPr lang="de-DE" altLang="de-DE" dirty="0"/>
              <a:t>– Netzwerkstelle Regionalentwicklung </a:t>
            </a:r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b="1" dirty="0"/>
              <a:t>Wissen und Erfahrungen für die erfolgreiche Umsetzung der NRP</a:t>
            </a:r>
            <a:r>
              <a:rPr lang="de-DE" altLang="de-DE" dirty="0"/>
              <a:t> vernetzen, aufbereiten und verbreiten</a:t>
            </a:r>
          </a:p>
        </p:txBody>
      </p:sp>
      <p:pic>
        <p:nvPicPr>
          <p:cNvPr id="7" name="Picture 6" descr="C:\Users\kristin.PLANVALBRIG\Desktop\formation regiosuisse016 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653" y="4993068"/>
            <a:ext cx="1445280" cy="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443">
            <a:off x="5130543" y="4891023"/>
            <a:ext cx="896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998" y="4885081"/>
            <a:ext cx="823289" cy="11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460">
            <a:off x="5910867" y="5030834"/>
            <a:ext cx="8588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TISCHDISKUSSION_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33" y="4995731"/>
            <a:ext cx="1452742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EGIOSUISSE_RIGI_JPG\KAENZELI_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8" y="4995731"/>
            <a:ext cx="1453115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31246" y="4857231"/>
            <a:ext cx="17863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b="1" dirty="0">
                <a:solidFill>
                  <a:srgbClr val="B4BE2C"/>
                </a:solidFill>
              </a:rPr>
              <a:t>www.regiosuisse.ch</a:t>
            </a:r>
          </a:p>
        </p:txBody>
      </p:sp>
      <p:pic>
        <p:nvPicPr>
          <p:cNvPr id="12" name="Grafik 11"/>
          <p:cNvPicPr/>
          <p:nvPr/>
        </p:nvPicPr>
        <p:blipFill>
          <a:blip r:embed="rId8"/>
          <a:stretch>
            <a:fillRect/>
          </a:stretch>
        </p:blipFill>
        <p:spPr>
          <a:xfrm>
            <a:off x="6870156" y="5175497"/>
            <a:ext cx="1973806" cy="8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Welche Fördermittel können beantragt werden?</a:t>
            </a:r>
            <a:br>
              <a:rPr lang="de-DE" altLang="de-DE" sz="2000" dirty="0"/>
            </a:br>
            <a:r>
              <a:rPr lang="de-DE" altLang="de-DE" dirty="0"/>
              <a:t>Finanzhilfen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b="1" dirty="0"/>
              <a:t>A-fonds-</a:t>
            </a:r>
            <a:r>
              <a:rPr lang="de-CH" altLang="de-DE" b="1" dirty="0" err="1"/>
              <a:t>perdu</a:t>
            </a:r>
            <a:r>
              <a:rPr lang="de-CH" altLang="de-DE" b="1" dirty="0"/>
              <a:t>-Beiträge</a:t>
            </a:r>
            <a:r>
              <a:rPr lang="de-CH" altLang="de-DE" dirty="0"/>
              <a:t> für Vorbereitung, Durchführung und Evaluation von Initiativen, Programmen und Projekten</a:t>
            </a:r>
            <a:endParaRPr lang="de-CH" b="1" dirty="0">
              <a:sym typeface="Wingdings" panose="05000000000000000000" pitchFamily="2" charset="2"/>
            </a:endParaRP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de-CH" sz="1200" i="1" dirty="0"/>
              <a:t>Verfügbare Beiträge des Bundes 2016–19: ca. 105 Mio. + Beiträge Kantone (Äquivalenzleistung)</a:t>
            </a: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de-CH" sz="1200" i="1" dirty="0"/>
              <a:t>Zusätzliche Beiträge des Bundes im Rahmen des Impulsprogramms Tourismus 2016‒19: ca. 50 Mio. </a:t>
            </a:r>
            <a:br>
              <a:rPr lang="de-CH" sz="1200" i="1" dirty="0"/>
            </a:br>
            <a:r>
              <a:rPr lang="de-CH" sz="1200" i="1" dirty="0"/>
              <a:t>+ Beiträge Kantone (Äquivalenzleistung) </a:t>
            </a:r>
          </a:p>
          <a:p>
            <a:pPr lvl="0"/>
            <a:r>
              <a:rPr lang="de-CH" altLang="de-DE" b="1" dirty="0"/>
              <a:t>Zinsgünstige oder zinslose Darlehen </a:t>
            </a:r>
            <a:r>
              <a:rPr lang="de-CH" altLang="de-DE" dirty="0"/>
              <a:t>für Vorhaben im Bereich wertschöpfungsorientierte Infrastrukturen, die die Standortattraktivität steigern </a:t>
            </a:r>
          </a:p>
          <a:p>
            <a:pPr marL="271463" lvl="0" indent="0">
              <a:spcBef>
                <a:spcPts val="600"/>
              </a:spcBef>
              <a:buNone/>
            </a:pPr>
            <a:r>
              <a:rPr lang="de-CH" altLang="de-DE" sz="1400" i="1" dirty="0"/>
              <a:t> </a:t>
            </a:r>
            <a:r>
              <a:rPr lang="de-CH" altLang="de-DE" sz="1200" i="1" dirty="0"/>
              <a:t>Verfügbare Darlehen des Bundes 2016–19: ca. CHF 200 Mio. + Darlehen/Beiträge Kantone (Äquivalenzleistung)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de-CH" altLang="de-DE" sz="1200" i="1" dirty="0"/>
              <a:t>Zusätzliche Darlehen des Bundes im Rahmen des Impulsprogramms Tourismus 2016‒19: ca. 150 Mio. </a:t>
            </a:r>
            <a:br>
              <a:rPr lang="de-CH" altLang="de-DE" sz="1200" i="1" dirty="0"/>
            </a:br>
            <a:r>
              <a:rPr lang="de-CH" altLang="de-DE" sz="1200" i="1" dirty="0"/>
              <a:t>+ Darlehen/Beiträge Kantone (Äquivalenzleistung)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altLang="de-DE" sz="1000" b="1" i="1" dirty="0">
                <a:solidFill>
                  <a:srgbClr val="FF0000"/>
                </a:solidFill>
              </a:rPr>
              <a:t/>
            </a:r>
            <a:br>
              <a:rPr lang="de-CH" altLang="de-DE" sz="1000" b="1" i="1" dirty="0">
                <a:solidFill>
                  <a:srgbClr val="FF0000"/>
                </a:solidFill>
              </a:rPr>
            </a:br>
            <a:r>
              <a:rPr lang="de-CH" altLang="de-DE" sz="1800" b="1" i="1" dirty="0">
                <a:solidFill>
                  <a:srgbClr val="FF0000"/>
                </a:solidFill>
              </a:rPr>
              <a:t/>
            </a:r>
            <a:br>
              <a:rPr lang="de-CH" altLang="de-DE" sz="1800" b="1" i="1" dirty="0">
                <a:solidFill>
                  <a:srgbClr val="FF0000"/>
                </a:solidFill>
              </a:rPr>
            </a:br>
            <a:r>
              <a:rPr lang="de-CH" altLang="de-DE" sz="1800" i="1" dirty="0"/>
              <a:t>Zudem werden </a:t>
            </a:r>
            <a:r>
              <a:rPr lang="de-CH" altLang="de-DE" sz="1800" b="1" i="1" dirty="0"/>
              <a:t>Steuererleichterungen</a:t>
            </a:r>
            <a:r>
              <a:rPr lang="de-CH" altLang="de-DE" sz="1800" i="1" dirty="0"/>
              <a:t> gewährt an industrielle Unternehmen und produktionsnahe Dienstleistungsbetriebe, die im strukturschwachen ländlichen Raum neue Arbeitsstellen schaffen oder bestehende neu ausrichten.</a:t>
            </a:r>
          </a:p>
          <a:p>
            <a:pPr marL="358775" indent="0" eaLnBrk="1" hangingPunct="1">
              <a:buNone/>
              <a:defRPr/>
            </a:pPr>
            <a:endParaRPr lang="de-CH" sz="1800" i="1" dirty="0"/>
          </a:p>
          <a:p>
            <a:pPr marL="0" indent="0" eaLnBrk="1" hangingPunct="1">
              <a:buNone/>
              <a:defRPr/>
            </a:pPr>
            <a:r>
              <a:rPr lang="de-CH" dirty="0">
                <a:solidFill>
                  <a:srgbClr val="000000"/>
                </a:solidFill>
              </a:rPr>
              <a:t>		</a:t>
            </a:r>
          </a:p>
          <a:p>
            <a:pPr lvl="1"/>
            <a:endParaRPr lang="de-CH" dirty="0"/>
          </a:p>
          <a:p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899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Erläuterungen zu den Finanzhilfen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Die Kantone beteiligen sich gesamthaft mindestens gleichwertig wie </a:t>
            </a:r>
            <a:br>
              <a:rPr lang="de-CH" altLang="de-DE" dirty="0"/>
            </a:br>
            <a:r>
              <a:rPr lang="de-CH" altLang="de-DE" dirty="0"/>
              <a:t>der Bund an den Finanzhilfen. </a:t>
            </a:r>
          </a:p>
          <a:p>
            <a:r>
              <a:rPr lang="de-CH" altLang="de-DE" dirty="0"/>
              <a:t>Die Höhe richtet sich nach der Gesamtwirkung des Vorhabens.</a:t>
            </a:r>
          </a:p>
          <a:p>
            <a:r>
              <a:rPr lang="de-CH" altLang="de-DE" dirty="0"/>
              <a:t>Empfängerinnen/Empfänger von Finanzhilfen müssen sich angemessen mit Eigenmitteln an den Vorhaben beteiligen.</a:t>
            </a:r>
          </a:p>
          <a:p>
            <a:pPr marL="0" indent="0">
              <a:buNone/>
            </a:pPr>
            <a:endParaRPr lang="de-CH" altLang="de-DE" sz="1600" dirty="0"/>
          </a:p>
          <a:p>
            <a:pPr marL="0" indent="0">
              <a:buNone/>
            </a:pPr>
            <a:r>
              <a:rPr lang="de-CH" altLang="de-DE" sz="1600" i="1" dirty="0"/>
              <a:t>Für Steuererleichterungen gelten besondere Bestimmungen </a:t>
            </a:r>
            <a:r>
              <a:rPr lang="de-CH" altLang="de-DE" sz="1600" i="1" dirty="0">
                <a:sym typeface="Wingdings" panose="05000000000000000000" pitchFamily="2" charset="2"/>
              </a:rPr>
              <a:t> separate Verordnung</a:t>
            </a:r>
            <a:endParaRPr lang="de-CH" altLang="de-DE" sz="1600" i="1" dirty="0"/>
          </a:p>
          <a:p>
            <a:pPr marL="0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06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/>
              <a:t>Wo wird gefördert? 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Räumlicher Förderbereich der NRP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8208456" cy="3598862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Geförderte Vorhaben müssen Wirkung primär im </a:t>
            </a:r>
            <a:r>
              <a:rPr lang="de-CH" b="1" dirty="0"/>
              <a:t>Berggebiet, </a:t>
            </a:r>
            <a:r>
              <a:rPr lang="de-CH" dirty="0"/>
              <a:t>im </a:t>
            </a:r>
            <a:r>
              <a:rPr lang="de-CH" b="1" dirty="0"/>
              <a:t>ländlichen Raum </a:t>
            </a:r>
            <a:r>
              <a:rPr lang="de-CH" dirty="0"/>
              <a:t>oder in </a:t>
            </a:r>
            <a:r>
              <a:rPr lang="de-CH" b="1" dirty="0"/>
              <a:t>Grenzregionen </a:t>
            </a:r>
            <a:r>
              <a:rPr lang="de-CH" dirty="0"/>
              <a:t>entfalten.</a:t>
            </a:r>
          </a:p>
          <a:p>
            <a:endParaRPr lang="de-CH" dirty="0"/>
          </a:p>
        </p:txBody>
      </p:sp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499992" y="2852936"/>
            <a:ext cx="4293850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 Gesamte Schweiz ohne:</a:t>
            </a:r>
            <a:endParaRPr lang="de-DE" sz="1600" i="1" dirty="0">
              <a:solidFill>
                <a:srgbClr val="000000"/>
              </a:solidFill>
            </a:endParaRP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Grossagglomerationen 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Zürich, Basel, Bern, Lausanne, Genf </a:t>
            </a: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städtische </a:t>
            </a:r>
            <a:r>
              <a:rPr lang="de-DE" sz="1600" dirty="0">
                <a:sym typeface="Wingdings" pitchFamily="2" charset="2"/>
              </a:rPr>
              <a:t>Kantone BL, BS, GE, SO, ZG 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sowie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Grossteil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der Kantone ZH und AG</a:t>
            </a:r>
          </a:p>
          <a:p>
            <a:pPr marL="177800" indent="88900">
              <a:lnSpc>
                <a:spcPct val="90000"/>
              </a:lnSpc>
              <a:spcBef>
                <a:spcPts val="0"/>
              </a:spcBef>
              <a:tabLst>
                <a:tab pos="444500" algn="l"/>
              </a:tabLst>
            </a:pPr>
            <a:r>
              <a:rPr lang="de-DE" sz="1600" i="1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de-DE" sz="1600" i="1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de-CH" sz="1600" i="1" dirty="0">
                <a:solidFill>
                  <a:srgbClr val="000000"/>
                </a:solidFill>
                <a:sym typeface="Wingdings" pitchFamily="2" charset="2"/>
              </a:rPr>
              <a:t>Ausnahmen: wenn Kantone Förderbedarf nachweisen</a:t>
            </a: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CH" sz="1100" i="1" dirty="0">
              <a:solidFill>
                <a:srgbClr val="000000"/>
              </a:solidFill>
              <a:sym typeface="Wingdings" pitchFamily="2" charset="2"/>
            </a:endParaRP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DE" sz="11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8000" y="5373216"/>
            <a:ext cx="8496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i="1" dirty="0"/>
              <a:t>Im Rahmen von </a:t>
            </a:r>
            <a:r>
              <a:rPr lang="de-CH" sz="1600" b="1" i="1" dirty="0" err="1"/>
              <a:t>Interreg</a:t>
            </a:r>
            <a:r>
              <a:rPr lang="de-CH" sz="1600" b="1" i="1" dirty="0"/>
              <a:t>, ESPON, URBACT </a:t>
            </a:r>
            <a:r>
              <a:rPr lang="de-CH" sz="1600" i="1" dirty="0"/>
              <a:t>sowie bei der Förderung </a:t>
            </a:r>
            <a:r>
              <a:rPr lang="de-CH" sz="1600" b="1" i="1" dirty="0"/>
              <a:t>Regionaler </a:t>
            </a:r>
            <a:r>
              <a:rPr lang="de-CH" sz="1600" b="1" i="1" dirty="0" err="1"/>
              <a:t>Innova-tionssysteme</a:t>
            </a:r>
            <a:r>
              <a:rPr lang="de-CH" sz="1600" b="1" i="1" dirty="0"/>
              <a:t> (RIS) </a:t>
            </a:r>
            <a:r>
              <a:rPr lang="de-CH" sz="1600" i="1" dirty="0"/>
              <a:t>und des Pilotprogramms Handlungsräume Wirtschaft (PHR Wirtschaft) wird auch die </a:t>
            </a:r>
            <a:r>
              <a:rPr lang="de-CH" sz="1600" b="1" i="1" dirty="0"/>
              <a:t>Zusammenarbeit in grossregionalen Räumen </a:t>
            </a:r>
            <a:r>
              <a:rPr lang="de-CH" sz="1600" i="1" dirty="0"/>
              <a:t>– die auch grosse Zentren als Entwicklungsmotoren einschliessen – unterstützt.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2885"/>
            <a:ext cx="3743960" cy="27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5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713788" cy="576263"/>
          </a:xfrm>
        </p:spPr>
        <p:txBody>
          <a:bodyPr/>
          <a:lstStyle/>
          <a:p>
            <a:r>
              <a:rPr lang="de-CH" dirty="0"/>
              <a:t>Förderbereich für </a:t>
            </a:r>
            <a:r>
              <a:rPr lang="de-CH" dirty="0" err="1"/>
              <a:t>Interreg</a:t>
            </a:r>
            <a:r>
              <a:rPr lang="de-CH" dirty="0"/>
              <a:t>-, ESPON- und URBACT-Projekte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600" dirty="0"/>
              <a:t>Förderbereich </a:t>
            </a:r>
            <a:r>
              <a:rPr lang="de-CH" sz="1600" b="1" dirty="0" err="1"/>
              <a:t>Interreg</a:t>
            </a:r>
            <a:r>
              <a:rPr lang="de-CH" sz="1600" b="1" dirty="0"/>
              <a:t> A </a:t>
            </a:r>
            <a:r>
              <a:rPr lang="de-CH" sz="1600" dirty="0"/>
              <a:t>(grenzüber-schreitende Zusammenarbeit)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pPr marL="0" indent="0">
              <a:spcBef>
                <a:spcPts val="0"/>
              </a:spcBef>
              <a:buNone/>
            </a:pPr>
            <a:endParaRPr lang="de-CH" sz="1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de-CH" sz="1400" b="1" i="1" dirty="0"/>
              <a:t/>
            </a:r>
            <a:br>
              <a:rPr lang="de-CH" sz="1400" b="1" i="1" dirty="0"/>
            </a:br>
            <a:r>
              <a:rPr lang="de-CH" sz="1400" b="1" i="1" dirty="0" err="1"/>
              <a:t>Interreg</a:t>
            </a:r>
            <a:r>
              <a:rPr lang="de-CH" sz="1400" b="1" i="1" dirty="0"/>
              <a:t>-A-Programme:    </a:t>
            </a:r>
            <a:r>
              <a:rPr lang="de-CH" sz="1400" i="1" dirty="0"/>
              <a:t> </a:t>
            </a:r>
            <a:br>
              <a:rPr lang="de-CH" sz="1400" i="1" dirty="0"/>
            </a:br>
            <a:r>
              <a:rPr lang="de-CH" sz="1400" i="1" dirty="0"/>
              <a:t>Frankreich–Schweiz, Italien–Schweiz, Oberrhein, Alpenrhein–Bodensee–Hochrhein</a:t>
            </a:r>
            <a:br>
              <a:rPr lang="de-CH" sz="1400" i="1" dirty="0"/>
            </a:br>
            <a:r>
              <a:rPr lang="de-CH" sz="500" i="1" dirty="0"/>
              <a:t/>
            </a:r>
            <a:br>
              <a:rPr lang="de-CH" sz="500" i="1" dirty="0"/>
            </a:br>
            <a:r>
              <a:rPr lang="de-CH" sz="500" i="1" dirty="0"/>
              <a:t/>
            </a:r>
            <a:br>
              <a:rPr lang="de-CH" sz="500" i="1" dirty="0"/>
            </a:br>
            <a:r>
              <a:rPr lang="de-CH" sz="1200" i="1" dirty="0"/>
              <a:t>Schweizer Projektpartner können sich zudem auf Projektbasis am Programm Frankreich–Italien «</a:t>
            </a:r>
            <a:r>
              <a:rPr lang="de-CH" sz="1200" i="1" dirty="0" err="1"/>
              <a:t>Alcotra</a:t>
            </a:r>
            <a:r>
              <a:rPr lang="de-CH" sz="1200" i="1" dirty="0"/>
              <a:t>» beteiligen</a:t>
            </a:r>
            <a:endParaRPr lang="de-CH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4320480" cy="3598862"/>
          </a:xfrm>
        </p:spPr>
        <p:txBody>
          <a:bodyPr/>
          <a:lstStyle/>
          <a:p>
            <a:pPr marL="0" indent="0">
              <a:buNone/>
            </a:pPr>
            <a:r>
              <a:rPr lang="de-CH" sz="1600" dirty="0"/>
              <a:t>Förderbereich </a:t>
            </a:r>
            <a:r>
              <a:rPr lang="de-CH" sz="1600" b="1" dirty="0" err="1"/>
              <a:t>Interreg</a:t>
            </a:r>
            <a:r>
              <a:rPr lang="de-CH" sz="1600" b="1" dirty="0"/>
              <a:t> B, </a:t>
            </a:r>
            <a:r>
              <a:rPr lang="de-CH" sz="1600" b="1" dirty="0" err="1"/>
              <a:t>Interreg</a:t>
            </a:r>
            <a:r>
              <a:rPr lang="de-CH" sz="1600" b="1" dirty="0"/>
              <a:t> Europe, ESPON </a:t>
            </a:r>
            <a:r>
              <a:rPr lang="de-CH" sz="1600" dirty="0"/>
              <a:t>und</a:t>
            </a:r>
            <a:r>
              <a:rPr lang="de-CH" sz="1600" b="1" dirty="0"/>
              <a:t> URBACT</a:t>
            </a:r>
            <a:r>
              <a:rPr lang="de-CH" sz="1600" dirty="0"/>
              <a:t> </a:t>
            </a:r>
            <a:r>
              <a:rPr lang="de-CH" sz="1600" dirty="0">
                <a:sym typeface="Wingdings" panose="05000000000000000000" pitchFamily="2" charset="2"/>
              </a:rPr>
              <a:t> gesamte Schweiz</a:t>
            </a:r>
            <a:endParaRPr lang="de-CH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832694"/>
            <a:ext cx="2695202" cy="21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30734"/>
            <a:ext cx="1807493" cy="10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645" y="2708920"/>
            <a:ext cx="1615440" cy="18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350" y="4221088"/>
            <a:ext cx="1800200" cy="23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17003" y="3923061"/>
            <a:ext cx="17283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latin typeface="+mn-lt"/>
              </a:rPr>
              <a:t>Programmgebiet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 Alpenraum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56725" y="4557769"/>
            <a:ext cx="19527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latin typeface="+mn-lt"/>
              </a:rPr>
              <a:t>Programmgebiet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 Nordwesteuropa</a:t>
            </a:r>
          </a:p>
        </p:txBody>
      </p:sp>
    </p:spTree>
    <p:extLst>
      <p:ext uri="{BB962C8B-B14F-4D97-AF65-F5344CB8AC3E}">
        <p14:creationId xmlns:p14="http://schemas.microsoft.com/office/powerpoint/2010/main" val="172745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dirty="0"/>
              <a:t>Anwendungsgebiet Steuererleichterungen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de-CH" i="1" dirty="0"/>
              <a:t>Unternehmen in </a:t>
            </a:r>
            <a:r>
              <a:rPr lang="de-CH" b="1" i="1" dirty="0"/>
              <a:t>ländlichen, mittel- und kleinstädtischen Zentren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85409"/>
            <a:ext cx="6336704" cy="41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9632" y="6388587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Stand: 1. Juli 2016</a:t>
            </a:r>
          </a:p>
        </p:txBody>
      </p:sp>
    </p:spTree>
    <p:extLst>
      <p:ext uri="{BB962C8B-B14F-4D97-AF65-F5344CB8AC3E}">
        <p14:creationId xmlns:p14="http://schemas.microsoft.com/office/powerpoint/2010/main" val="922434248"/>
      </p:ext>
    </p:extLst>
  </p:cSld>
  <p:clrMapOvr>
    <a:masterClrMapping/>
  </p:clrMapOvr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Bildschirmpräsentation (4:3)</PresentationFormat>
  <Paragraphs>223</Paragraphs>
  <Slides>32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T basis</vt:lpstr>
      <vt:lpstr>F2 basis</vt:lpstr>
      <vt:lpstr>Die Neue Regionalpolitik (NRP)</vt:lpstr>
      <vt:lpstr>Was will die NRP? Ziele und angestrebte Wirkungen</vt:lpstr>
      <vt:lpstr>Wie wird gefördert? Massnahmen</vt:lpstr>
      <vt:lpstr>Flankierende Massnahmen</vt:lpstr>
      <vt:lpstr>Welche Fördermittel können beantragt werden? Finanzhilfen</vt:lpstr>
      <vt:lpstr>Erläuterungen zu den Finanzhilfen</vt:lpstr>
      <vt:lpstr>Wo wird gefördert?  Räumlicher Förderbereich der NRP</vt:lpstr>
      <vt:lpstr>Förderbereich für Interreg-, ESPON- und URBACT-Projekte</vt:lpstr>
      <vt:lpstr>Anwendungsgebiet Steuererleichterungen</vt:lpstr>
      <vt:lpstr>Wie funktioniert die NRP? Umsetzungsprozess und Akteure</vt:lpstr>
      <vt:lpstr>Wer setzt die NRP um? Zusammenspiel verschiedener Ebenen </vt:lpstr>
      <vt:lpstr>NRP 2016+ Verstärkte Wirkungsorientierung</vt:lpstr>
      <vt:lpstr>NRP 2016+ Kantonsübergreifende Zusammenarbeit intensivieren</vt:lpstr>
      <vt:lpstr>NRP 2016+  Nachhaltige Entwicklung wird höher gewichtet</vt:lpstr>
      <vt:lpstr>Was wird gefördert?  Schwerpunkte der Projektförderung 2016–2023</vt:lpstr>
      <vt:lpstr>Förderschwerpunkte und Förderinhalte 2016–2023</vt:lpstr>
      <vt:lpstr>Förderschwerpunkt «Tourismus»</vt:lpstr>
      <vt:lpstr>Förderschwerpunkt «Industrie»</vt:lpstr>
      <vt:lpstr>Was sind RIS? </vt:lpstr>
      <vt:lpstr>Wie wirkt die NRP auf die RIS ein? </vt:lpstr>
      <vt:lpstr>Welche Aktivitäten/Prozesse werden über die NRP gefördert? Förderinhalte</vt:lpstr>
      <vt:lpstr>PowerPoint-Präsentation</vt:lpstr>
      <vt:lpstr>PowerPoint-Präsentation</vt:lpstr>
      <vt:lpstr>Weitere Förderkriterien</vt:lpstr>
      <vt:lpstr>Förderschwerpunkte Interreg, ESPON, URBACT</vt:lpstr>
      <vt:lpstr>Pilotprogramm Handlungsräume Wirtschaft  (PHR Wirtschaft)</vt:lpstr>
      <vt:lpstr>NRP-Umsetzung 2008–2015</vt:lpstr>
      <vt:lpstr>Beispiel Tourismus: CabriO-Seilbahn Stanserhorn </vt:lpstr>
      <vt:lpstr>Beispiel Tourismus: Reorganisation des Tessiner Tourismus</vt:lpstr>
      <vt:lpstr>Beispiel Industrie: Swiss Creative Center</vt:lpstr>
      <vt:lpstr>Beispiel Industrie: phænovum</vt:lpstr>
      <vt:lpstr> Wer gibt weitere Auskünfte? Anlaufstellen </vt:lpstr>
    </vt:vector>
  </TitlesOfParts>
  <Company>3900 Brig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Michaela Passeraub</cp:lastModifiedBy>
  <cp:revision>805</cp:revision>
  <cp:lastPrinted>2016-10-18T14:58:11Z</cp:lastPrinted>
  <dcterms:created xsi:type="dcterms:W3CDTF">2008-08-06T14:07:08Z</dcterms:created>
  <dcterms:modified xsi:type="dcterms:W3CDTF">2017-03-08T09:34:38Z</dcterms:modified>
</cp:coreProperties>
</file>