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524" r:id="rId4"/>
    <p:sldId id="521" r:id="rId5"/>
    <p:sldId id="522" r:id="rId6"/>
    <p:sldId id="523" r:id="rId7"/>
    <p:sldId id="526" r:id="rId8"/>
    <p:sldId id="532" r:id="rId9"/>
    <p:sldId id="525" r:id="rId10"/>
    <p:sldId id="527" r:id="rId11"/>
    <p:sldId id="528" r:id="rId12"/>
    <p:sldId id="529" r:id="rId13"/>
    <p:sldId id="530" r:id="rId14"/>
    <p:sldId id="531" r:id="rId15"/>
    <p:sldId id="520" r:id="rId16"/>
  </p:sldIdLst>
  <p:sldSz cx="9906000" cy="6858000" type="A4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3133" userDrawn="1">
          <p15:clr>
            <a:srgbClr val="A4A3A4"/>
          </p15:clr>
        </p15:guide>
        <p15:guide id="3" orient="horz" pos="3133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28F"/>
    <a:srgbClr val="ACD5DC"/>
    <a:srgbClr val="E9E9A7"/>
    <a:srgbClr val="206FB2"/>
    <a:srgbClr val="CCFF99"/>
    <a:srgbClr val="0F9028"/>
    <a:srgbClr val="FFE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45" autoAdjust="0"/>
    <p:restoredTop sz="94660"/>
  </p:normalViewPr>
  <p:slideViewPr>
    <p:cSldViewPr>
      <p:cViewPr>
        <p:scale>
          <a:sx n="100" d="100"/>
          <a:sy n="100" d="100"/>
        </p:scale>
        <p:origin x="-876" y="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26" y="84"/>
      </p:cViewPr>
      <p:guideLst>
        <p:guide orient="horz" pos="2144"/>
        <p:guide orient="horz" pos="3133"/>
        <p:guide pos="3133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841" cy="497764"/>
          </a:xfrm>
          <a:prstGeom prst="rect">
            <a:avLst/>
          </a:prstGeom>
        </p:spPr>
        <p:txBody>
          <a:bodyPr vert="horz" lIns="91553" tIns="45777" rIns="91553" bIns="45777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186" y="2"/>
            <a:ext cx="2949841" cy="497764"/>
          </a:xfrm>
          <a:prstGeom prst="rect">
            <a:avLst/>
          </a:prstGeom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AF4B4E-408B-45BE-AE5C-B8AFAA6AA72E}" type="datetime1">
              <a:rPr lang="fr-CH"/>
              <a:pPr>
                <a:defRPr/>
              </a:pPr>
              <a:t>02.06.2017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4754"/>
            <a:ext cx="2949841" cy="497761"/>
          </a:xfrm>
          <a:prstGeom prst="rect">
            <a:avLst/>
          </a:prstGeom>
        </p:spPr>
        <p:txBody>
          <a:bodyPr vert="horz" lIns="91553" tIns="45777" rIns="91553" bIns="45777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186" y="9444754"/>
            <a:ext cx="2949841" cy="497761"/>
          </a:xfrm>
          <a:prstGeom prst="rect">
            <a:avLst/>
          </a:prstGeom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1A07B5-BD65-4942-857D-20A4C9709A94}" type="slidenum">
              <a:rPr lang="fr-CH"/>
              <a:pPr>
                <a:defRPr/>
              </a:pPr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66946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841" cy="497764"/>
          </a:xfrm>
          <a:prstGeom prst="rect">
            <a:avLst/>
          </a:prstGeom>
        </p:spPr>
        <p:txBody>
          <a:bodyPr vert="horz" lIns="91553" tIns="45777" rIns="91553" bIns="45777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186" y="2"/>
            <a:ext cx="2949841" cy="497764"/>
          </a:xfrm>
          <a:prstGeom prst="rect">
            <a:avLst/>
          </a:prstGeom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3EB7A6-A3B4-4DEA-B16D-07DD0CE2FD6C}" type="datetime1">
              <a:rPr lang="fr-CH"/>
              <a:pPr>
                <a:defRPr/>
              </a:pPr>
              <a:t>02.06.2017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7" rIns="91553" bIns="45777" rtlCol="0" anchor="ctr"/>
          <a:lstStyle/>
          <a:p>
            <a:pPr lvl="0"/>
            <a:endParaRPr lang="fr-CH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46" y="4723174"/>
            <a:ext cx="5445126" cy="4475083"/>
          </a:xfrm>
          <a:prstGeom prst="rect">
            <a:avLst/>
          </a:prstGeom>
        </p:spPr>
        <p:txBody>
          <a:bodyPr vert="horz" wrap="square" lIns="91553" tIns="45777" rIns="91553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4754"/>
            <a:ext cx="2949841" cy="497761"/>
          </a:xfrm>
          <a:prstGeom prst="rect">
            <a:avLst/>
          </a:prstGeom>
        </p:spPr>
        <p:txBody>
          <a:bodyPr vert="horz" lIns="91553" tIns="45777" rIns="91553" bIns="45777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186" y="9444754"/>
            <a:ext cx="2949841" cy="497761"/>
          </a:xfrm>
          <a:prstGeom prst="rect">
            <a:avLst/>
          </a:prstGeom>
        </p:spPr>
        <p:txBody>
          <a:bodyPr vert="horz" wrap="square" lIns="91553" tIns="45777" rIns="91553" bIns="457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19A1FF-299F-4FEE-A21A-67576652D61D}" type="slidenum">
              <a:rPr lang="fr-CH"/>
              <a:pPr>
                <a:defRPr/>
              </a:pPr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625221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9A1FF-299F-4FEE-A21A-67576652D61D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356514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14993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27523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544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18817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67775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08467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58424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273957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411013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xmlns="" val="17182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3741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6770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54225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 ARCAM c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88" y="333379"/>
            <a:ext cx="27416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Arche paste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5" y="4652967"/>
            <a:ext cx="87455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11"/>
          <p:cNvSpPr txBox="1">
            <a:spLocks noChangeArrowheads="1"/>
          </p:cNvSpPr>
          <p:nvPr userDrawn="1"/>
        </p:nvSpPr>
        <p:spPr bwMode="auto">
          <a:xfrm>
            <a:off x="7854264" y="6403979"/>
            <a:ext cx="1843774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fr-CH" sz="1000" dirty="0" smtClean="0">
                <a:solidFill>
                  <a:srgbClr val="BFBFBF"/>
                </a:solidFill>
                <a:latin typeface="Calibri" charset="0"/>
                <a:cs typeface="Calibri" charset="0"/>
              </a:rPr>
              <a:t>Cossonay –  29 septembre 2016</a:t>
            </a:r>
            <a:endParaRPr lang="fr-FR" sz="1000" dirty="0" smtClean="0">
              <a:solidFill>
                <a:srgbClr val="BFBFBF"/>
              </a:solidFill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108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10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108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10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10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10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108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Logo ARCAM cc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31" y="333376"/>
            <a:ext cx="2741348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che paste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27" y="4652964"/>
            <a:ext cx="8745141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71728" y="6431836"/>
            <a:ext cx="936179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H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Formation aux communes – </a:t>
            </a:r>
            <a:r>
              <a:rPr lang="fr-CH" sz="1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Cossonay</a:t>
            </a:r>
            <a:r>
              <a:rPr lang="fr-CH" sz="1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– 10 novembre 2011</a:t>
            </a:r>
            <a:endParaRPr lang="fr-F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31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280592" y="1628800"/>
            <a:ext cx="734481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H" sz="4800" b="1" dirty="0" smtClean="0">
                <a:solidFill>
                  <a:srgbClr val="00B050"/>
                </a:solidFill>
                <a:latin typeface="Calibri" charset="0"/>
                <a:cs typeface="Calibri" charset="0"/>
              </a:rPr>
              <a:t>L’ARCAM se présente à </a:t>
            </a:r>
            <a:r>
              <a:rPr lang="fr-CH" sz="4800" b="1" dirty="0" err="1" smtClean="0">
                <a:solidFill>
                  <a:srgbClr val="00B050"/>
                </a:solidFill>
                <a:latin typeface="Calibri" charset="0"/>
                <a:cs typeface="Calibri" charset="0"/>
              </a:rPr>
              <a:t>Régiosuisse</a:t>
            </a:r>
            <a:r>
              <a:rPr lang="fr-CH" sz="4800" b="1" dirty="0">
                <a:solidFill>
                  <a:srgbClr val="00B050"/>
                </a:solidFill>
                <a:latin typeface="Calibri" charset="0"/>
                <a:cs typeface="Calibri" charset="0"/>
              </a:rPr>
              <a:t> </a:t>
            </a:r>
            <a:r>
              <a:rPr lang="fr-CH" sz="4800" b="1" dirty="0" smtClean="0">
                <a:solidFill>
                  <a:srgbClr val="00B050"/>
                </a:solidFill>
                <a:latin typeface="Calibri" charset="0"/>
                <a:cs typeface="Calibri" charset="0"/>
              </a:rPr>
              <a:t>!</a:t>
            </a:r>
          </a:p>
          <a:p>
            <a:pPr algn="ctr"/>
            <a:endParaRPr lang="fr-CH" sz="2400" b="1" dirty="0">
              <a:latin typeface="Calibri" charset="0"/>
              <a:cs typeface="Calibri" charset="0"/>
            </a:endParaRPr>
          </a:p>
          <a:p>
            <a:pPr algn="ctr"/>
            <a:r>
              <a:rPr lang="fr-CH" sz="4800" b="1" dirty="0" smtClean="0">
                <a:solidFill>
                  <a:srgbClr val="0070C0"/>
                </a:solidFill>
                <a:latin typeface="Calibri" charset="0"/>
                <a:cs typeface="Calibri" charset="0"/>
              </a:rPr>
              <a:t>Vendredi 9 juin 2017</a:t>
            </a:r>
            <a:endParaRPr lang="fr-CH" sz="4800" b="1" dirty="0">
              <a:solidFill>
                <a:srgbClr val="0070C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551" y="1484785"/>
            <a:ext cx="5848450" cy="53732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1273454"/>
            <a:ext cx="4104456" cy="536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0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63"/>
            <a:ext cx="9906000" cy="6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3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77" y="1628801"/>
            <a:ext cx="9901175" cy="52565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3" y="-27383"/>
            <a:ext cx="4930477" cy="13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4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5568" y="1412776"/>
            <a:ext cx="5345795" cy="51324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472" y="141277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06FB2"/>
                </a:solidFill>
                <a:latin typeface="Franklin Gothic Heavy" pitchFamily="34" charset="0"/>
              </a:rPr>
              <a:t>Développement d’un projet INNOTOUR</a:t>
            </a:r>
          </a:p>
          <a:p>
            <a:r>
              <a:rPr lang="fr-FR" b="1" dirty="0">
                <a:solidFill>
                  <a:srgbClr val="FF0000"/>
                </a:solidFill>
                <a:latin typeface="Calibri"/>
                <a:ea typeface="Times"/>
                <a:cs typeface="Times New Roman"/>
              </a:rPr>
              <a:t>Slow Destination, en collaboration avec MRT, MBC et PNRJV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472" y="2282383"/>
            <a:ext cx="432048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latin typeface="Calibri"/>
                <a:ea typeface="Times"/>
                <a:cs typeface="Times New Roman"/>
              </a:rPr>
              <a:t>3 objectifs :</a:t>
            </a:r>
          </a:p>
          <a:p>
            <a:endParaRPr lang="fr-FR" sz="1100" b="1" dirty="0" smtClean="0">
              <a:latin typeface="Calibri"/>
              <a:ea typeface="Times"/>
              <a:cs typeface="Times New Roman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latin typeface="Calibri"/>
                <a:ea typeface="Times"/>
                <a:cs typeface="Times New Roman"/>
              </a:rPr>
              <a:t>Fédérer les nombreux acteurs au travers d’un positionnement COMMUN et UNIQUE !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latin typeface="Calibri"/>
                <a:ea typeface="Times"/>
                <a:cs typeface="Times New Roman"/>
              </a:rPr>
              <a:t>Créer de nouveaux produits touristiques</a:t>
            </a:r>
          </a:p>
          <a:p>
            <a:pPr marL="457200" indent="-457200">
              <a:buFont typeface="+mj-lt"/>
              <a:buAutoNum type="arabicPeriod"/>
            </a:pPr>
            <a:r>
              <a:rPr lang="fr-FR" b="1" dirty="0" smtClean="0">
                <a:latin typeface="Calibri"/>
                <a:ea typeface="Times"/>
                <a:cs typeface="Times New Roman"/>
              </a:rPr>
              <a:t>Créer un réseau de « slow destination sur la base du modèle réalisé !</a:t>
            </a:r>
            <a:endParaRPr lang="fr-FR" b="1" dirty="0">
              <a:latin typeface="Calibri"/>
              <a:ea typeface="Times"/>
              <a:cs typeface="Times New Roman"/>
            </a:endParaRPr>
          </a:p>
          <a:p>
            <a:endParaRPr lang="fr-FR" sz="2000" b="1" dirty="0">
              <a:latin typeface="Calibri"/>
              <a:ea typeface="Times"/>
              <a:cs typeface="Times New Roman"/>
            </a:endParaRPr>
          </a:p>
          <a:p>
            <a:r>
              <a:rPr lang="fr-FR" sz="2000" b="1" dirty="0" smtClean="0">
                <a:latin typeface="Calibri"/>
                <a:ea typeface="Times"/>
                <a:cs typeface="Times New Roman"/>
              </a:rPr>
              <a:t>10 projets de développement</a:t>
            </a:r>
          </a:p>
          <a:p>
            <a:r>
              <a:rPr lang="fr-FR" dirty="0" smtClean="0">
                <a:latin typeface="Calibri"/>
                <a:ea typeface="Times"/>
                <a:cs typeface="Times New Roman"/>
              </a:rPr>
              <a:t>=&gt; Issus des stratégies régionales touristiques 2016-2019 réalisées par l’ARCAM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500" y="2276872"/>
            <a:ext cx="5338500" cy="39993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3" y="-27383"/>
            <a:ext cx="4930477" cy="13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8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224330"/>
              </p:ext>
            </p:extLst>
          </p:nvPr>
        </p:nvGraphicFramePr>
        <p:xfrm>
          <a:off x="128464" y="0"/>
          <a:ext cx="9721080" cy="6869409"/>
        </p:xfrm>
        <a:graphic>
          <a:graphicData uri="http://schemas.openxmlformats.org/presentationml/2006/ole">
            <p:oleObj spid="_x0000_s1040" name="Acrobat Document" r:id="rId3" imgW="4388760" imgH="312372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50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60" y="1124744"/>
            <a:ext cx="9721080" cy="56530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4488" y="5949280"/>
            <a:ext cx="45094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b="1" dirty="0" smtClean="0"/>
              <a:t>L’ARCAM et les 9 autres associations régionales constituant la CODEV.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097017" y="5951021"/>
            <a:ext cx="46649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 smtClean="0"/>
              <a:t>Les 62 communes du District de Morges</a:t>
            </a:r>
            <a:endParaRPr lang="en-US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6" y="-27384"/>
            <a:ext cx="50863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0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3800" y="-27384"/>
            <a:ext cx="10353599" cy="69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4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76" y="1249873"/>
            <a:ext cx="9801648" cy="56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39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22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953000" cy="3714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0"/>
            <a:ext cx="4953000" cy="3714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30"/>
          <a:stretch/>
        </p:blipFill>
        <p:spPr>
          <a:xfrm>
            <a:off x="4953000" y="3480545"/>
            <a:ext cx="5040560" cy="34768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305600" y="26064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800" b="1" dirty="0" smtClean="0">
                <a:solidFill>
                  <a:schemeClr val="bg1"/>
                </a:solidFill>
              </a:rPr>
              <a:t>La Maison de la Rivière à </a:t>
            </a:r>
            <a:r>
              <a:rPr lang="fr-CH" sz="2800" b="1" dirty="0" err="1" smtClean="0">
                <a:solidFill>
                  <a:schemeClr val="bg1"/>
                </a:solidFill>
              </a:rPr>
              <a:t>Tolochenaz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21152" y="558924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800" b="1" dirty="0" smtClean="0">
                <a:solidFill>
                  <a:schemeClr val="bg1"/>
                </a:solidFill>
              </a:rPr>
              <a:t>La Fromagerie gourmande de Montricher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5552" y="5931277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>
                <a:solidFill>
                  <a:schemeClr val="bg1"/>
                </a:solidFill>
              </a:rPr>
              <a:t>Projet pilote de la gravière des Délices à </a:t>
            </a:r>
            <a:r>
              <a:rPr lang="fr-CH" sz="2800" b="1" dirty="0" err="1" smtClean="0">
                <a:solidFill>
                  <a:schemeClr val="bg1"/>
                </a:solidFill>
              </a:rPr>
              <a:t>Apples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1197"/>
            <a:ext cx="4953000" cy="10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2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8" y="-1"/>
            <a:ext cx="6593936" cy="68783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224" y="72008"/>
            <a:ext cx="2478267" cy="23488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224" y="2458908"/>
            <a:ext cx="2534039" cy="43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17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r="12289"/>
          <a:stretch/>
        </p:blipFill>
        <p:spPr>
          <a:xfrm>
            <a:off x="6190285" y="-22180"/>
            <a:ext cx="3659259" cy="6991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3" y="2028380"/>
            <a:ext cx="6202171" cy="48296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6896" y="3438402"/>
            <a:ext cx="2200640" cy="34195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9488"/>
            <a:ext cx="5241031" cy="13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9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348" y="836713"/>
            <a:ext cx="8077907" cy="598942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97016" cy="12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9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6412</TotalTime>
  <Words>90</Words>
  <Application>Microsoft Office PowerPoint</Application>
  <PresentationFormat>A4 (21x29,7 cm)</PresentationFormat>
  <Paragraphs>19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Modèle par défaut</vt:lpstr>
      <vt:lpstr>1_Modèle par défaut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ARC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Portable</dc:creator>
  <cp:lastModifiedBy>Francois Parvex</cp:lastModifiedBy>
  <cp:revision>526</cp:revision>
  <cp:lastPrinted>2016-10-20T08:54:28Z</cp:lastPrinted>
  <dcterms:created xsi:type="dcterms:W3CDTF">2011-05-08T09:29:47Z</dcterms:created>
  <dcterms:modified xsi:type="dcterms:W3CDTF">2017-06-02T09:31:53Z</dcterms:modified>
</cp:coreProperties>
</file>