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3654" r:id="rId3"/>
    <p:sldMasterId id="2147483699" r:id="rId4"/>
    <p:sldMasterId id="2147483713" r:id="rId5"/>
    <p:sldMasterId id="2147483725" r:id="rId6"/>
    <p:sldMasterId id="2147483737" r:id="rId7"/>
  </p:sldMasterIdLst>
  <p:notesMasterIdLst>
    <p:notesMasterId r:id="rId118"/>
  </p:notesMasterIdLst>
  <p:handoutMasterIdLst>
    <p:handoutMasterId r:id="rId119"/>
  </p:handoutMasterIdLst>
  <p:sldIdLst>
    <p:sldId id="363" r:id="rId8"/>
    <p:sldId id="377" r:id="rId9"/>
    <p:sldId id="431" r:id="rId10"/>
    <p:sldId id="448" r:id="rId11"/>
    <p:sldId id="503" r:id="rId12"/>
    <p:sldId id="383" r:id="rId13"/>
    <p:sldId id="394" r:id="rId14"/>
    <p:sldId id="387" r:id="rId15"/>
    <p:sldId id="488" r:id="rId16"/>
    <p:sldId id="432" r:id="rId17"/>
    <p:sldId id="401" r:id="rId18"/>
    <p:sldId id="393" r:id="rId19"/>
    <p:sldId id="408" r:id="rId20"/>
    <p:sldId id="404" r:id="rId21"/>
    <p:sldId id="406" r:id="rId22"/>
    <p:sldId id="521" r:id="rId23"/>
    <p:sldId id="409" r:id="rId24"/>
    <p:sldId id="411" r:id="rId25"/>
    <p:sldId id="447" r:id="rId26"/>
    <p:sldId id="494" r:id="rId27"/>
    <p:sldId id="493" r:id="rId28"/>
    <p:sldId id="501" r:id="rId29"/>
    <p:sldId id="440" r:id="rId30"/>
    <p:sldId id="443" r:id="rId31"/>
    <p:sldId id="502" r:id="rId32"/>
    <p:sldId id="451" r:id="rId33"/>
    <p:sldId id="506" r:id="rId34"/>
    <p:sldId id="505" r:id="rId35"/>
    <p:sldId id="504" r:id="rId36"/>
    <p:sldId id="441" r:id="rId37"/>
    <p:sldId id="559" r:id="rId38"/>
    <p:sldId id="442" r:id="rId39"/>
    <p:sldId id="450" r:id="rId40"/>
    <p:sldId id="507" r:id="rId41"/>
    <p:sldId id="508" r:id="rId42"/>
    <p:sldId id="509" r:id="rId43"/>
    <p:sldId id="510" r:id="rId44"/>
    <p:sldId id="511" r:id="rId45"/>
    <p:sldId id="512" r:id="rId46"/>
    <p:sldId id="513" r:id="rId47"/>
    <p:sldId id="516" r:id="rId48"/>
    <p:sldId id="520" r:id="rId49"/>
    <p:sldId id="446" r:id="rId50"/>
    <p:sldId id="445" r:id="rId51"/>
    <p:sldId id="457" r:id="rId52"/>
    <p:sldId id="561" r:id="rId53"/>
    <p:sldId id="562" r:id="rId54"/>
    <p:sldId id="563" r:id="rId55"/>
    <p:sldId id="564" r:id="rId56"/>
    <p:sldId id="565" r:id="rId57"/>
    <p:sldId id="566" r:id="rId58"/>
    <p:sldId id="567" r:id="rId59"/>
    <p:sldId id="568" r:id="rId60"/>
    <p:sldId id="459" r:id="rId61"/>
    <p:sldId id="499" r:id="rId62"/>
    <p:sldId id="495" r:id="rId63"/>
    <p:sldId id="460" r:id="rId64"/>
    <p:sldId id="461" r:id="rId65"/>
    <p:sldId id="462" r:id="rId66"/>
    <p:sldId id="463" r:id="rId67"/>
    <p:sldId id="464" r:id="rId68"/>
    <p:sldId id="465" r:id="rId69"/>
    <p:sldId id="467" r:id="rId70"/>
    <p:sldId id="470" r:id="rId71"/>
    <p:sldId id="522" r:id="rId72"/>
    <p:sldId id="540" r:id="rId73"/>
    <p:sldId id="472" r:id="rId74"/>
    <p:sldId id="473" r:id="rId75"/>
    <p:sldId id="474" r:id="rId76"/>
    <p:sldId id="475" r:id="rId77"/>
    <p:sldId id="558" r:id="rId78"/>
    <p:sldId id="476" r:id="rId79"/>
    <p:sldId id="477" r:id="rId80"/>
    <p:sldId id="523" r:id="rId81"/>
    <p:sldId id="478" r:id="rId82"/>
    <p:sldId id="479" r:id="rId83"/>
    <p:sldId id="480" r:id="rId84"/>
    <p:sldId id="481" r:id="rId85"/>
    <p:sldId id="482" r:id="rId86"/>
    <p:sldId id="483" r:id="rId87"/>
    <p:sldId id="490" r:id="rId88"/>
    <p:sldId id="485" r:id="rId89"/>
    <p:sldId id="500" r:id="rId90"/>
    <p:sldId id="486" r:id="rId91"/>
    <p:sldId id="456" r:id="rId92"/>
    <p:sldId id="541" r:id="rId93"/>
    <p:sldId id="524" r:id="rId94"/>
    <p:sldId id="526" r:id="rId95"/>
    <p:sldId id="532" r:id="rId96"/>
    <p:sldId id="537" r:id="rId97"/>
    <p:sldId id="533" r:id="rId98"/>
    <p:sldId id="527" r:id="rId99"/>
    <p:sldId id="539" r:id="rId100"/>
    <p:sldId id="548" r:id="rId101"/>
    <p:sldId id="542" r:id="rId102"/>
    <p:sldId id="531" r:id="rId103"/>
    <p:sldId id="538" r:id="rId104"/>
    <p:sldId id="530" r:id="rId105"/>
    <p:sldId id="543" r:id="rId106"/>
    <p:sldId id="528" r:id="rId107"/>
    <p:sldId id="525" r:id="rId108"/>
    <p:sldId id="553" r:id="rId109"/>
    <p:sldId id="555" r:id="rId110"/>
    <p:sldId id="549" r:id="rId111"/>
    <p:sldId id="551" r:id="rId112"/>
    <p:sldId id="557" r:id="rId113"/>
    <p:sldId id="546" r:id="rId114"/>
    <p:sldId id="545" r:id="rId115"/>
    <p:sldId id="547" r:id="rId116"/>
    <p:sldId id="497" r:id="rId117"/>
  </p:sldIdLst>
  <p:sldSz cx="9144000" cy="6858000" type="screen4x3"/>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çois Parvex" initials="FP" lastIdx="3" clrIdx="0">
    <p:extLst/>
  </p:cmAuthor>
  <p:cmAuthor id="2" name="SOFIES-LJA" initials="LJ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A6B"/>
    <a:srgbClr val="606568"/>
    <a:srgbClr val="F46708"/>
    <a:srgbClr val="B4BE0F"/>
    <a:srgbClr val="A6B600"/>
    <a:srgbClr val="83B81A"/>
    <a:srgbClr val="FF7D00"/>
    <a:srgbClr val="7378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86" autoAdjust="0"/>
    <p:restoredTop sz="87421" autoAdjust="0"/>
  </p:normalViewPr>
  <p:slideViewPr>
    <p:cSldViewPr>
      <p:cViewPr>
        <p:scale>
          <a:sx n="119" d="100"/>
          <a:sy n="119" d="100"/>
        </p:scale>
        <p:origin x="-1524"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404"/>
    </p:cViewPr>
  </p:sorterViewPr>
  <p:notesViewPr>
    <p:cSldViewPr>
      <p:cViewPr varScale="1">
        <p:scale>
          <a:sx n="101" d="100"/>
          <a:sy n="101" d="100"/>
        </p:scale>
        <p:origin x="-3576"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41604-3D04-4125-BD0A-61036CB0D134}" type="doc">
      <dgm:prSet loTypeId="urn:microsoft.com/office/officeart/2005/8/layout/gear1" loCatId="cycle" qsTypeId="urn:microsoft.com/office/officeart/2005/8/quickstyle/simple1" qsCatId="simple" csTypeId="urn:microsoft.com/office/officeart/2005/8/colors/accent2_2" csCatId="accent2" phldr="1"/>
      <dgm:spPr/>
    </dgm:pt>
    <dgm:pt modelId="{E4C1EBF9-6920-46E5-B48B-7306D8939C99}">
      <dgm:prSet phldrT="[Texte]"/>
      <dgm:spPr/>
      <dgm:t>
        <a:bodyPr/>
        <a:lstStyle/>
        <a:p>
          <a:r>
            <a:rPr lang="fr-FR" dirty="0"/>
            <a:t>+</a:t>
          </a:r>
        </a:p>
      </dgm:t>
    </dgm:pt>
    <dgm:pt modelId="{1CA7BFBB-E84C-47BC-A00F-9F921B60CD52}" type="parTrans" cxnId="{9FBF383C-3DDE-400D-8493-57C65DBEAE5C}">
      <dgm:prSet/>
      <dgm:spPr/>
      <dgm:t>
        <a:bodyPr/>
        <a:lstStyle/>
        <a:p>
          <a:endParaRPr lang="fr-FR"/>
        </a:p>
      </dgm:t>
    </dgm:pt>
    <dgm:pt modelId="{089B23FC-A7B7-4B4C-9563-CAEAAC390B59}" type="sibTrans" cxnId="{9FBF383C-3DDE-400D-8493-57C65DBEAE5C}">
      <dgm:prSet/>
      <dgm:spPr/>
      <dgm:t>
        <a:bodyPr/>
        <a:lstStyle/>
        <a:p>
          <a:endParaRPr lang="fr-FR"/>
        </a:p>
      </dgm:t>
    </dgm:pt>
    <dgm:pt modelId="{8DAB83EB-ABBD-4D39-AA7C-C3CCF86814B7}">
      <dgm:prSet phldrT="[Texte]"/>
      <dgm:spPr/>
      <dgm:t>
        <a:bodyPr/>
        <a:lstStyle/>
        <a:p>
          <a:r>
            <a:rPr lang="fr-FR" dirty="0"/>
            <a:t>+</a:t>
          </a:r>
        </a:p>
      </dgm:t>
    </dgm:pt>
    <dgm:pt modelId="{E4E57061-F9B2-4D44-B54D-2807CFB330C3}" type="parTrans" cxnId="{38552979-670C-4A9F-9938-67BC05CDFE66}">
      <dgm:prSet/>
      <dgm:spPr/>
      <dgm:t>
        <a:bodyPr/>
        <a:lstStyle/>
        <a:p>
          <a:endParaRPr lang="fr-FR"/>
        </a:p>
      </dgm:t>
    </dgm:pt>
    <dgm:pt modelId="{CA8B7980-569E-4797-8205-B0FD7ADB6C72}" type="sibTrans" cxnId="{38552979-670C-4A9F-9938-67BC05CDFE66}">
      <dgm:prSet/>
      <dgm:spPr/>
      <dgm:t>
        <a:bodyPr/>
        <a:lstStyle/>
        <a:p>
          <a:endParaRPr lang="fr-FR"/>
        </a:p>
      </dgm:t>
    </dgm:pt>
    <dgm:pt modelId="{C5E58E3D-4E66-43CD-A5BC-3FB3BF76EA9F}">
      <dgm:prSet phldrT="[Texte]"/>
      <dgm:spPr/>
      <dgm:t>
        <a:bodyPr/>
        <a:lstStyle/>
        <a:p>
          <a:r>
            <a:rPr lang="fr-FR" dirty="0"/>
            <a:t>+</a:t>
          </a:r>
        </a:p>
      </dgm:t>
    </dgm:pt>
    <dgm:pt modelId="{FEDE21B2-CB77-4CE7-BA40-FE3C875692CB}" type="parTrans" cxnId="{1C565E86-2649-4A84-A056-CBE485C85E2E}">
      <dgm:prSet/>
      <dgm:spPr/>
      <dgm:t>
        <a:bodyPr/>
        <a:lstStyle/>
        <a:p>
          <a:endParaRPr lang="fr-FR"/>
        </a:p>
      </dgm:t>
    </dgm:pt>
    <dgm:pt modelId="{268D8840-9E80-4FE3-B824-2404D0C36784}" type="sibTrans" cxnId="{1C565E86-2649-4A84-A056-CBE485C85E2E}">
      <dgm:prSet/>
      <dgm:spPr/>
      <dgm:t>
        <a:bodyPr/>
        <a:lstStyle/>
        <a:p>
          <a:endParaRPr lang="fr-FR"/>
        </a:p>
      </dgm:t>
    </dgm:pt>
    <dgm:pt modelId="{D1D73583-C032-475C-ACF6-164690CBB908}" type="pres">
      <dgm:prSet presAssocID="{D0241604-3D04-4125-BD0A-61036CB0D134}" presName="composite" presStyleCnt="0">
        <dgm:presLayoutVars>
          <dgm:chMax val="3"/>
          <dgm:animLvl val="lvl"/>
          <dgm:resizeHandles val="exact"/>
        </dgm:presLayoutVars>
      </dgm:prSet>
      <dgm:spPr/>
    </dgm:pt>
    <dgm:pt modelId="{3D236257-7A64-4C22-ABC7-5915544FAB9D}" type="pres">
      <dgm:prSet presAssocID="{E4C1EBF9-6920-46E5-B48B-7306D8939C99}" presName="gear1" presStyleLbl="node1" presStyleIdx="0" presStyleCnt="3">
        <dgm:presLayoutVars>
          <dgm:chMax val="1"/>
          <dgm:bulletEnabled val="1"/>
        </dgm:presLayoutVars>
      </dgm:prSet>
      <dgm:spPr/>
      <dgm:t>
        <a:bodyPr/>
        <a:lstStyle/>
        <a:p>
          <a:endParaRPr lang="de-CH"/>
        </a:p>
      </dgm:t>
    </dgm:pt>
    <dgm:pt modelId="{52F07DB1-FA3C-4184-919D-BAF41BFE08DB}" type="pres">
      <dgm:prSet presAssocID="{E4C1EBF9-6920-46E5-B48B-7306D8939C99}" presName="gear1srcNode" presStyleLbl="node1" presStyleIdx="0" presStyleCnt="3"/>
      <dgm:spPr/>
      <dgm:t>
        <a:bodyPr/>
        <a:lstStyle/>
        <a:p>
          <a:endParaRPr lang="de-CH"/>
        </a:p>
      </dgm:t>
    </dgm:pt>
    <dgm:pt modelId="{40B0A9DC-0326-467F-B078-0D623C1C8E72}" type="pres">
      <dgm:prSet presAssocID="{E4C1EBF9-6920-46E5-B48B-7306D8939C99}" presName="gear1dstNode" presStyleLbl="node1" presStyleIdx="0" presStyleCnt="3"/>
      <dgm:spPr/>
      <dgm:t>
        <a:bodyPr/>
        <a:lstStyle/>
        <a:p>
          <a:endParaRPr lang="de-CH"/>
        </a:p>
      </dgm:t>
    </dgm:pt>
    <dgm:pt modelId="{FF465C79-097E-40A0-9928-60C779A0A0DD}" type="pres">
      <dgm:prSet presAssocID="{8DAB83EB-ABBD-4D39-AA7C-C3CCF86814B7}" presName="gear2" presStyleLbl="node1" presStyleIdx="1" presStyleCnt="3">
        <dgm:presLayoutVars>
          <dgm:chMax val="1"/>
          <dgm:bulletEnabled val="1"/>
        </dgm:presLayoutVars>
      </dgm:prSet>
      <dgm:spPr/>
      <dgm:t>
        <a:bodyPr/>
        <a:lstStyle/>
        <a:p>
          <a:endParaRPr lang="de-CH"/>
        </a:p>
      </dgm:t>
    </dgm:pt>
    <dgm:pt modelId="{AE271F57-22CB-4977-BBC5-3C2EEA3AA316}" type="pres">
      <dgm:prSet presAssocID="{8DAB83EB-ABBD-4D39-AA7C-C3CCF86814B7}" presName="gear2srcNode" presStyleLbl="node1" presStyleIdx="1" presStyleCnt="3"/>
      <dgm:spPr/>
      <dgm:t>
        <a:bodyPr/>
        <a:lstStyle/>
        <a:p>
          <a:endParaRPr lang="de-CH"/>
        </a:p>
      </dgm:t>
    </dgm:pt>
    <dgm:pt modelId="{58A1BD85-7028-40D7-8334-1737D71D58E8}" type="pres">
      <dgm:prSet presAssocID="{8DAB83EB-ABBD-4D39-AA7C-C3CCF86814B7}" presName="gear2dstNode" presStyleLbl="node1" presStyleIdx="1" presStyleCnt="3"/>
      <dgm:spPr/>
      <dgm:t>
        <a:bodyPr/>
        <a:lstStyle/>
        <a:p>
          <a:endParaRPr lang="de-CH"/>
        </a:p>
      </dgm:t>
    </dgm:pt>
    <dgm:pt modelId="{4CA5546C-3755-4316-923D-54FA303D0C24}" type="pres">
      <dgm:prSet presAssocID="{C5E58E3D-4E66-43CD-A5BC-3FB3BF76EA9F}" presName="gear3" presStyleLbl="node1" presStyleIdx="2" presStyleCnt="3"/>
      <dgm:spPr/>
      <dgm:t>
        <a:bodyPr/>
        <a:lstStyle/>
        <a:p>
          <a:endParaRPr lang="de-CH"/>
        </a:p>
      </dgm:t>
    </dgm:pt>
    <dgm:pt modelId="{3880EFCF-8BCE-4944-B393-A46A09DF8DEB}" type="pres">
      <dgm:prSet presAssocID="{C5E58E3D-4E66-43CD-A5BC-3FB3BF76EA9F}" presName="gear3tx" presStyleLbl="node1" presStyleIdx="2" presStyleCnt="3">
        <dgm:presLayoutVars>
          <dgm:chMax val="1"/>
          <dgm:bulletEnabled val="1"/>
        </dgm:presLayoutVars>
      </dgm:prSet>
      <dgm:spPr/>
      <dgm:t>
        <a:bodyPr/>
        <a:lstStyle/>
        <a:p>
          <a:endParaRPr lang="de-CH"/>
        </a:p>
      </dgm:t>
    </dgm:pt>
    <dgm:pt modelId="{668B9FEA-8F4E-4B1A-AE50-0487BF812D1E}" type="pres">
      <dgm:prSet presAssocID="{C5E58E3D-4E66-43CD-A5BC-3FB3BF76EA9F}" presName="gear3srcNode" presStyleLbl="node1" presStyleIdx="2" presStyleCnt="3"/>
      <dgm:spPr/>
      <dgm:t>
        <a:bodyPr/>
        <a:lstStyle/>
        <a:p>
          <a:endParaRPr lang="de-CH"/>
        </a:p>
      </dgm:t>
    </dgm:pt>
    <dgm:pt modelId="{85A4947B-209B-44FC-BC87-7E134988E24A}" type="pres">
      <dgm:prSet presAssocID="{C5E58E3D-4E66-43CD-A5BC-3FB3BF76EA9F}" presName="gear3dstNode" presStyleLbl="node1" presStyleIdx="2" presStyleCnt="3"/>
      <dgm:spPr/>
      <dgm:t>
        <a:bodyPr/>
        <a:lstStyle/>
        <a:p>
          <a:endParaRPr lang="de-CH"/>
        </a:p>
      </dgm:t>
    </dgm:pt>
    <dgm:pt modelId="{CC8C88E5-EDE3-4282-8916-5D04A9101CD8}" type="pres">
      <dgm:prSet presAssocID="{089B23FC-A7B7-4B4C-9563-CAEAAC390B59}" presName="connector1" presStyleLbl="sibTrans2D1" presStyleIdx="0" presStyleCnt="3"/>
      <dgm:spPr/>
      <dgm:t>
        <a:bodyPr/>
        <a:lstStyle/>
        <a:p>
          <a:endParaRPr lang="de-CH"/>
        </a:p>
      </dgm:t>
    </dgm:pt>
    <dgm:pt modelId="{0B16E478-5CC6-4762-A6EE-7F776D04245A}" type="pres">
      <dgm:prSet presAssocID="{CA8B7980-569E-4797-8205-B0FD7ADB6C72}" presName="connector2" presStyleLbl="sibTrans2D1" presStyleIdx="1" presStyleCnt="3"/>
      <dgm:spPr/>
      <dgm:t>
        <a:bodyPr/>
        <a:lstStyle/>
        <a:p>
          <a:endParaRPr lang="de-CH"/>
        </a:p>
      </dgm:t>
    </dgm:pt>
    <dgm:pt modelId="{B06C59A8-2721-43BF-BBE7-66CB79BFB8D7}" type="pres">
      <dgm:prSet presAssocID="{268D8840-9E80-4FE3-B824-2404D0C36784}" presName="connector3" presStyleLbl="sibTrans2D1" presStyleIdx="2" presStyleCnt="3"/>
      <dgm:spPr/>
      <dgm:t>
        <a:bodyPr/>
        <a:lstStyle/>
        <a:p>
          <a:endParaRPr lang="de-CH"/>
        </a:p>
      </dgm:t>
    </dgm:pt>
  </dgm:ptLst>
  <dgm:cxnLst>
    <dgm:cxn modelId="{DDF9C93C-B710-46ED-8541-3110DD23273B}" type="presOf" srcId="{CA8B7980-569E-4797-8205-B0FD7ADB6C72}" destId="{0B16E478-5CC6-4762-A6EE-7F776D04245A}" srcOrd="0" destOrd="0" presId="urn:microsoft.com/office/officeart/2005/8/layout/gear1"/>
    <dgm:cxn modelId="{166F517A-E656-4552-9FBB-72F4E923CCCC}" type="presOf" srcId="{C5E58E3D-4E66-43CD-A5BC-3FB3BF76EA9F}" destId="{668B9FEA-8F4E-4B1A-AE50-0487BF812D1E}" srcOrd="2" destOrd="0" presId="urn:microsoft.com/office/officeart/2005/8/layout/gear1"/>
    <dgm:cxn modelId="{63BB5E75-FE33-4BC5-84B0-9B00EA8C52AA}" type="presOf" srcId="{C5E58E3D-4E66-43CD-A5BC-3FB3BF76EA9F}" destId="{4CA5546C-3755-4316-923D-54FA303D0C24}" srcOrd="0" destOrd="0" presId="urn:microsoft.com/office/officeart/2005/8/layout/gear1"/>
    <dgm:cxn modelId="{38552979-670C-4A9F-9938-67BC05CDFE66}" srcId="{D0241604-3D04-4125-BD0A-61036CB0D134}" destId="{8DAB83EB-ABBD-4D39-AA7C-C3CCF86814B7}" srcOrd="1" destOrd="0" parTransId="{E4E57061-F9B2-4D44-B54D-2807CFB330C3}" sibTransId="{CA8B7980-569E-4797-8205-B0FD7ADB6C72}"/>
    <dgm:cxn modelId="{D7F7EB66-3252-4D0E-8200-1375ED154713}" type="presOf" srcId="{8DAB83EB-ABBD-4D39-AA7C-C3CCF86814B7}" destId="{AE271F57-22CB-4977-BBC5-3C2EEA3AA316}" srcOrd="1" destOrd="0" presId="urn:microsoft.com/office/officeart/2005/8/layout/gear1"/>
    <dgm:cxn modelId="{1E742150-D9C3-4BA9-98D4-24F08504C7E2}" type="presOf" srcId="{E4C1EBF9-6920-46E5-B48B-7306D8939C99}" destId="{40B0A9DC-0326-467F-B078-0D623C1C8E72}" srcOrd="2" destOrd="0" presId="urn:microsoft.com/office/officeart/2005/8/layout/gear1"/>
    <dgm:cxn modelId="{1C565E86-2649-4A84-A056-CBE485C85E2E}" srcId="{D0241604-3D04-4125-BD0A-61036CB0D134}" destId="{C5E58E3D-4E66-43CD-A5BC-3FB3BF76EA9F}" srcOrd="2" destOrd="0" parTransId="{FEDE21B2-CB77-4CE7-BA40-FE3C875692CB}" sibTransId="{268D8840-9E80-4FE3-B824-2404D0C36784}"/>
    <dgm:cxn modelId="{7B41C7CF-05AB-4281-B874-FD4F04FF1AE6}" type="presOf" srcId="{D0241604-3D04-4125-BD0A-61036CB0D134}" destId="{D1D73583-C032-475C-ACF6-164690CBB908}" srcOrd="0" destOrd="0" presId="urn:microsoft.com/office/officeart/2005/8/layout/gear1"/>
    <dgm:cxn modelId="{D4B883DE-9365-4384-A8E2-F75AB284D76A}" type="presOf" srcId="{8DAB83EB-ABBD-4D39-AA7C-C3CCF86814B7}" destId="{FF465C79-097E-40A0-9928-60C779A0A0DD}" srcOrd="0" destOrd="0" presId="urn:microsoft.com/office/officeart/2005/8/layout/gear1"/>
    <dgm:cxn modelId="{7DA21701-EF30-4024-80AC-24170AA1D37A}" type="presOf" srcId="{E4C1EBF9-6920-46E5-B48B-7306D8939C99}" destId="{52F07DB1-FA3C-4184-919D-BAF41BFE08DB}" srcOrd="1" destOrd="0" presId="urn:microsoft.com/office/officeart/2005/8/layout/gear1"/>
    <dgm:cxn modelId="{6D352322-3526-461D-A98F-ED7FE42D5D1E}" type="presOf" srcId="{089B23FC-A7B7-4B4C-9563-CAEAAC390B59}" destId="{CC8C88E5-EDE3-4282-8916-5D04A9101CD8}" srcOrd="0" destOrd="0" presId="urn:microsoft.com/office/officeart/2005/8/layout/gear1"/>
    <dgm:cxn modelId="{74BEECA0-7B0E-404C-BB01-3240EA14C7D4}" type="presOf" srcId="{8DAB83EB-ABBD-4D39-AA7C-C3CCF86814B7}" destId="{58A1BD85-7028-40D7-8334-1737D71D58E8}" srcOrd="2" destOrd="0" presId="urn:microsoft.com/office/officeart/2005/8/layout/gear1"/>
    <dgm:cxn modelId="{D886B5D6-B141-49C2-AA0A-8FFBE307EBEC}" type="presOf" srcId="{268D8840-9E80-4FE3-B824-2404D0C36784}" destId="{B06C59A8-2721-43BF-BBE7-66CB79BFB8D7}" srcOrd="0" destOrd="0" presId="urn:microsoft.com/office/officeart/2005/8/layout/gear1"/>
    <dgm:cxn modelId="{BE2FB333-F262-4847-896D-18E3C1B20BDB}" type="presOf" srcId="{C5E58E3D-4E66-43CD-A5BC-3FB3BF76EA9F}" destId="{3880EFCF-8BCE-4944-B393-A46A09DF8DEB}" srcOrd="1" destOrd="0" presId="urn:microsoft.com/office/officeart/2005/8/layout/gear1"/>
    <dgm:cxn modelId="{65501D45-E1A6-4EA0-B1BA-DD703087F9EA}" type="presOf" srcId="{C5E58E3D-4E66-43CD-A5BC-3FB3BF76EA9F}" destId="{85A4947B-209B-44FC-BC87-7E134988E24A}" srcOrd="3" destOrd="0" presId="urn:microsoft.com/office/officeart/2005/8/layout/gear1"/>
    <dgm:cxn modelId="{5BE765DC-A1C2-47E7-9873-98D70E916279}" type="presOf" srcId="{E4C1EBF9-6920-46E5-B48B-7306D8939C99}" destId="{3D236257-7A64-4C22-ABC7-5915544FAB9D}" srcOrd="0" destOrd="0" presId="urn:microsoft.com/office/officeart/2005/8/layout/gear1"/>
    <dgm:cxn modelId="{9FBF383C-3DDE-400D-8493-57C65DBEAE5C}" srcId="{D0241604-3D04-4125-BD0A-61036CB0D134}" destId="{E4C1EBF9-6920-46E5-B48B-7306D8939C99}" srcOrd="0" destOrd="0" parTransId="{1CA7BFBB-E84C-47BC-A00F-9F921B60CD52}" sibTransId="{089B23FC-A7B7-4B4C-9563-CAEAAC390B59}"/>
    <dgm:cxn modelId="{450AA864-A087-45D1-A5E2-C588A58F2A87}" type="presParOf" srcId="{D1D73583-C032-475C-ACF6-164690CBB908}" destId="{3D236257-7A64-4C22-ABC7-5915544FAB9D}" srcOrd="0" destOrd="0" presId="urn:microsoft.com/office/officeart/2005/8/layout/gear1"/>
    <dgm:cxn modelId="{FFF30FD2-08F2-4D74-B66C-34A28E613AEF}" type="presParOf" srcId="{D1D73583-C032-475C-ACF6-164690CBB908}" destId="{52F07DB1-FA3C-4184-919D-BAF41BFE08DB}" srcOrd="1" destOrd="0" presId="urn:microsoft.com/office/officeart/2005/8/layout/gear1"/>
    <dgm:cxn modelId="{0EAA0E52-73C4-4D2D-AD2D-74D7DC40F531}" type="presParOf" srcId="{D1D73583-C032-475C-ACF6-164690CBB908}" destId="{40B0A9DC-0326-467F-B078-0D623C1C8E72}" srcOrd="2" destOrd="0" presId="urn:microsoft.com/office/officeart/2005/8/layout/gear1"/>
    <dgm:cxn modelId="{EC3E5F75-FC4B-43A0-A2C1-E70A4BDD9568}" type="presParOf" srcId="{D1D73583-C032-475C-ACF6-164690CBB908}" destId="{FF465C79-097E-40A0-9928-60C779A0A0DD}" srcOrd="3" destOrd="0" presId="urn:microsoft.com/office/officeart/2005/8/layout/gear1"/>
    <dgm:cxn modelId="{45A6311D-D066-4799-B60D-E495638D6FB0}" type="presParOf" srcId="{D1D73583-C032-475C-ACF6-164690CBB908}" destId="{AE271F57-22CB-4977-BBC5-3C2EEA3AA316}" srcOrd="4" destOrd="0" presId="urn:microsoft.com/office/officeart/2005/8/layout/gear1"/>
    <dgm:cxn modelId="{B141C7E0-CAB6-4AF0-A5A9-EEEF2D6F4FF5}" type="presParOf" srcId="{D1D73583-C032-475C-ACF6-164690CBB908}" destId="{58A1BD85-7028-40D7-8334-1737D71D58E8}" srcOrd="5" destOrd="0" presId="urn:microsoft.com/office/officeart/2005/8/layout/gear1"/>
    <dgm:cxn modelId="{1AA0FD42-183E-458C-BF2F-3CA1693BF763}" type="presParOf" srcId="{D1D73583-C032-475C-ACF6-164690CBB908}" destId="{4CA5546C-3755-4316-923D-54FA303D0C24}" srcOrd="6" destOrd="0" presId="urn:microsoft.com/office/officeart/2005/8/layout/gear1"/>
    <dgm:cxn modelId="{77DE5C5C-6C0D-45F8-B44D-071B7E7AFC76}" type="presParOf" srcId="{D1D73583-C032-475C-ACF6-164690CBB908}" destId="{3880EFCF-8BCE-4944-B393-A46A09DF8DEB}" srcOrd="7" destOrd="0" presId="urn:microsoft.com/office/officeart/2005/8/layout/gear1"/>
    <dgm:cxn modelId="{922C1B00-ADC7-41C6-8E22-136A67D806FC}" type="presParOf" srcId="{D1D73583-C032-475C-ACF6-164690CBB908}" destId="{668B9FEA-8F4E-4B1A-AE50-0487BF812D1E}" srcOrd="8" destOrd="0" presId="urn:microsoft.com/office/officeart/2005/8/layout/gear1"/>
    <dgm:cxn modelId="{96632BAE-B9B0-4682-AB48-B06128D3F0F7}" type="presParOf" srcId="{D1D73583-C032-475C-ACF6-164690CBB908}" destId="{85A4947B-209B-44FC-BC87-7E134988E24A}" srcOrd="9" destOrd="0" presId="urn:microsoft.com/office/officeart/2005/8/layout/gear1"/>
    <dgm:cxn modelId="{A1846800-D1C0-45A2-BA6F-12D70C8159E2}" type="presParOf" srcId="{D1D73583-C032-475C-ACF6-164690CBB908}" destId="{CC8C88E5-EDE3-4282-8916-5D04A9101CD8}" srcOrd="10" destOrd="0" presId="urn:microsoft.com/office/officeart/2005/8/layout/gear1"/>
    <dgm:cxn modelId="{0E366EA4-5FF9-490B-BD05-A2BB5271ECEC}" type="presParOf" srcId="{D1D73583-C032-475C-ACF6-164690CBB908}" destId="{0B16E478-5CC6-4762-A6EE-7F776D04245A}" srcOrd="11" destOrd="0" presId="urn:microsoft.com/office/officeart/2005/8/layout/gear1"/>
    <dgm:cxn modelId="{2A89F2D8-3DB8-4066-8C56-231A65F96DFD}" type="presParOf" srcId="{D1D73583-C032-475C-ACF6-164690CBB908}" destId="{B06C59A8-2721-43BF-BBE7-66CB79BFB8D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B251CC-1339-1D40-9456-59B7C4C90F6B}"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de-CH"/>
        </a:p>
      </dgm:t>
    </dgm:pt>
    <dgm:pt modelId="{C25D51DF-711B-8442-9FC8-824E666208B1}">
      <dgm:prSet phldrT="[Text]" custT="1"/>
      <dgm:spPr>
        <a:noFill/>
        <a:ln w="22225">
          <a:solidFill>
            <a:srgbClr val="FF7D00"/>
          </a:solidFill>
        </a:ln>
        <a:effectLst/>
      </dgm:spPr>
      <dgm:t>
        <a:bodyPr/>
        <a:lstStyle/>
        <a:p>
          <a:r>
            <a:rPr lang="de-CH" sz="1400" dirty="0">
              <a:solidFill>
                <a:schemeClr val="tx1"/>
              </a:solidFill>
            </a:rPr>
            <a:t>NPR, </a:t>
          </a:r>
          <a:r>
            <a:rPr lang="fr-CH" sz="1400" noProof="0" dirty="0">
              <a:solidFill>
                <a:schemeClr val="tx1"/>
              </a:solidFill>
            </a:rPr>
            <a:t>interface avec fonction de coordination</a:t>
          </a:r>
        </a:p>
      </dgm:t>
    </dgm:pt>
    <dgm:pt modelId="{4CA12A2C-1DDB-A840-B430-C2C7991ACAF1}" type="parTrans" cxnId="{044A05A3-D81C-064C-BAF1-0EF15D20C0BE}">
      <dgm:prSet/>
      <dgm:spPr/>
      <dgm:t>
        <a:bodyPr/>
        <a:lstStyle/>
        <a:p>
          <a:endParaRPr lang="de-CH"/>
        </a:p>
      </dgm:t>
    </dgm:pt>
    <dgm:pt modelId="{7FAC55C7-B32A-EA42-B6D9-73DE161394F0}" type="sibTrans" cxnId="{044A05A3-D81C-064C-BAF1-0EF15D20C0BE}">
      <dgm:prSet/>
      <dgm:spPr/>
      <dgm:t>
        <a:bodyPr/>
        <a:lstStyle/>
        <a:p>
          <a:endParaRPr lang="de-CH"/>
        </a:p>
      </dgm:t>
    </dgm:pt>
    <dgm:pt modelId="{FB3DC241-0CC3-CC41-921B-E6EF0C715101}">
      <dgm:prSet phldrT="[Text]" custT="1"/>
      <dgm:spPr>
        <a:noFill/>
        <a:ln w="22225">
          <a:solidFill>
            <a:srgbClr val="73787B"/>
          </a:solidFill>
        </a:ln>
        <a:effectLst/>
      </dgm:spPr>
      <dgm:t>
        <a:bodyPr/>
        <a:lstStyle/>
        <a:p>
          <a:r>
            <a:rPr lang="de-CH" sz="1400" dirty="0" err="1">
              <a:solidFill>
                <a:schemeClr val="tx1"/>
              </a:solidFill>
            </a:rPr>
            <a:t>Politique</a:t>
          </a:r>
          <a:r>
            <a:rPr lang="de-CH" sz="1400" dirty="0">
              <a:solidFill>
                <a:schemeClr val="tx1"/>
              </a:solidFill>
            </a:rPr>
            <a:t> </a:t>
          </a:r>
          <a:r>
            <a:rPr lang="de-CH" sz="1400" dirty="0" err="1">
              <a:solidFill>
                <a:schemeClr val="tx1"/>
              </a:solidFill>
            </a:rPr>
            <a:t>d‘organisation</a:t>
          </a:r>
          <a:r>
            <a:rPr lang="de-CH" sz="1400" dirty="0">
              <a:solidFill>
                <a:schemeClr val="tx1"/>
              </a:solidFill>
            </a:rPr>
            <a:t> du </a:t>
          </a:r>
          <a:r>
            <a:rPr lang="de-CH" sz="1400" dirty="0" err="1">
              <a:solidFill>
                <a:schemeClr val="tx1"/>
              </a:solidFill>
            </a:rPr>
            <a:t>territoire</a:t>
          </a:r>
          <a:endParaRPr lang="de-CH" sz="1400" dirty="0">
            <a:solidFill>
              <a:schemeClr val="tx1"/>
            </a:solidFill>
          </a:endParaRPr>
        </a:p>
      </dgm:t>
    </dgm:pt>
    <dgm:pt modelId="{5B0F5BF6-FB5A-B246-8AB0-BA9C39BA4B93}" type="parTrans" cxnId="{0350626C-6C44-324E-A15B-66F1AF25ECB5}">
      <dgm:prSet/>
      <dgm:spPr>
        <a:ln w="15875">
          <a:solidFill>
            <a:srgbClr val="FF7D00"/>
          </a:solidFill>
        </a:ln>
      </dgm:spPr>
      <dgm:t>
        <a:bodyPr/>
        <a:lstStyle/>
        <a:p>
          <a:endParaRPr lang="de-CH"/>
        </a:p>
      </dgm:t>
    </dgm:pt>
    <dgm:pt modelId="{2A3A3988-4FEC-144C-95E9-621E2B604A8D}" type="sibTrans" cxnId="{0350626C-6C44-324E-A15B-66F1AF25ECB5}">
      <dgm:prSet/>
      <dgm:spPr/>
      <dgm:t>
        <a:bodyPr/>
        <a:lstStyle/>
        <a:p>
          <a:endParaRPr lang="de-CH"/>
        </a:p>
      </dgm:t>
    </dgm:pt>
    <dgm:pt modelId="{3D48E1C5-EC30-0645-8B39-96EDFCA2D782}">
      <dgm:prSet phldrT="[Text]" custT="1"/>
      <dgm:spPr>
        <a:noFill/>
        <a:ln w="22225">
          <a:solidFill>
            <a:srgbClr val="73787B"/>
          </a:solidFill>
        </a:ln>
        <a:effectLst/>
      </dgm:spPr>
      <dgm:t>
        <a:bodyPr/>
        <a:lstStyle/>
        <a:p>
          <a:r>
            <a:rPr lang="de-CH" sz="1400" dirty="0" err="1">
              <a:solidFill>
                <a:schemeClr val="tx1"/>
              </a:solidFill>
            </a:rPr>
            <a:t>Politique</a:t>
          </a:r>
          <a:r>
            <a:rPr lang="de-CH" sz="1400" dirty="0">
              <a:solidFill>
                <a:schemeClr val="tx1"/>
              </a:solidFill>
            </a:rPr>
            <a:t> </a:t>
          </a:r>
          <a:br>
            <a:rPr lang="de-CH" sz="1400" dirty="0">
              <a:solidFill>
                <a:schemeClr val="tx1"/>
              </a:solidFill>
            </a:rPr>
          </a:br>
          <a:r>
            <a:rPr lang="de-CH" sz="1400" dirty="0" err="1">
              <a:solidFill>
                <a:schemeClr val="tx1"/>
              </a:solidFill>
            </a:rPr>
            <a:t>économique</a:t>
          </a:r>
          <a:endParaRPr lang="de-CH" sz="1400" dirty="0">
            <a:solidFill>
              <a:schemeClr val="tx1"/>
            </a:solidFill>
          </a:endParaRPr>
        </a:p>
      </dgm:t>
    </dgm:pt>
    <dgm:pt modelId="{E9F24D3A-4ACB-C74F-B95E-33736259D0DB}" type="parTrans" cxnId="{E284DD64-82D3-5F45-AC0C-83ED23511833}">
      <dgm:prSet/>
      <dgm:spPr>
        <a:ln w="15875">
          <a:solidFill>
            <a:srgbClr val="FF7D00"/>
          </a:solidFill>
        </a:ln>
      </dgm:spPr>
      <dgm:t>
        <a:bodyPr/>
        <a:lstStyle/>
        <a:p>
          <a:endParaRPr lang="de-CH"/>
        </a:p>
      </dgm:t>
    </dgm:pt>
    <dgm:pt modelId="{3085E799-DCC6-0741-91E2-103E97F51966}" type="sibTrans" cxnId="{E284DD64-82D3-5F45-AC0C-83ED23511833}">
      <dgm:prSet/>
      <dgm:spPr/>
      <dgm:t>
        <a:bodyPr/>
        <a:lstStyle/>
        <a:p>
          <a:endParaRPr lang="de-CH"/>
        </a:p>
      </dgm:t>
    </dgm:pt>
    <dgm:pt modelId="{12F0D26C-0744-5F4E-B014-A7ED35F0D947}">
      <dgm:prSet phldrT="[Text]" custT="1"/>
      <dgm:spPr>
        <a:noFill/>
        <a:ln w="22225">
          <a:solidFill>
            <a:srgbClr val="73787B"/>
          </a:solidFill>
        </a:ln>
        <a:effectLst/>
      </dgm:spPr>
      <dgm:t>
        <a:bodyPr/>
        <a:lstStyle/>
        <a:p>
          <a:r>
            <a:rPr lang="de-CH" sz="1400" dirty="0">
              <a:solidFill>
                <a:schemeClr val="tx1"/>
              </a:solidFill>
            </a:rPr>
            <a:t>Promotion </a:t>
          </a:r>
          <a:r>
            <a:rPr lang="de-CH" sz="1400" dirty="0" err="1">
              <a:solidFill>
                <a:schemeClr val="tx1"/>
              </a:solidFill>
            </a:rPr>
            <a:t>économique</a:t>
          </a:r>
          <a:endParaRPr lang="de-CH" sz="1400" dirty="0">
            <a:solidFill>
              <a:schemeClr val="tx1"/>
            </a:solidFill>
          </a:endParaRPr>
        </a:p>
      </dgm:t>
    </dgm:pt>
    <dgm:pt modelId="{5FDD2822-C9D7-7545-B1DB-41A2DB216F7B}" type="parTrans" cxnId="{E252370C-630B-1B42-AA5D-25E215BB59DA}">
      <dgm:prSet/>
      <dgm:spPr>
        <a:ln w="15875">
          <a:solidFill>
            <a:srgbClr val="FF7D00"/>
          </a:solidFill>
        </a:ln>
      </dgm:spPr>
      <dgm:t>
        <a:bodyPr/>
        <a:lstStyle/>
        <a:p>
          <a:endParaRPr lang="de-CH"/>
        </a:p>
      </dgm:t>
    </dgm:pt>
    <dgm:pt modelId="{F6169FA6-E98A-1E47-8B52-FF67864E60A7}" type="sibTrans" cxnId="{E252370C-630B-1B42-AA5D-25E215BB59DA}">
      <dgm:prSet/>
      <dgm:spPr/>
      <dgm:t>
        <a:bodyPr/>
        <a:lstStyle/>
        <a:p>
          <a:endParaRPr lang="de-CH"/>
        </a:p>
      </dgm:t>
    </dgm:pt>
    <dgm:pt modelId="{8C9A0436-D587-E040-AA07-EC74954AAC98}" type="pres">
      <dgm:prSet presAssocID="{76B251CC-1339-1D40-9456-59B7C4C90F6B}" presName="hierChild1" presStyleCnt="0">
        <dgm:presLayoutVars>
          <dgm:orgChart val="1"/>
          <dgm:chPref val="1"/>
          <dgm:dir/>
          <dgm:animOne val="branch"/>
          <dgm:animLvl val="lvl"/>
          <dgm:resizeHandles/>
        </dgm:presLayoutVars>
      </dgm:prSet>
      <dgm:spPr/>
      <dgm:t>
        <a:bodyPr/>
        <a:lstStyle/>
        <a:p>
          <a:endParaRPr lang="de-CH"/>
        </a:p>
      </dgm:t>
    </dgm:pt>
    <dgm:pt modelId="{6912A2D0-5D7D-524D-8F07-04FCB3CD2F54}" type="pres">
      <dgm:prSet presAssocID="{C25D51DF-711B-8442-9FC8-824E666208B1}" presName="hierRoot1" presStyleCnt="0">
        <dgm:presLayoutVars>
          <dgm:hierBranch val="init"/>
        </dgm:presLayoutVars>
      </dgm:prSet>
      <dgm:spPr/>
    </dgm:pt>
    <dgm:pt modelId="{9E40E801-AA1B-9F4B-8CBF-693863DBBF85}" type="pres">
      <dgm:prSet presAssocID="{C25D51DF-711B-8442-9FC8-824E666208B1}" presName="rootComposite1" presStyleCnt="0"/>
      <dgm:spPr/>
    </dgm:pt>
    <dgm:pt modelId="{93828D75-AF00-544A-9B42-A6D2493695BB}" type="pres">
      <dgm:prSet presAssocID="{C25D51DF-711B-8442-9FC8-824E666208B1}" presName="rootText1" presStyleLbl="node0" presStyleIdx="0" presStyleCnt="1" custScaleX="136819" custScaleY="131636">
        <dgm:presLayoutVars>
          <dgm:chPref val="3"/>
        </dgm:presLayoutVars>
      </dgm:prSet>
      <dgm:spPr/>
      <dgm:t>
        <a:bodyPr/>
        <a:lstStyle/>
        <a:p>
          <a:endParaRPr lang="de-CH"/>
        </a:p>
      </dgm:t>
    </dgm:pt>
    <dgm:pt modelId="{ABC41128-EB9C-0D4E-A080-C38ADC645890}" type="pres">
      <dgm:prSet presAssocID="{C25D51DF-711B-8442-9FC8-824E666208B1}" presName="rootConnector1" presStyleLbl="node1" presStyleIdx="0" presStyleCnt="0"/>
      <dgm:spPr/>
      <dgm:t>
        <a:bodyPr/>
        <a:lstStyle/>
        <a:p>
          <a:endParaRPr lang="de-CH"/>
        </a:p>
      </dgm:t>
    </dgm:pt>
    <dgm:pt modelId="{F42162A0-16E0-A345-B721-8BCAD4591259}" type="pres">
      <dgm:prSet presAssocID="{C25D51DF-711B-8442-9FC8-824E666208B1}" presName="hierChild2" presStyleCnt="0"/>
      <dgm:spPr/>
    </dgm:pt>
    <dgm:pt modelId="{029E66C1-D4FC-2F47-AD84-95D0E648B526}" type="pres">
      <dgm:prSet presAssocID="{5B0F5BF6-FB5A-B246-8AB0-BA9C39BA4B93}" presName="Name37" presStyleLbl="parChTrans1D2" presStyleIdx="0" presStyleCnt="3"/>
      <dgm:spPr/>
      <dgm:t>
        <a:bodyPr/>
        <a:lstStyle/>
        <a:p>
          <a:endParaRPr lang="de-CH"/>
        </a:p>
      </dgm:t>
    </dgm:pt>
    <dgm:pt modelId="{D7E4211E-6CAE-3540-ABA2-658F0D9F7563}" type="pres">
      <dgm:prSet presAssocID="{FB3DC241-0CC3-CC41-921B-E6EF0C715101}" presName="hierRoot2" presStyleCnt="0">
        <dgm:presLayoutVars>
          <dgm:hierBranch val="init"/>
        </dgm:presLayoutVars>
      </dgm:prSet>
      <dgm:spPr/>
    </dgm:pt>
    <dgm:pt modelId="{78768378-D9FC-6947-9B2C-1DB2634550D0}" type="pres">
      <dgm:prSet presAssocID="{FB3DC241-0CC3-CC41-921B-E6EF0C715101}" presName="rootComposite" presStyleCnt="0"/>
      <dgm:spPr/>
    </dgm:pt>
    <dgm:pt modelId="{538F1BF7-8964-644B-8005-D0D9F1BCFC67}" type="pres">
      <dgm:prSet presAssocID="{FB3DC241-0CC3-CC41-921B-E6EF0C715101}" presName="rootText" presStyleLbl="node2" presStyleIdx="0" presStyleCnt="3" custScaleX="136819" custScaleY="131636">
        <dgm:presLayoutVars>
          <dgm:chPref val="3"/>
        </dgm:presLayoutVars>
      </dgm:prSet>
      <dgm:spPr/>
      <dgm:t>
        <a:bodyPr/>
        <a:lstStyle/>
        <a:p>
          <a:endParaRPr lang="de-CH"/>
        </a:p>
      </dgm:t>
    </dgm:pt>
    <dgm:pt modelId="{264ABD5D-B168-8F49-8FC4-3DE837E92DB9}" type="pres">
      <dgm:prSet presAssocID="{FB3DC241-0CC3-CC41-921B-E6EF0C715101}" presName="rootConnector" presStyleLbl="node2" presStyleIdx="0" presStyleCnt="3"/>
      <dgm:spPr/>
      <dgm:t>
        <a:bodyPr/>
        <a:lstStyle/>
        <a:p>
          <a:endParaRPr lang="de-CH"/>
        </a:p>
      </dgm:t>
    </dgm:pt>
    <dgm:pt modelId="{9313EB12-D927-0A42-881B-6FEE0C0AF955}" type="pres">
      <dgm:prSet presAssocID="{FB3DC241-0CC3-CC41-921B-E6EF0C715101}" presName="hierChild4" presStyleCnt="0"/>
      <dgm:spPr/>
    </dgm:pt>
    <dgm:pt modelId="{87219FF7-BF15-8E4A-BEBD-14D41062CAC6}" type="pres">
      <dgm:prSet presAssocID="{FB3DC241-0CC3-CC41-921B-E6EF0C715101}" presName="hierChild5" presStyleCnt="0"/>
      <dgm:spPr/>
    </dgm:pt>
    <dgm:pt modelId="{D1228F89-9B5B-1446-925A-BB51087860C3}" type="pres">
      <dgm:prSet presAssocID="{E9F24D3A-4ACB-C74F-B95E-33736259D0DB}" presName="Name37" presStyleLbl="parChTrans1D2" presStyleIdx="1" presStyleCnt="3"/>
      <dgm:spPr/>
      <dgm:t>
        <a:bodyPr/>
        <a:lstStyle/>
        <a:p>
          <a:endParaRPr lang="de-CH"/>
        </a:p>
      </dgm:t>
    </dgm:pt>
    <dgm:pt modelId="{612D994B-6A06-654B-AEBE-9D216A406F3E}" type="pres">
      <dgm:prSet presAssocID="{3D48E1C5-EC30-0645-8B39-96EDFCA2D782}" presName="hierRoot2" presStyleCnt="0">
        <dgm:presLayoutVars>
          <dgm:hierBranch val="init"/>
        </dgm:presLayoutVars>
      </dgm:prSet>
      <dgm:spPr/>
    </dgm:pt>
    <dgm:pt modelId="{7E38C92E-9F71-B848-982B-4ED7C0981BB0}" type="pres">
      <dgm:prSet presAssocID="{3D48E1C5-EC30-0645-8B39-96EDFCA2D782}" presName="rootComposite" presStyleCnt="0"/>
      <dgm:spPr/>
    </dgm:pt>
    <dgm:pt modelId="{D046C08F-120A-B64E-B0B2-B9CC652DBC55}" type="pres">
      <dgm:prSet presAssocID="{3D48E1C5-EC30-0645-8B39-96EDFCA2D782}" presName="rootText" presStyleLbl="node2" presStyleIdx="1" presStyleCnt="3" custScaleX="136819" custScaleY="131636">
        <dgm:presLayoutVars>
          <dgm:chPref val="3"/>
        </dgm:presLayoutVars>
      </dgm:prSet>
      <dgm:spPr/>
      <dgm:t>
        <a:bodyPr/>
        <a:lstStyle/>
        <a:p>
          <a:endParaRPr lang="de-CH"/>
        </a:p>
      </dgm:t>
    </dgm:pt>
    <dgm:pt modelId="{249D5F96-0F9F-B448-B376-8FA18C1B98A9}" type="pres">
      <dgm:prSet presAssocID="{3D48E1C5-EC30-0645-8B39-96EDFCA2D782}" presName="rootConnector" presStyleLbl="node2" presStyleIdx="1" presStyleCnt="3"/>
      <dgm:spPr/>
      <dgm:t>
        <a:bodyPr/>
        <a:lstStyle/>
        <a:p>
          <a:endParaRPr lang="de-CH"/>
        </a:p>
      </dgm:t>
    </dgm:pt>
    <dgm:pt modelId="{9CA8CA06-0453-BA4A-B01F-8F1C0DD073A3}" type="pres">
      <dgm:prSet presAssocID="{3D48E1C5-EC30-0645-8B39-96EDFCA2D782}" presName="hierChild4" presStyleCnt="0"/>
      <dgm:spPr/>
    </dgm:pt>
    <dgm:pt modelId="{98A34332-1F99-7B44-88CD-61C0EAEC4A66}" type="pres">
      <dgm:prSet presAssocID="{3D48E1C5-EC30-0645-8B39-96EDFCA2D782}" presName="hierChild5" presStyleCnt="0"/>
      <dgm:spPr/>
    </dgm:pt>
    <dgm:pt modelId="{325C4014-ECB6-3043-A966-B4732B8A621C}" type="pres">
      <dgm:prSet presAssocID="{5FDD2822-C9D7-7545-B1DB-41A2DB216F7B}" presName="Name37" presStyleLbl="parChTrans1D2" presStyleIdx="2" presStyleCnt="3"/>
      <dgm:spPr/>
      <dgm:t>
        <a:bodyPr/>
        <a:lstStyle/>
        <a:p>
          <a:endParaRPr lang="de-CH"/>
        </a:p>
      </dgm:t>
    </dgm:pt>
    <dgm:pt modelId="{EB241686-26CD-CF4B-ACB9-281B0CB05B29}" type="pres">
      <dgm:prSet presAssocID="{12F0D26C-0744-5F4E-B014-A7ED35F0D947}" presName="hierRoot2" presStyleCnt="0">
        <dgm:presLayoutVars>
          <dgm:hierBranch val="init"/>
        </dgm:presLayoutVars>
      </dgm:prSet>
      <dgm:spPr/>
    </dgm:pt>
    <dgm:pt modelId="{611AFD05-8E41-6E4B-A491-B91BFBDFBAF7}" type="pres">
      <dgm:prSet presAssocID="{12F0D26C-0744-5F4E-B014-A7ED35F0D947}" presName="rootComposite" presStyleCnt="0"/>
      <dgm:spPr/>
    </dgm:pt>
    <dgm:pt modelId="{F7C0ADCF-05C0-3142-82EF-A81FE128E56C}" type="pres">
      <dgm:prSet presAssocID="{12F0D26C-0744-5F4E-B014-A7ED35F0D947}" presName="rootText" presStyleLbl="node2" presStyleIdx="2" presStyleCnt="3" custScaleX="136819" custScaleY="131636" custLinFactNeighborX="-716" custLinFactNeighborY="-3261">
        <dgm:presLayoutVars>
          <dgm:chPref val="3"/>
        </dgm:presLayoutVars>
      </dgm:prSet>
      <dgm:spPr/>
      <dgm:t>
        <a:bodyPr/>
        <a:lstStyle/>
        <a:p>
          <a:endParaRPr lang="de-CH"/>
        </a:p>
      </dgm:t>
    </dgm:pt>
    <dgm:pt modelId="{2143597C-B1E9-B54D-94EE-417268FC0156}" type="pres">
      <dgm:prSet presAssocID="{12F0D26C-0744-5F4E-B014-A7ED35F0D947}" presName="rootConnector" presStyleLbl="node2" presStyleIdx="2" presStyleCnt="3"/>
      <dgm:spPr/>
      <dgm:t>
        <a:bodyPr/>
        <a:lstStyle/>
        <a:p>
          <a:endParaRPr lang="de-CH"/>
        </a:p>
      </dgm:t>
    </dgm:pt>
    <dgm:pt modelId="{15C3999E-AD04-2740-9C61-BAF41F62D0CD}" type="pres">
      <dgm:prSet presAssocID="{12F0D26C-0744-5F4E-B014-A7ED35F0D947}" presName="hierChild4" presStyleCnt="0"/>
      <dgm:spPr/>
    </dgm:pt>
    <dgm:pt modelId="{97F1FD4A-B3C4-C049-BF4A-B6D685782BC2}" type="pres">
      <dgm:prSet presAssocID="{12F0D26C-0744-5F4E-B014-A7ED35F0D947}" presName="hierChild5" presStyleCnt="0"/>
      <dgm:spPr/>
    </dgm:pt>
    <dgm:pt modelId="{4A956528-AB47-334F-88A6-6136AEF0D7C5}" type="pres">
      <dgm:prSet presAssocID="{C25D51DF-711B-8442-9FC8-824E666208B1}" presName="hierChild3" presStyleCnt="0"/>
      <dgm:spPr/>
    </dgm:pt>
  </dgm:ptLst>
  <dgm:cxnLst>
    <dgm:cxn modelId="{80AA03B3-B223-4221-B828-4E6D2A0172C0}" type="presOf" srcId="{FB3DC241-0CC3-CC41-921B-E6EF0C715101}" destId="{538F1BF7-8964-644B-8005-D0D9F1BCFC67}" srcOrd="0" destOrd="0" presId="urn:microsoft.com/office/officeart/2005/8/layout/orgChart1"/>
    <dgm:cxn modelId="{219A673D-E28E-4B67-BA8D-A3D23D600942}" type="presOf" srcId="{C25D51DF-711B-8442-9FC8-824E666208B1}" destId="{ABC41128-EB9C-0D4E-A080-C38ADC645890}" srcOrd="1" destOrd="0" presId="urn:microsoft.com/office/officeart/2005/8/layout/orgChart1"/>
    <dgm:cxn modelId="{8A7127E0-6BFC-41BA-8111-1BA9D4F2B1F6}" type="presOf" srcId="{FB3DC241-0CC3-CC41-921B-E6EF0C715101}" destId="{264ABD5D-B168-8F49-8FC4-3DE837E92DB9}" srcOrd="1" destOrd="0" presId="urn:microsoft.com/office/officeart/2005/8/layout/orgChart1"/>
    <dgm:cxn modelId="{35CED12E-A37C-4C8C-9C93-AFE585F85784}" type="presOf" srcId="{3D48E1C5-EC30-0645-8B39-96EDFCA2D782}" destId="{249D5F96-0F9F-B448-B376-8FA18C1B98A9}" srcOrd="1" destOrd="0" presId="urn:microsoft.com/office/officeart/2005/8/layout/orgChart1"/>
    <dgm:cxn modelId="{5ED402BA-1885-4520-9642-A43459CCBB96}" type="presOf" srcId="{5FDD2822-C9D7-7545-B1DB-41A2DB216F7B}" destId="{325C4014-ECB6-3043-A966-B4732B8A621C}" srcOrd="0" destOrd="0" presId="urn:microsoft.com/office/officeart/2005/8/layout/orgChart1"/>
    <dgm:cxn modelId="{044A05A3-D81C-064C-BAF1-0EF15D20C0BE}" srcId="{76B251CC-1339-1D40-9456-59B7C4C90F6B}" destId="{C25D51DF-711B-8442-9FC8-824E666208B1}" srcOrd="0" destOrd="0" parTransId="{4CA12A2C-1DDB-A840-B430-C2C7991ACAF1}" sibTransId="{7FAC55C7-B32A-EA42-B6D9-73DE161394F0}"/>
    <dgm:cxn modelId="{0350626C-6C44-324E-A15B-66F1AF25ECB5}" srcId="{C25D51DF-711B-8442-9FC8-824E666208B1}" destId="{FB3DC241-0CC3-CC41-921B-E6EF0C715101}" srcOrd="0" destOrd="0" parTransId="{5B0F5BF6-FB5A-B246-8AB0-BA9C39BA4B93}" sibTransId="{2A3A3988-4FEC-144C-95E9-621E2B604A8D}"/>
    <dgm:cxn modelId="{E284DD64-82D3-5F45-AC0C-83ED23511833}" srcId="{C25D51DF-711B-8442-9FC8-824E666208B1}" destId="{3D48E1C5-EC30-0645-8B39-96EDFCA2D782}" srcOrd="1" destOrd="0" parTransId="{E9F24D3A-4ACB-C74F-B95E-33736259D0DB}" sibTransId="{3085E799-DCC6-0741-91E2-103E97F51966}"/>
    <dgm:cxn modelId="{E252370C-630B-1B42-AA5D-25E215BB59DA}" srcId="{C25D51DF-711B-8442-9FC8-824E666208B1}" destId="{12F0D26C-0744-5F4E-B014-A7ED35F0D947}" srcOrd="2" destOrd="0" parTransId="{5FDD2822-C9D7-7545-B1DB-41A2DB216F7B}" sibTransId="{F6169FA6-E98A-1E47-8B52-FF67864E60A7}"/>
    <dgm:cxn modelId="{903B8528-EE1D-4BD2-958D-D536B6565E59}" type="presOf" srcId="{3D48E1C5-EC30-0645-8B39-96EDFCA2D782}" destId="{D046C08F-120A-B64E-B0B2-B9CC652DBC55}" srcOrd="0" destOrd="0" presId="urn:microsoft.com/office/officeart/2005/8/layout/orgChart1"/>
    <dgm:cxn modelId="{90696C0E-4B5E-409A-AC0E-86A2BEE2984A}" type="presOf" srcId="{E9F24D3A-4ACB-C74F-B95E-33736259D0DB}" destId="{D1228F89-9B5B-1446-925A-BB51087860C3}" srcOrd="0" destOrd="0" presId="urn:microsoft.com/office/officeart/2005/8/layout/orgChart1"/>
    <dgm:cxn modelId="{B222D756-0B11-40C2-A6D2-37529DAE78F3}" type="presOf" srcId="{12F0D26C-0744-5F4E-B014-A7ED35F0D947}" destId="{F7C0ADCF-05C0-3142-82EF-A81FE128E56C}" srcOrd="0" destOrd="0" presId="urn:microsoft.com/office/officeart/2005/8/layout/orgChart1"/>
    <dgm:cxn modelId="{61E4F394-C9F1-417C-8DDF-B3038761BFC5}" type="presOf" srcId="{76B251CC-1339-1D40-9456-59B7C4C90F6B}" destId="{8C9A0436-D587-E040-AA07-EC74954AAC98}" srcOrd="0" destOrd="0" presId="urn:microsoft.com/office/officeart/2005/8/layout/orgChart1"/>
    <dgm:cxn modelId="{BECF9A36-5B71-4369-9302-4D93798E4F7E}" type="presOf" srcId="{12F0D26C-0744-5F4E-B014-A7ED35F0D947}" destId="{2143597C-B1E9-B54D-94EE-417268FC0156}" srcOrd="1" destOrd="0" presId="urn:microsoft.com/office/officeart/2005/8/layout/orgChart1"/>
    <dgm:cxn modelId="{D376CFCF-EDF3-4606-9E9D-1C6F60ACDABF}" type="presOf" srcId="{5B0F5BF6-FB5A-B246-8AB0-BA9C39BA4B93}" destId="{029E66C1-D4FC-2F47-AD84-95D0E648B526}" srcOrd="0" destOrd="0" presId="urn:microsoft.com/office/officeart/2005/8/layout/orgChart1"/>
    <dgm:cxn modelId="{B490F080-0AF5-4336-96BC-F2C076F554FC}" type="presOf" srcId="{C25D51DF-711B-8442-9FC8-824E666208B1}" destId="{93828D75-AF00-544A-9B42-A6D2493695BB}" srcOrd="0" destOrd="0" presId="urn:microsoft.com/office/officeart/2005/8/layout/orgChart1"/>
    <dgm:cxn modelId="{75230670-A710-4B2E-A015-6AFD271434F6}" type="presParOf" srcId="{8C9A0436-D587-E040-AA07-EC74954AAC98}" destId="{6912A2D0-5D7D-524D-8F07-04FCB3CD2F54}" srcOrd="0" destOrd="0" presId="urn:microsoft.com/office/officeart/2005/8/layout/orgChart1"/>
    <dgm:cxn modelId="{7AE4B846-9B11-4EBA-8303-97E57AE483B1}" type="presParOf" srcId="{6912A2D0-5D7D-524D-8F07-04FCB3CD2F54}" destId="{9E40E801-AA1B-9F4B-8CBF-693863DBBF85}" srcOrd="0" destOrd="0" presId="urn:microsoft.com/office/officeart/2005/8/layout/orgChart1"/>
    <dgm:cxn modelId="{A85CD17E-F1B2-4510-8DCE-61CF98496F8E}" type="presParOf" srcId="{9E40E801-AA1B-9F4B-8CBF-693863DBBF85}" destId="{93828D75-AF00-544A-9B42-A6D2493695BB}" srcOrd="0" destOrd="0" presId="urn:microsoft.com/office/officeart/2005/8/layout/orgChart1"/>
    <dgm:cxn modelId="{A1156085-CC9F-4334-85E9-4BB7BBD9C7FA}" type="presParOf" srcId="{9E40E801-AA1B-9F4B-8CBF-693863DBBF85}" destId="{ABC41128-EB9C-0D4E-A080-C38ADC645890}" srcOrd="1" destOrd="0" presId="urn:microsoft.com/office/officeart/2005/8/layout/orgChart1"/>
    <dgm:cxn modelId="{822C6B3A-5448-43C2-9500-4F5966AA7DC9}" type="presParOf" srcId="{6912A2D0-5D7D-524D-8F07-04FCB3CD2F54}" destId="{F42162A0-16E0-A345-B721-8BCAD4591259}" srcOrd="1" destOrd="0" presId="urn:microsoft.com/office/officeart/2005/8/layout/orgChart1"/>
    <dgm:cxn modelId="{1AD07833-A569-45B0-A27D-0194160CD922}" type="presParOf" srcId="{F42162A0-16E0-A345-B721-8BCAD4591259}" destId="{029E66C1-D4FC-2F47-AD84-95D0E648B526}" srcOrd="0" destOrd="0" presId="urn:microsoft.com/office/officeart/2005/8/layout/orgChart1"/>
    <dgm:cxn modelId="{F5111B8A-B436-40BF-9EF6-2BCF6ED325FA}" type="presParOf" srcId="{F42162A0-16E0-A345-B721-8BCAD4591259}" destId="{D7E4211E-6CAE-3540-ABA2-658F0D9F7563}" srcOrd="1" destOrd="0" presId="urn:microsoft.com/office/officeart/2005/8/layout/orgChart1"/>
    <dgm:cxn modelId="{47A79A50-4AEB-4A0E-816C-B6410BA815E2}" type="presParOf" srcId="{D7E4211E-6CAE-3540-ABA2-658F0D9F7563}" destId="{78768378-D9FC-6947-9B2C-1DB2634550D0}" srcOrd="0" destOrd="0" presId="urn:microsoft.com/office/officeart/2005/8/layout/orgChart1"/>
    <dgm:cxn modelId="{EEDF8FE8-76FA-4EDB-9207-783107CFACF4}" type="presParOf" srcId="{78768378-D9FC-6947-9B2C-1DB2634550D0}" destId="{538F1BF7-8964-644B-8005-D0D9F1BCFC67}" srcOrd="0" destOrd="0" presId="urn:microsoft.com/office/officeart/2005/8/layout/orgChart1"/>
    <dgm:cxn modelId="{F58CBB86-E011-4C43-8961-AC139511535E}" type="presParOf" srcId="{78768378-D9FC-6947-9B2C-1DB2634550D0}" destId="{264ABD5D-B168-8F49-8FC4-3DE837E92DB9}" srcOrd="1" destOrd="0" presId="urn:microsoft.com/office/officeart/2005/8/layout/orgChart1"/>
    <dgm:cxn modelId="{5ABFDCD0-07D4-4C2F-9C54-335DA483D029}" type="presParOf" srcId="{D7E4211E-6CAE-3540-ABA2-658F0D9F7563}" destId="{9313EB12-D927-0A42-881B-6FEE0C0AF955}" srcOrd="1" destOrd="0" presId="urn:microsoft.com/office/officeart/2005/8/layout/orgChart1"/>
    <dgm:cxn modelId="{B5792341-8F50-4B1B-BB49-894FB0A0743B}" type="presParOf" srcId="{D7E4211E-6CAE-3540-ABA2-658F0D9F7563}" destId="{87219FF7-BF15-8E4A-BEBD-14D41062CAC6}" srcOrd="2" destOrd="0" presId="urn:microsoft.com/office/officeart/2005/8/layout/orgChart1"/>
    <dgm:cxn modelId="{B2C0ED53-6B5D-454D-B68D-3C397B243E50}" type="presParOf" srcId="{F42162A0-16E0-A345-B721-8BCAD4591259}" destId="{D1228F89-9B5B-1446-925A-BB51087860C3}" srcOrd="2" destOrd="0" presId="urn:microsoft.com/office/officeart/2005/8/layout/orgChart1"/>
    <dgm:cxn modelId="{EDABA2DE-FA0F-4FFA-A6E1-CD01653DE225}" type="presParOf" srcId="{F42162A0-16E0-A345-B721-8BCAD4591259}" destId="{612D994B-6A06-654B-AEBE-9D216A406F3E}" srcOrd="3" destOrd="0" presId="urn:microsoft.com/office/officeart/2005/8/layout/orgChart1"/>
    <dgm:cxn modelId="{FE201A05-1734-4978-902E-FD01894B9911}" type="presParOf" srcId="{612D994B-6A06-654B-AEBE-9D216A406F3E}" destId="{7E38C92E-9F71-B848-982B-4ED7C0981BB0}" srcOrd="0" destOrd="0" presId="urn:microsoft.com/office/officeart/2005/8/layout/orgChart1"/>
    <dgm:cxn modelId="{74C389BF-BC75-4328-A4CA-826373845322}" type="presParOf" srcId="{7E38C92E-9F71-B848-982B-4ED7C0981BB0}" destId="{D046C08F-120A-B64E-B0B2-B9CC652DBC55}" srcOrd="0" destOrd="0" presId="urn:microsoft.com/office/officeart/2005/8/layout/orgChart1"/>
    <dgm:cxn modelId="{0C62D5D2-8CCF-4699-8DF5-C6E23BB0708B}" type="presParOf" srcId="{7E38C92E-9F71-B848-982B-4ED7C0981BB0}" destId="{249D5F96-0F9F-B448-B376-8FA18C1B98A9}" srcOrd="1" destOrd="0" presId="urn:microsoft.com/office/officeart/2005/8/layout/orgChart1"/>
    <dgm:cxn modelId="{EB0AFA77-92E8-4786-9475-8BF1D8667E07}" type="presParOf" srcId="{612D994B-6A06-654B-AEBE-9D216A406F3E}" destId="{9CA8CA06-0453-BA4A-B01F-8F1C0DD073A3}" srcOrd="1" destOrd="0" presId="urn:microsoft.com/office/officeart/2005/8/layout/orgChart1"/>
    <dgm:cxn modelId="{ECD715F5-57BF-4054-BF08-05B3D74B2AE6}" type="presParOf" srcId="{612D994B-6A06-654B-AEBE-9D216A406F3E}" destId="{98A34332-1F99-7B44-88CD-61C0EAEC4A66}" srcOrd="2" destOrd="0" presId="urn:microsoft.com/office/officeart/2005/8/layout/orgChart1"/>
    <dgm:cxn modelId="{8C5E7611-6975-440B-81F5-6DD665D07519}" type="presParOf" srcId="{F42162A0-16E0-A345-B721-8BCAD4591259}" destId="{325C4014-ECB6-3043-A966-B4732B8A621C}" srcOrd="4" destOrd="0" presId="urn:microsoft.com/office/officeart/2005/8/layout/orgChart1"/>
    <dgm:cxn modelId="{021851B1-0036-4696-B21B-9806887AF2F6}" type="presParOf" srcId="{F42162A0-16E0-A345-B721-8BCAD4591259}" destId="{EB241686-26CD-CF4B-ACB9-281B0CB05B29}" srcOrd="5" destOrd="0" presId="urn:microsoft.com/office/officeart/2005/8/layout/orgChart1"/>
    <dgm:cxn modelId="{CEBFD1CE-54E2-4070-BE33-52CFB1AD000E}" type="presParOf" srcId="{EB241686-26CD-CF4B-ACB9-281B0CB05B29}" destId="{611AFD05-8E41-6E4B-A491-B91BFBDFBAF7}" srcOrd="0" destOrd="0" presId="urn:microsoft.com/office/officeart/2005/8/layout/orgChart1"/>
    <dgm:cxn modelId="{35B9C4F3-DFBD-44F8-8892-EFED018CCAFC}" type="presParOf" srcId="{611AFD05-8E41-6E4B-A491-B91BFBDFBAF7}" destId="{F7C0ADCF-05C0-3142-82EF-A81FE128E56C}" srcOrd="0" destOrd="0" presId="urn:microsoft.com/office/officeart/2005/8/layout/orgChart1"/>
    <dgm:cxn modelId="{CD9F131C-2CC1-4F1E-982B-2B2BE3349B92}" type="presParOf" srcId="{611AFD05-8E41-6E4B-A491-B91BFBDFBAF7}" destId="{2143597C-B1E9-B54D-94EE-417268FC0156}" srcOrd="1" destOrd="0" presId="urn:microsoft.com/office/officeart/2005/8/layout/orgChart1"/>
    <dgm:cxn modelId="{1FA51BB1-D390-4E05-91D7-436098F98E02}" type="presParOf" srcId="{EB241686-26CD-CF4B-ACB9-281B0CB05B29}" destId="{15C3999E-AD04-2740-9C61-BAF41F62D0CD}" srcOrd="1" destOrd="0" presId="urn:microsoft.com/office/officeart/2005/8/layout/orgChart1"/>
    <dgm:cxn modelId="{3772A9D8-5060-4510-B4F2-E01058F84A29}" type="presParOf" srcId="{EB241686-26CD-CF4B-ACB9-281B0CB05B29}" destId="{97F1FD4A-B3C4-C049-BF4A-B6D685782BC2}" srcOrd="2" destOrd="0" presId="urn:microsoft.com/office/officeart/2005/8/layout/orgChart1"/>
    <dgm:cxn modelId="{46C54F7C-5B32-4A9A-B34F-7B5464127BA9}" type="presParOf" srcId="{6912A2D0-5D7D-524D-8F07-04FCB3CD2F54}" destId="{4A956528-AB47-334F-88A6-6136AEF0D7C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421A85-9FAB-436F-8D5C-3478D3D5CDCF}" type="doc">
      <dgm:prSet loTypeId="urn:microsoft.com/office/officeart/2005/8/layout/orgChart1" loCatId="hierarchy" qsTypeId="urn:microsoft.com/office/officeart/2005/8/quickstyle/simple1" qsCatId="simple" csTypeId="urn:microsoft.com/office/officeart/2005/8/colors/accent6_2" csCatId="accent6" phldr="1"/>
      <dgm:spPr/>
      <dgm:t>
        <a:bodyPr/>
        <a:lstStyle/>
        <a:p>
          <a:endParaRPr lang="fr-FR"/>
        </a:p>
      </dgm:t>
    </dgm:pt>
    <dgm:pt modelId="{16C92585-1EBD-456D-8840-03974B150485}">
      <dgm:prSet phldrT="[Texte]"/>
      <dgm:spPr>
        <a:solidFill>
          <a:srgbClr val="0070C0"/>
        </a:solidFill>
      </dgm:spPr>
      <dgm:t>
        <a:bodyPr/>
        <a:lstStyle/>
        <a:p>
          <a:pPr algn="ctr"/>
          <a:r>
            <a:rPr lang="fr-FR" dirty="0"/>
            <a:t>Objectif général</a:t>
          </a:r>
        </a:p>
      </dgm:t>
    </dgm:pt>
    <dgm:pt modelId="{0AB70847-8834-46F4-9705-7E9DEFF0F17C}" type="parTrans" cxnId="{79E257E4-37A5-4A7F-A822-87698E841958}">
      <dgm:prSet/>
      <dgm:spPr/>
      <dgm:t>
        <a:bodyPr/>
        <a:lstStyle/>
        <a:p>
          <a:pPr algn="ctr"/>
          <a:endParaRPr lang="fr-FR"/>
        </a:p>
      </dgm:t>
    </dgm:pt>
    <dgm:pt modelId="{399A93EB-8785-4FCA-892D-9BC3F613C8F2}" type="sibTrans" cxnId="{79E257E4-37A5-4A7F-A822-87698E841958}">
      <dgm:prSet/>
      <dgm:spPr/>
      <dgm:t>
        <a:bodyPr/>
        <a:lstStyle/>
        <a:p>
          <a:pPr algn="ctr"/>
          <a:endParaRPr lang="fr-FR"/>
        </a:p>
      </dgm:t>
    </dgm:pt>
    <dgm:pt modelId="{66ED9FC1-59D1-43B4-8419-6D7894D1EB91}">
      <dgm:prSet phldrT="[Texte]"/>
      <dgm:spPr>
        <a:solidFill>
          <a:srgbClr val="0070C0"/>
        </a:solidFill>
      </dgm:spPr>
      <dgm:t>
        <a:bodyPr/>
        <a:lstStyle/>
        <a:p>
          <a:pPr algn="ctr"/>
          <a:r>
            <a:rPr lang="fr-FR" dirty="0"/>
            <a:t>Axe 1</a:t>
          </a:r>
        </a:p>
        <a:p>
          <a:pPr algn="ctr"/>
          <a:r>
            <a:rPr lang="fr-FR" dirty="0"/>
            <a:t>Conditions cadres</a:t>
          </a:r>
        </a:p>
      </dgm:t>
    </dgm:pt>
    <dgm:pt modelId="{3B71C20C-4DAC-49CF-BAF3-3DC9AFA6451D}" type="parTrans" cxnId="{79B6229F-BBC9-44CD-84D8-D5BC3DAC8E40}">
      <dgm:prSet/>
      <dgm:spPr/>
      <dgm:t>
        <a:bodyPr/>
        <a:lstStyle/>
        <a:p>
          <a:pPr algn="ctr"/>
          <a:endParaRPr lang="fr-FR"/>
        </a:p>
      </dgm:t>
    </dgm:pt>
    <dgm:pt modelId="{81360A6E-816C-4597-994C-E0F5F870E6FE}" type="sibTrans" cxnId="{79B6229F-BBC9-44CD-84D8-D5BC3DAC8E40}">
      <dgm:prSet/>
      <dgm:spPr/>
      <dgm:t>
        <a:bodyPr/>
        <a:lstStyle/>
        <a:p>
          <a:pPr algn="ctr"/>
          <a:endParaRPr lang="fr-FR"/>
        </a:p>
      </dgm:t>
    </dgm:pt>
    <dgm:pt modelId="{3B93CFF5-F7DD-417C-B21D-7D8A015EC3FB}">
      <dgm:prSet phldrT="[Texte]"/>
      <dgm:spPr>
        <a:solidFill>
          <a:srgbClr val="0070C0"/>
        </a:solidFill>
      </dgm:spPr>
      <dgm:t>
        <a:bodyPr/>
        <a:lstStyle/>
        <a:p>
          <a:pPr algn="ctr"/>
          <a:r>
            <a:rPr lang="fr-FR" dirty="0"/>
            <a:t>Axe 2 </a:t>
          </a:r>
        </a:p>
        <a:p>
          <a:pPr algn="ctr"/>
          <a:r>
            <a:rPr lang="fr-FR" dirty="0"/>
            <a:t>Economie et emploi</a:t>
          </a:r>
        </a:p>
      </dgm:t>
    </dgm:pt>
    <dgm:pt modelId="{11CEB60E-9906-4144-BECB-9AA953F5F5C9}" type="parTrans" cxnId="{3DAC644B-8721-4868-A659-C3E57FA4C876}">
      <dgm:prSet/>
      <dgm:spPr/>
      <dgm:t>
        <a:bodyPr/>
        <a:lstStyle/>
        <a:p>
          <a:pPr algn="ctr"/>
          <a:endParaRPr lang="fr-FR"/>
        </a:p>
      </dgm:t>
    </dgm:pt>
    <dgm:pt modelId="{69960B5C-9BD3-426E-844E-C6F829916BD0}" type="sibTrans" cxnId="{3DAC644B-8721-4868-A659-C3E57FA4C876}">
      <dgm:prSet/>
      <dgm:spPr/>
      <dgm:t>
        <a:bodyPr/>
        <a:lstStyle/>
        <a:p>
          <a:pPr algn="ctr"/>
          <a:endParaRPr lang="fr-FR"/>
        </a:p>
      </dgm:t>
    </dgm:pt>
    <dgm:pt modelId="{54BC26CE-49B9-4293-BA1E-2854D10E23BF}">
      <dgm:prSet phldrT="[Texte]"/>
      <dgm:spPr>
        <a:solidFill>
          <a:srgbClr val="0070C0"/>
        </a:solidFill>
      </dgm:spPr>
      <dgm:t>
        <a:bodyPr/>
        <a:lstStyle/>
        <a:p>
          <a:pPr algn="ctr"/>
          <a:r>
            <a:rPr lang="fr-FR" dirty="0"/>
            <a:t>Axe 3 </a:t>
          </a:r>
          <a:br>
            <a:rPr lang="fr-FR" dirty="0"/>
          </a:br>
          <a:r>
            <a:rPr lang="fr-FR" dirty="0"/>
            <a:t>Gouvernance</a:t>
          </a:r>
        </a:p>
      </dgm:t>
    </dgm:pt>
    <dgm:pt modelId="{AB39B3C1-BCDB-4D53-8966-7BF230E89C58}" type="parTrans" cxnId="{F793045B-9B14-42EA-AB9F-75F4C4965AE0}">
      <dgm:prSet/>
      <dgm:spPr/>
      <dgm:t>
        <a:bodyPr/>
        <a:lstStyle/>
        <a:p>
          <a:pPr algn="ctr"/>
          <a:endParaRPr lang="fr-FR"/>
        </a:p>
      </dgm:t>
    </dgm:pt>
    <dgm:pt modelId="{28EC62B8-CCA5-4F82-90FE-478B19759B64}" type="sibTrans" cxnId="{F793045B-9B14-42EA-AB9F-75F4C4965AE0}">
      <dgm:prSet/>
      <dgm:spPr/>
      <dgm:t>
        <a:bodyPr/>
        <a:lstStyle/>
        <a:p>
          <a:pPr algn="ctr"/>
          <a:endParaRPr lang="fr-FR"/>
        </a:p>
      </dgm:t>
    </dgm:pt>
    <dgm:pt modelId="{0E85B8BA-FCBD-4D67-A233-A64F5D5D2B62}">
      <dgm:prSet/>
      <dgm:spPr>
        <a:solidFill>
          <a:srgbClr val="0070C0"/>
        </a:solidFill>
      </dgm:spPr>
      <dgm:t>
        <a:bodyPr/>
        <a:lstStyle/>
        <a:p>
          <a:pPr algn="ctr"/>
          <a:r>
            <a:rPr lang="fr-FR" dirty="0"/>
            <a:t>Sous-axe 1.1 </a:t>
          </a:r>
        </a:p>
        <a:p>
          <a:pPr algn="ctr"/>
          <a:r>
            <a:rPr lang="fr-FR" dirty="0"/>
            <a:t>Population</a:t>
          </a:r>
        </a:p>
        <a:p>
          <a:pPr algn="ctr"/>
          <a:r>
            <a:rPr lang="fr-FR" dirty="0"/>
            <a:t>&amp;</a:t>
          </a:r>
        </a:p>
        <a:p>
          <a:pPr algn="ctr"/>
          <a:r>
            <a:rPr lang="fr-FR" dirty="0"/>
            <a:t>société</a:t>
          </a:r>
        </a:p>
      </dgm:t>
    </dgm:pt>
    <dgm:pt modelId="{BEC99061-B6BD-4F13-B6D7-9E55A126A520}" type="parTrans" cxnId="{256EC17B-388C-4CC4-B0E6-D93CBE093B22}">
      <dgm:prSet/>
      <dgm:spPr/>
      <dgm:t>
        <a:bodyPr/>
        <a:lstStyle/>
        <a:p>
          <a:pPr algn="ctr"/>
          <a:endParaRPr lang="fr-FR"/>
        </a:p>
      </dgm:t>
    </dgm:pt>
    <dgm:pt modelId="{C44D546C-FCBA-4C4F-BB43-6F6F19DE5476}" type="sibTrans" cxnId="{256EC17B-388C-4CC4-B0E6-D93CBE093B22}">
      <dgm:prSet/>
      <dgm:spPr/>
      <dgm:t>
        <a:bodyPr/>
        <a:lstStyle/>
        <a:p>
          <a:pPr algn="ctr"/>
          <a:endParaRPr lang="fr-FR"/>
        </a:p>
      </dgm:t>
    </dgm:pt>
    <dgm:pt modelId="{D0C8B39F-8334-4EC1-B8AE-DD28096F35B8}">
      <dgm:prSet/>
      <dgm:spPr>
        <a:solidFill>
          <a:srgbClr val="0070C0"/>
        </a:solidFill>
      </dgm:spPr>
      <dgm:t>
        <a:bodyPr/>
        <a:lstStyle/>
        <a:p>
          <a:pPr algn="ctr"/>
          <a:r>
            <a:rPr lang="fr-FR" dirty="0"/>
            <a:t>Sous-axe 1.2</a:t>
          </a:r>
        </a:p>
        <a:p>
          <a:pPr algn="ctr"/>
          <a:r>
            <a:rPr lang="fr-FR" dirty="0"/>
            <a:t>Territoire</a:t>
          </a:r>
        </a:p>
        <a:p>
          <a:pPr algn="ctr"/>
          <a:r>
            <a:rPr lang="fr-FR" dirty="0"/>
            <a:t>&amp;</a:t>
          </a:r>
        </a:p>
        <a:p>
          <a:pPr algn="ctr"/>
          <a:r>
            <a:rPr lang="fr-FR" dirty="0"/>
            <a:t>mobilité</a:t>
          </a:r>
        </a:p>
      </dgm:t>
    </dgm:pt>
    <dgm:pt modelId="{BD4CB03B-F288-476D-A331-3FB27405B030}" type="parTrans" cxnId="{D3794BA4-98FB-4A2D-AC7D-06DC94BCFE8B}">
      <dgm:prSet/>
      <dgm:spPr/>
      <dgm:t>
        <a:bodyPr/>
        <a:lstStyle/>
        <a:p>
          <a:pPr algn="ctr"/>
          <a:endParaRPr lang="fr-FR"/>
        </a:p>
      </dgm:t>
    </dgm:pt>
    <dgm:pt modelId="{0819286E-43AB-4A81-98BC-B059B8736F65}" type="sibTrans" cxnId="{D3794BA4-98FB-4A2D-AC7D-06DC94BCFE8B}">
      <dgm:prSet/>
      <dgm:spPr/>
      <dgm:t>
        <a:bodyPr/>
        <a:lstStyle/>
        <a:p>
          <a:pPr algn="ctr"/>
          <a:endParaRPr lang="fr-FR"/>
        </a:p>
      </dgm:t>
    </dgm:pt>
    <dgm:pt modelId="{7911870A-7DAC-421C-9CA3-5E400B3DB626}">
      <dgm:prSet/>
      <dgm:spPr>
        <a:solidFill>
          <a:srgbClr val="0070C0"/>
        </a:solidFill>
      </dgm:spPr>
      <dgm:t>
        <a:bodyPr/>
        <a:lstStyle/>
        <a:p>
          <a:pPr algn="ctr"/>
          <a:r>
            <a:rPr lang="fr-FR" dirty="0"/>
            <a:t>Sous-axe 3.1</a:t>
          </a:r>
        </a:p>
        <a:p>
          <a:pPr algn="ctr"/>
          <a:r>
            <a:rPr lang="fr-FR" dirty="0"/>
            <a:t>Coordination des </a:t>
          </a:r>
          <a:br>
            <a:rPr lang="fr-FR" dirty="0"/>
          </a:br>
          <a:r>
            <a:rPr lang="fr-FR" dirty="0"/>
            <a:t>politiques publiques</a:t>
          </a:r>
        </a:p>
      </dgm:t>
    </dgm:pt>
    <dgm:pt modelId="{660D2F30-DA90-4879-8426-A41186A99F17}" type="parTrans" cxnId="{8D867A35-CD3B-4446-956D-F5495ABAEC23}">
      <dgm:prSet/>
      <dgm:spPr/>
      <dgm:t>
        <a:bodyPr/>
        <a:lstStyle/>
        <a:p>
          <a:pPr algn="ctr"/>
          <a:endParaRPr lang="fr-FR"/>
        </a:p>
      </dgm:t>
    </dgm:pt>
    <dgm:pt modelId="{84C6EF52-1ADE-4200-ACCD-1DE94A98EC62}" type="sibTrans" cxnId="{8D867A35-CD3B-4446-956D-F5495ABAEC23}">
      <dgm:prSet/>
      <dgm:spPr/>
      <dgm:t>
        <a:bodyPr/>
        <a:lstStyle/>
        <a:p>
          <a:pPr algn="ctr"/>
          <a:endParaRPr lang="fr-FR"/>
        </a:p>
      </dgm:t>
    </dgm:pt>
    <dgm:pt modelId="{D117EDAD-8CDF-4460-9463-97A2763020AF}">
      <dgm:prSet/>
      <dgm:spPr>
        <a:solidFill>
          <a:srgbClr val="0070C0"/>
        </a:solidFill>
      </dgm:spPr>
      <dgm:t>
        <a:bodyPr/>
        <a:lstStyle/>
        <a:p>
          <a:pPr algn="ctr"/>
          <a:r>
            <a:rPr lang="fr-FR" dirty="0"/>
            <a:t>Sous-axe 3.2</a:t>
          </a:r>
        </a:p>
        <a:p>
          <a:pPr algn="ctr"/>
          <a:r>
            <a:rPr lang="fr-FR" dirty="0"/>
            <a:t>Coordination régionale</a:t>
          </a:r>
        </a:p>
      </dgm:t>
    </dgm:pt>
    <dgm:pt modelId="{D4D5BFFF-BABC-48EE-86BF-F92493AF822E}" type="parTrans" cxnId="{E38663DE-48D1-4981-8F37-31B3CE46A53B}">
      <dgm:prSet/>
      <dgm:spPr/>
      <dgm:t>
        <a:bodyPr/>
        <a:lstStyle/>
        <a:p>
          <a:pPr algn="ctr"/>
          <a:endParaRPr lang="fr-FR"/>
        </a:p>
      </dgm:t>
    </dgm:pt>
    <dgm:pt modelId="{52EAE4F3-FF53-417E-9C9D-8432799D3D1E}" type="sibTrans" cxnId="{E38663DE-48D1-4981-8F37-31B3CE46A53B}">
      <dgm:prSet/>
      <dgm:spPr/>
      <dgm:t>
        <a:bodyPr/>
        <a:lstStyle/>
        <a:p>
          <a:pPr algn="ctr"/>
          <a:endParaRPr lang="fr-FR"/>
        </a:p>
      </dgm:t>
    </dgm:pt>
    <dgm:pt modelId="{E09FB70F-74F0-44EA-B2BB-B260A25ACE34}" type="pres">
      <dgm:prSet presAssocID="{59421A85-9FAB-436F-8D5C-3478D3D5CDCF}" presName="hierChild1" presStyleCnt="0">
        <dgm:presLayoutVars>
          <dgm:orgChart val="1"/>
          <dgm:chPref val="1"/>
          <dgm:dir/>
          <dgm:animOne val="branch"/>
          <dgm:animLvl val="lvl"/>
          <dgm:resizeHandles/>
        </dgm:presLayoutVars>
      </dgm:prSet>
      <dgm:spPr/>
      <dgm:t>
        <a:bodyPr/>
        <a:lstStyle/>
        <a:p>
          <a:endParaRPr lang="de-CH"/>
        </a:p>
      </dgm:t>
    </dgm:pt>
    <dgm:pt modelId="{C804C69A-564C-4C5B-91A5-CF1F3838D6F2}" type="pres">
      <dgm:prSet presAssocID="{16C92585-1EBD-456D-8840-03974B150485}" presName="hierRoot1" presStyleCnt="0">
        <dgm:presLayoutVars>
          <dgm:hierBranch val="init"/>
        </dgm:presLayoutVars>
      </dgm:prSet>
      <dgm:spPr/>
    </dgm:pt>
    <dgm:pt modelId="{1BAB873C-B743-42F9-A0EE-82B15141B8B8}" type="pres">
      <dgm:prSet presAssocID="{16C92585-1EBD-456D-8840-03974B150485}" presName="rootComposite1" presStyleCnt="0"/>
      <dgm:spPr/>
    </dgm:pt>
    <dgm:pt modelId="{FE35268D-29A7-4DEA-AE6A-BADE8F612DA5}" type="pres">
      <dgm:prSet presAssocID="{16C92585-1EBD-456D-8840-03974B150485}" presName="rootText1" presStyleLbl="node0" presStyleIdx="0" presStyleCnt="1">
        <dgm:presLayoutVars>
          <dgm:chPref val="3"/>
        </dgm:presLayoutVars>
      </dgm:prSet>
      <dgm:spPr/>
      <dgm:t>
        <a:bodyPr/>
        <a:lstStyle/>
        <a:p>
          <a:endParaRPr lang="de-CH"/>
        </a:p>
      </dgm:t>
    </dgm:pt>
    <dgm:pt modelId="{D2E9BE99-F6D9-4036-897C-9CAEED58BE9F}" type="pres">
      <dgm:prSet presAssocID="{16C92585-1EBD-456D-8840-03974B150485}" presName="rootConnector1" presStyleLbl="node1" presStyleIdx="0" presStyleCnt="0"/>
      <dgm:spPr/>
      <dgm:t>
        <a:bodyPr/>
        <a:lstStyle/>
        <a:p>
          <a:endParaRPr lang="de-CH"/>
        </a:p>
      </dgm:t>
    </dgm:pt>
    <dgm:pt modelId="{240DB48E-5054-4C76-9CC4-63A42C70A552}" type="pres">
      <dgm:prSet presAssocID="{16C92585-1EBD-456D-8840-03974B150485}" presName="hierChild2" presStyleCnt="0"/>
      <dgm:spPr/>
    </dgm:pt>
    <dgm:pt modelId="{A4EFDE4E-ED46-4918-BB81-30AD09762554}" type="pres">
      <dgm:prSet presAssocID="{3B71C20C-4DAC-49CF-BAF3-3DC9AFA6451D}" presName="Name37" presStyleLbl="parChTrans1D2" presStyleIdx="0" presStyleCnt="3"/>
      <dgm:spPr/>
      <dgm:t>
        <a:bodyPr/>
        <a:lstStyle/>
        <a:p>
          <a:endParaRPr lang="de-CH"/>
        </a:p>
      </dgm:t>
    </dgm:pt>
    <dgm:pt modelId="{89D002F3-60B1-4528-A691-B920C16AEC79}" type="pres">
      <dgm:prSet presAssocID="{66ED9FC1-59D1-43B4-8419-6D7894D1EB91}" presName="hierRoot2" presStyleCnt="0">
        <dgm:presLayoutVars>
          <dgm:hierBranch val="init"/>
        </dgm:presLayoutVars>
      </dgm:prSet>
      <dgm:spPr/>
    </dgm:pt>
    <dgm:pt modelId="{921D869C-0C56-4537-81D4-0AA5D116BDB4}" type="pres">
      <dgm:prSet presAssocID="{66ED9FC1-59D1-43B4-8419-6D7894D1EB91}" presName="rootComposite" presStyleCnt="0"/>
      <dgm:spPr/>
    </dgm:pt>
    <dgm:pt modelId="{43C946D6-8DF4-4DAA-AFC1-4E41AA0D31F3}" type="pres">
      <dgm:prSet presAssocID="{66ED9FC1-59D1-43B4-8419-6D7894D1EB91}" presName="rootText" presStyleLbl="node2" presStyleIdx="0" presStyleCnt="3">
        <dgm:presLayoutVars>
          <dgm:chPref val="3"/>
        </dgm:presLayoutVars>
      </dgm:prSet>
      <dgm:spPr/>
      <dgm:t>
        <a:bodyPr/>
        <a:lstStyle/>
        <a:p>
          <a:endParaRPr lang="de-CH"/>
        </a:p>
      </dgm:t>
    </dgm:pt>
    <dgm:pt modelId="{6741383D-04A1-4F2D-84F5-6BCEED67E171}" type="pres">
      <dgm:prSet presAssocID="{66ED9FC1-59D1-43B4-8419-6D7894D1EB91}" presName="rootConnector" presStyleLbl="node2" presStyleIdx="0" presStyleCnt="3"/>
      <dgm:spPr/>
      <dgm:t>
        <a:bodyPr/>
        <a:lstStyle/>
        <a:p>
          <a:endParaRPr lang="de-CH"/>
        </a:p>
      </dgm:t>
    </dgm:pt>
    <dgm:pt modelId="{364B4A41-C376-49DF-BE16-B5F5A3904F24}" type="pres">
      <dgm:prSet presAssocID="{66ED9FC1-59D1-43B4-8419-6D7894D1EB91}" presName="hierChild4" presStyleCnt="0"/>
      <dgm:spPr/>
    </dgm:pt>
    <dgm:pt modelId="{1471F106-095D-4307-935B-B508CAB179BC}" type="pres">
      <dgm:prSet presAssocID="{BEC99061-B6BD-4F13-B6D7-9E55A126A520}" presName="Name37" presStyleLbl="parChTrans1D3" presStyleIdx="0" presStyleCnt="4"/>
      <dgm:spPr/>
      <dgm:t>
        <a:bodyPr/>
        <a:lstStyle/>
        <a:p>
          <a:endParaRPr lang="de-CH"/>
        </a:p>
      </dgm:t>
    </dgm:pt>
    <dgm:pt modelId="{66DB22B1-8873-4C14-8C4D-1A749B96BF35}" type="pres">
      <dgm:prSet presAssocID="{0E85B8BA-FCBD-4D67-A233-A64F5D5D2B62}" presName="hierRoot2" presStyleCnt="0">
        <dgm:presLayoutVars>
          <dgm:hierBranch val="init"/>
        </dgm:presLayoutVars>
      </dgm:prSet>
      <dgm:spPr/>
    </dgm:pt>
    <dgm:pt modelId="{BB14815A-3FA5-4ADA-B1DD-125A64EB39D2}" type="pres">
      <dgm:prSet presAssocID="{0E85B8BA-FCBD-4D67-A233-A64F5D5D2B62}" presName="rootComposite" presStyleCnt="0"/>
      <dgm:spPr/>
    </dgm:pt>
    <dgm:pt modelId="{5EA65DB1-EB80-4188-9EF7-54C4084F8755}" type="pres">
      <dgm:prSet presAssocID="{0E85B8BA-FCBD-4D67-A233-A64F5D5D2B62}" presName="rootText" presStyleLbl="node3" presStyleIdx="0" presStyleCnt="4">
        <dgm:presLayoutVars>
          <dgm:chPref val="3"/>
        </dgm:presLayoutVars>
      </dgm:prSet>
      <dgm:spPr/>
      <dgm:t>
        <a:bodyPr/>
        <a:lstStyle/>
        <a:p>
          <a:endParaRPr lang="de-CH"/>
        </a:p>
      </dgm:t>
    </dgm:pt>
    <dgm:pt modelId="{0DEC1211-2EA1-42B8-B52A-F2F53D168B55}" type="pres">
      <dgm:prSet presAssocID="{0E85B8BA-FCBD-4D67-A233-A64F5D5D2B62}" presName="rootConnector" presStyleLbl="node3" presStyleIdx="0" presStyleCnt="4"/>
      <dgm:spPr/>
      <dgm:t>
        <a:bodyPr/>
        <a:lstStyle/>
        <a:p>
          <a:endParaRPr lang="de-CH"/>
        </a:p>
      </dgm:t>
    </dgm:pt>
    <dgm:pt modelId="{0D315E4D-A095-4357-9F43-249B2CD34CD9}" type="pres">
      <dgm:prSet presAssocID="{0E85B8BA-FCBD-4D67-A233-A64F5D5D2B62}" presName="hierChild4" presStyleCnt="0"/>
      <dgm:spPr/>
    </dgm:pt>
    <dgm:pt modelId="{C51AE9D3-6080-4744-AC9F-A9F26D021D09}" type="pres">
      <dgm:prSet presAssocID="{0E85B8BA-FCBD-4D67-A233-A64F5D5D2B62}" presName="hierChild5" presStyleCnt="0"/>
      <dgm:spPr/>
    </dgm:pt>
    <dgm:pt modelId="{7DB22041-75FF-4A1A-A4BC-7EF74E7BAB80}" type="pres">
      <dgm:prSet presAssocID="{BD4CB03B-F288-476D-A331-3FB27405B030}" presName="Name37" presStyleLbl="parChTrans1D3" presStyleIdx="1" presStyleCnt="4"/>
      <dgm:spPr/>
      <dgm:t>
        <a:bodyPr/>
        <a:lstStyle/>
        <a:p>
          <a:endParaRPr lang="de-CH"/>
        </a:p>
      </dgm:t>
    </dgm:pt>
    <dgm:pt modelId="{1F9B2743-1DD8-479A-8148-BB6DAE5CAC30}" type="pres">
      <dgm:prSet presAssocID="{D0C8B39F-8334-4EC1-B8AE-DD28096F35B8}" presName="hierRoot2" presStyleCnt="0">
        <dgm:presLayoutVars>
          <dgm:hierBranch val="init"/>
        </dgm:presLayoutVars>
      </dgm:prSet>
      <dgm:spPr/>
    </dgm:pt>
    <dgm:pt modelId="{4D999888-2954-4C79-8468-8A3E17AEB3E8}" type="pres">
      <dgm:prSet presAssocID="{D0C8B39F-8334-4EC1-B8AE-DD28096F35B8}" presName="rootComposite" presStyleCnt="0"/>
      <dgm:spPr/>
    </dgm:pt>
    <dgm:pt modelId="{55F47EFD-D1BA-4CC2-A681-CBF6F72642CE}" type="pres">
      <dgm:prSet presAssocID="{D0C8B39F-8334-4EC1-B8AE-DD28096F35B8}" presName="rootText" presStyleLbl="node3" presStyleIdx="1" presStyleCnt="4">
        <dgm:presLayoutVars>
          <dgm:chPref val="3"/>
        </dgm:presLayoutVars>
      </dgm:prSet>
      <dgm:spPr/>
      <dgm:t>
        <a:bodyPr/>
        <a:lstStyle/>
        <a:p>
          <a:endParaRPr lang="de-CH"/>
        </a:p>
      </dgm:t>
    </dgm:pt>
    <dgm:pt modelId="{3B9EB374-98AB-4614-A69C-7BB05BCC6E67}" type="pres">
      <dgm:prSet presAssocID="{D0C8B39F-8334-4EC1-B8AE-DD28096F35B8}" presName="rootConnector" presStyleLbl="node3" presStyleIdx="1" presStyleCnt="4"/>
      <dgm:spPr/>
      <dgm:t>
        <a:bodyPr/>
        <a:lstStyle/>
        <a:p>
          <a:endParaRPr lang="de-CH"/>
        </a:p>
      </dgm:t>
    </dgm:pt>
    <dgm:pt modelId="{0428960C-C62E-4C3C-AA4D-91AE23BE5FEB}" type="pres">
      <dgm:prSet presAssocID="{D0C8B39F-8334-4EC1-B8AE-DD28096F35B8}" presName="hierChild4" presStyleCnt="0"/>
      <dgm:spPr/>
    </dgm:pt>
    <dgm:pt modelId="{E3E81600-F648-4686-9507-AC0F9FE3DEC8}" type="pres">
      <dgm:prSet presAssocID="{D0C8B39F-8334-4EC1-B8AE-DD28096F35B8}" presName="hierChild5" presStyleCnt="0"/>
      <dgm:spPr/>
    </dgm:pt>
    <dgm:pt modelId="{8F60C759-7533-412D-A737-20282C353BF2}" type="pres">
      <dgm:prSet presAssocID="{66ED9FC1-59D1-43B4-8419-6D7894D1EB91}" presName="hierChild5" presStyleCnt="0"/>
      <dgm:spPr/>
    </dgm:pt>
    <dgm:pt modelId="{755A665A-FD3A-45C6-9C2D-75678BFFB955}" type="pres">
      <dgm:prSet presAssocID="{11CEB60E-9906-4144-BECB-9AA953F5F5C9}" presName="Name37" presStyleLbl="parChTrans1D2" presStyleIdx="1" presStyleCnt="3"/>
      <dgm:spPr/>
      <dgm:t>
        <a:bodyPr/>
        <a:lstStyle/>
        <a:p>
          <a:endParaRPr lang="de-CH"/>
        </a:p>
      </dgm:t>
    </dgm:pt>
    <dgm:pt modelId="{9DD96072-4FB9-4CB7-9E0A-88C02C253C79}" type="pres">
      <dgm:prSet presAssocID="{3B93CFF5-F7DD-417C-B21D-7D8A015EC3FB}" presName="hierRoot2" presStyleCnt="0">
        <dgm:presLayoutVars>
          <dgm:hierBranch val="init"/>
        </dgm:presLayoutVars>
      </dgm:prSet>
      <dgm:spPr/>
    </dgm:pt>
    <dgm:pt modelId="{5755398E-A658-4586-AE68-0A2E7A3F9B03}" type="pres">
      <dgm:prSet presAssocID="{3B93CFF5-F7DD-417C-B21D-7D8A015EC3FB}" presName="rootComposite" presStyleCnt="0"/>
      <dgm:spPr/>
    </dgm:pt>
    <dgm:pt modelId="{13B6A8A7-4E56-4AAD-A3AD-C4DA7F7AF57B}" type="pres">
      <dgm:prSet presAssocID="{3B93CFF5-F7DD-417C-B21D-7D8A015EC3FB}" presName="rootText" presStyleLbl="node2" presStyleIdx="1" presStyleCnt="3">
        <dgm:presLayoutVars>
          <dgm:chPref val="3"/>
        </dgm:presLayoutVars>
      </dgm:prSet>
      <dgm:spPr/>
      <dgm:t>
        <a:bodyPr/>
        <a:lstStyle/>
        <a:p>
          <a:endParaRPr lang="de-CH"/>
        </a:p>
      </dgm:t>
    </dgm:pt>
    <dgm:pt modelId="{83FA3191-A02B-4D92-BE17-0F13436FAD0B}" type="pres">
      <dgm:prSet presAssocID="{3B93CFF5-F7DD-417C-B21D-7D8A015EC3FB}" presName="rootConnector" presStyleLbl="node2" presStyleIdx="1" presStyleCnt="3"/>
      <dgm:spPr/>
      <dgm:t>
        <a:bodyPr/>
        <a:lstStyle/>
        <a:p>
          <a:endParaRPr lang="de-CH"/>
        </a:p>
      </dgm:t>
    </dgm:pt>
    <dgm:pt modelId="{F463035C-9821-4817-B2F1-61F1B2867AB1}" type="pres">
      <dgm:prSet presAssocID="{3B93CFF5-F7DD-417C-B21D-7D8A015EC3FB}" presName="hierChild4" presStyleCnt="0"/>
      <dgm:spPr/>
    </dgm:pt>
    <dgm:pt modelId="{B72BC61A-DEEE-45DB-9D14-63754192B14D}" type="pres">
      <dgm:prSet presAssocID="{3B93CFF5-F7DD-417C-B21D-7D8A015EC3FB}" presName="hierChild5" presStyleCnt="0"/>
      <dgm:spPr/>
    </dgm:pt>
    <dgm:pt modelId="{D23D36B7-9C46-477B-8B27-46F56B02B665}" type="pres">
      <dgm:prSet presAssocID="{AB39B3C1-BCDB-4D53-8966-7BF230E89C58}" presName="Name37" presStyleLbl="parChTrans1D2" presStyleIdx="2" presStyleCnt="3"/>
      <dgm:spPr/>
      <dgm:t>
        <a:bodyPr/>
        <a:lstStyle/>
        <a:p>
          <a:endParaRPr lang="de-CH"/>
        </a:p>
      </dgm:t>
    </dgm:pt>
    <dgm:pt modelId="{698A0DED-5004-431D-84EE-D23BD7DB66F8}" type="pres">
      <dgm:prSet presAssocID="{54BC26CE-49B9-4293-BA1E-2854D10E23BF}" presName="hierRoot2" presStyleCnt="0">
        <dgm:presLayoutVars>
          <dgm:hierBranch val="init"/>
        </dgm:presLayoutVars>
      </dgm:prSet>
      <dgm:spPr/>
    </dgm:pt>
    <dgm:pt modelId="{1807BFD1-4C88-4FC3-A2F9-D4BFB8FEBB6E}" type="pres">
      <dgm:prSet presAssocID="{54BC26CE-49B9-4293-BA1E-2854D10E23BF}" presName="rootComposite" presStyleCnt="0"/>
      <dgm:spPr/>
    </dgm:pt>
    <dgm:pt modelId="{D0979AE1-1892-4732-B18B-05D25CD039A6}" type="pres">
      <dgm:prSet presAssocID="{54BC26CE-49B9-4293-BA1E-2854D10E23BF}" presName="rootText" presStyleLbl="node2" presStyleIdx="2" presStyleCnt="3">
        <dgm:presLayoutVars>
          <dgm:chPref val="3"/>
        </dgm:presLayoutVars>
      </dgm:prSet>
      <dgm:spPr/>
      <dgm:t>
        <a:bodyPr/>
        <a:lstStyle/>
        <a:p>
          <a:endParaRPr lang="de-CH"/>
        </a:p>
      </dgm:t>
    </dgm:pt>
    <dgm:pt modelId="{A82F23F1-122C-4099-B249-4011AC437E0E}" type="pres">
      <dgm:prSet presAssocID="{54BC26CE-49B9-4293-BA1E-2854D10E23BF}" presName="rootConnector" presStyleLbl="node2" presStyleIdx="2" presStyleCnt="3"/>
      <dgm:spPr/>
      <dgm:t>
        <a:bodyPr/>
        <a:lstStyle/>
        <a:p>
          <a:endParaRPr lang="de-CH"/>
        </a:p>
      </dgm:t>
    </dgm:pt>
    <dgm:pt modelId="{1E2CA713-596C-4B0A-93F7-47B6FA258556}" type="pres">
      <dgm:prSet presAssocID="{54BC26CE-49B9-4293-BA1E-2854D10E23BF}" presName="hierChild4" presStyleCnt="0"/>
      <dgm:spPr/>
    </dgm:pt>
    <dgm:pt modelId="{B5CA5A16-3397-4D50-A0F2-3FC293CF6007}" type="pres">
      <dgm:prSet presAssocID="{660D2F30-DA90-4879-8426-A41186A99F17}" presName="Name37" presStyleLbl="parChTrans1D3" presStyleIdx="2" presStyleCnt="4"/>
      <dgm:spPr/>
      <dgm:t>
        <a:bodyPr/>
        <a:lstStyle/>
        <a:p>
          <a:endParaRPr lang="de-CH"/>
        </a:p>
      </dgm:t>
    </dgm:pt>
    <dgm:pt modelId="{3873C867-86DB-4726-9CD0-E24DB008AED1}" type="pres">
      <dgm:prSet presAssocID="{7911870A-7DAC-421C-9CA3-5E400B3DB626}" presName="hierRoot2" presStyleCnt="0">
        <dgm:presLayoutVars>
          <dgm:hierBranch val="init"/>
        </dgm:presLayoutVars>
      </dgm:prSet>
      <dgm:spPr/>
    </dgm:pt>
    <dgm:pt modelId="{6C59823C-1126-476D-8318-B58E49EC29CA}" type="pres">
      <dgm:prSet presAssocID="{7911870A-7DAC-421C-9CA3-5E400B3DB626}" presName="rootComposite" presStyleCnt="0"/>
      <dgm:spPr/>
    </dgm:pt>
    <dgm:pt modelId="{18C91436-84FE-4879-AD31-CD81126612EC}" type="pres">
      <dgm:prSet presAssocID="{7911870A-7DAC-421C-9CA3-5E400B3DB626}" presName="rootText" presStyleLbl="node3" presStyleIdx="2" presStyleCnt="4" custScaleX="115394">
        <dgm:presLayoutVars>
          <dgm:chPref val="3"/>
        </dgm:presLayoutVars>
      </dgm:prSet>
      <dgm:spPr/>
      <dgm:t>
        <a:bodyPr/>
        <a:lstStyle/>
        <a:p>
          <a:endParaRPr lang="de-CH"/>
        </a:p>
      </dgm:t>
    </dgm:pt>
    <dgm:pt modelId="{CF14121D-1868-4B57-9F38-9B6B9D2A0AE4}" type="pres">
      <dgm:prSet presAssocID="{7911870A-7DAC-421C-9CA3-5E400B3DB626}" presName="rootConnector" presStyleLbl="node3" presStyleIdx="2" presStyleCnt="4"/>
      <dgm:spPr/>
      <dgm:t>
        <a:bodyPr/>
        <a:lstStyle/>
        <a:p>
          <a:endParaRPr lang="de-CH"/>
        </a:p>
      </dgm:t>
    </dgm:pt>
    <dgm:pt modelId="{58F24022-4EB8-49D2-80AD-E02BE33B5E7C}" type="pres">
      <dgm:prSet presAssocID="{7911870A-7DAC-421C-9CA3-5E400B3DB626}" presName="hierChild4" presStyleCnt="0"/>
      <dgm:spPr/>
    </dgm:pt>
    <dgm:pt modelId="{AA37E3F3-4A9E-429C-977D-CB8046AC0A5D}" type="pres">
      <dgm:prSet presAssocID="{7911870A-7DAC-421C-9CA3-5E400B3DB626}" presName="hierChild5" presStyleCnt="0"/>
      <dgm:spPr/>
    </dgm:pt>
    <dgm:pt modelId="{B53D39FE-9823-47DA-A204-21F63346DBEB}" type="pres">
      <dgm:prSet presAssocID="{D4D5BFFF-BABC-48EE-86BF-F92493AF822E}" presName="Name37" presStyleLbl="parChTrans1D3" presStyleIdx="3" presStyleCnt="4"/>
      <dgm:spPr/>
      <dgm:t>
        <a:bodyPr/>
        <a:lstStyle/>
        <a:p>
          <a:endParaRPr lang="de-CH"/>
        </a:p>
      </dgm:t>
    </dgm:pt>
    <dgm:pt modelId="{43C952B1-C4FF-47C9-BEC7-961FC6123676}" type="pres">
      <dgm:prSet presAssocID="{D117EDAD-8CDF-4460-9463-97A2763020AF}" presName="hierRoot2" presStyleCnt="0">
        <dgm:presLayoutVars>
          <dgm:hierBranch val="init"/>
        </dgm:presLayoutVars>
      </dgm:prSet>
      <dgm:spPr/>
    </dgm:pt>
    <dgm:pt modelId="{CBE2FD75-9F68-403B-9045-86F45F7B064E}" type="pres">
      <dgm:prSet presAssocID="{D117EDAD-8CDF-4460-9463-97A2763020AF}" presName="rootComposite" presStyleCnt="0"/>
      <dgm:spPr/>
    </dgm:pt>
    <dgm:pt modelId="{1AF0681E-BBAE-4281-BA00-45DFDF1A5A22}" type="pres">
      <dgm:prSet presAssocID="{D117EDAD-8CDF-4460-9463-97A2763020AF}" presName="rootText" presStyleLbl="node3" presStyleIdx="3" presStyleCnt="4" custScaleX="115394">
        <dgm:presLayoutVars>
          <dgm:chPref val="3"/>
        </dgm:presLayoutVars>
      </dgm:prSet>
      <dgm:spPr/>
      <dgm:t>
        <a:bodyPr/>
        <a:lstStyle/>
        <a:p>
          <a:endParaRPr lang="de-CH"/>
        </a:p>
      </dgm:t>
    </dgm:pt>
    <dgm:pt modelId="{F96A12AA-DD92-4B92-804B-4BD8CC2DF31C}" type="pres">
      <dgm:prSet presAssocID="{D117EDAD-8CDF-4460-9463-97A2763020AF}" presName="rootConnector" presStyleLbl="node3" presStyleIdx="3" presStyleCnt="4"/>
      <dgm:spPr/>
      <dgm:t>
        <a:bodyPr/>
        <a:lstStyle/>
        <a:p>
          <a:endParaRPr lang="de-CH"/>
        </a:p>
      </dgm:t>
    </dgm:pt>
    <dgm:pt modelId="{FDA35F85-2259-4F01-8B18-544A7338EFB1}" type="pres">
      <dgm:prSet presAssocID="{D117EDAD-8CDF-4460-9463-97A2763020AF}" presName="hierChild4" presStyleCnt="0"/>
      <dgm:spPr/>
    </dgm:pt>
    <dgm:pt modelId="{B4C27BA3-6478-48C4-81C1-DA7AD2D2D0DF}" type="pres">
      <dgm:prSet presAssocID="{D117EDAD-8CDF-4460-9463-97A2763020AF}" presName="hierChild5" presStyleCnt="0"/>
      <dgm:spPr/>
    </dgm:pt>
    <dgm:pt modelId="{4BD47017-530F-4148-B5A6-D13BD3941C2C}" type="pres">
      <dgm:prSet presAssocID="{54BC26CE-49B9-4293-BA1E-2854D10E23BF}" presName="hierChild5" presStyleCnt="0"/>
      <dgm:spPr/>
    </dgm:pt>
    <dgm:pt modelId="{5DC2A3FF-FB01-4343-A4D8-6689892B5519}" type="pres">
      <dgm:prSet presAssocID="{16C92585-1EBD-456D-8840-03974B150485}" presName="hierChild3" presStyleCnt="0"/>
      <dgm:spPr/>
    </dgm:pt>
  </dgm:ptLst>
  <dgm:cxnLst>
    <dgm:cxn modelId="{4741BEB1-6D6D-463D-85ED-C9A206B25282}" type="presOf" srcId="{66ED9FC1-59D1-43B4-8419-6D7894D1EB91}" destId="{43C946D6-8DF4-4DAA-AFC1-4E41AA0D31F3}" srcOrd="0" destOrd="0" presId="urn:microsoft.com/office/officeart/2005/8/layout/orgChart1"/>
    <dgm:cxn modelId="{79B6229F-BBC9-44CD-84D8-D5BC3DAC8E40}" srcId="{16C92585-1EBD-456D-8840-03974B150485}" destId="{66ED9FC1-59D1-43B4-8419-6D7894D1EB91}" srcOrd="0" destOrd="0" parTransId="{3B71C20C-4DAC-49CF-BAF3-3DC9AFA6451D}" sibTransId="{81360A6E-816C-4597-994C-E0F5F870E6FE}"/>
    <dgm:cxn modelId="{C4DF93FF-3110-47A1-8329-6EA8B9542673}" type="presOf" srcId="{D0C8B39F-8334-4EC1-B8AE-DD28096F35B8}" destId="{55F47EFD-D1BA-4CC2-A681-CBF6F72642CE}" srcOrd="0" destOrd="0" presId="urn:microsoft.com/office/officeart/2005/8/layout/orgChart1"/>
    <dgm:cxn modelId="{C39F7E7B-C380-4513-B6FF-274070F4D738}" type="presOf" srcId="{BD4CB03B-F288-476D-A331-3FB27405B030}" destId="{7DB22041-75FF-4A1A-A4BC-7EF74E7BAB80}" srcOrd="0" destOrd="0" presId="urn:microsoft.com/office/officeart/2005/8/layout/orgChart1"/>
    <dgm:cxn modelId="{3465AE8C-90FF-4E8D-8611-7829EE76F1AD}" type="presOf" srcId="{D117EDAD-8CDF-4460-9463-97A2763020AF}" destId="{1AF0681E-BBAE-4281-BA00-45DFDF1A5A22}" srcOrd="0" destOrd="0" presId="urn:microsoft.com/office/officeart/2005/8/layout/orgChart1"/>
    <dgm:cxn modelId="{4FD6F599-3000-4EED-A0CA-52C7007B6C62}" type="presOf" srcId="{0E85B8BA-FCBD-4D67-A233-A64F5D5D2B62}" destId="{0DEC1211-2EA1-42B8-B52A-F2F53D168B55}" srcOrd="1" destOrd="0" presId="urn:microsoft.com/office/officeart/2005/8/layout/orgChart1"/>
    <dgm:cxn modelId="{F4803913-3364-4A3F-8C28-FEAEF593CEFC}" type="presOf" srcId="{3B93CFF5-F7DD-417C-B21D-7D8A015EC3FB}" destId="{83FA3191-A02B-4D92-BE17-0F13436FAD0B}" srcOrd="1" destOrd="0" presId="urn:microsoft.com/office/officeart/2005/8/layout/orgChart1"/>
    <dgm:cxn modelId="{9B082C19-F731-4AB9-BF70-D048B23DA251}" type="presOf" srcId="{7911870A-7DAC-421C-9CA3-5E400B3DB626}" destId="{18C91436-84FE-4879-AD31-CD81126612EC}" srcOrd="0" destOrd="0" presId="urn:microsoft.com/office/officeart/2005/8/layout/orgChart1"/>
    <dgm:cxn modelId="{2187D455-24A7-446A-B238-7D4431306692}" type="presOf" srcId="{D117EDAD-8CDF-4460-9463-97A2763020AF}" destId="{F96A12AA-DD92-4B92-804B-4BD8CC2DF31C}" srcOrd="1" destOrd="0" presId="urn:microsoft.com/office/officeart/2005/8/layout/orgChart1"/>
    <dgm:cxn modelId="{81EDE072-1031-48CF-81C9-A95C90E826B5}" type="presOf" srcId="{BEC99061-B6BD-4F13-B6D7-9E55A126A520}" destId="{1471F106-095D-4307-935B-B508CAB179BC}" srcOrd="0" destOrd="0" presId="urn:microsoft.com/office/officeart/2005/8/layout/orgChart1"/>
    <dgm:cxn modelId="{F462A535-7B7B-476E-9F5B-F3084A5AA35E}" type="presOf" srcId="{16C92585-1EBD-456D-8840-03974B150485}" destId="{D2E9BE99-F6D9-4036-897C-9CAEED58BE9F}" srcOrd="1" destOrd="0" presId="urn:microsoft.com/office/officeart/2005/8/layout/orgChart1"/>
    <dgm:cxn modelId="{71B4E45B-D9D4-434F-9DBB-DEFB0EDDB4E5}" type="presOf" srcId="{54BC26CE-49B9-4293-BA1E-2854D10E23BF}" destId="{A82F23F1-122C-4099-B249-4011AC437E0E}" srcOrd="1" destOrd="0" presId="urn:microsoft.com/office/officeart/2005/8/layout/orgChart1"/>
    <dgm:cxn modelId="{C4211A9B-2E1D-45AC-AD05-A9ADDF6052AD}" type="presOf" srcId="{D4D5BFFF-BABC-48EE-86BF-F92493AF822E}" destId="{B53D39FE-9823-47DA-A204-21F63346DBEB}" srcOrd="0" destOrd="0" presId="urn:microsoft.com/office/officeart/2005/8/layout/orgChart1"/>
    <dgm:cxn modelId="{5341A3AD-832F-42D8-B275-C58F142A26F1}" type="presOf" srcId="{0E85B8BA-FCBD-4D67-A233-A64F5D5D2B62}" destId="{5EA65DB1-EB80-4188-9EF7-54C4084F8755}" srcOrd="0" destOrd="0" presId="urn:microsoft.com/office/officeart/2005/8/layout/orgChart1"/>
    <dgm:cxn modelId="{E38663DE-48D1-4981-8F37-31B3CE46A53B}" srcId="{54BC26CE-49B9-4293-BA1E-2854D10E23BF}" destId="{D117EDAD-8CDF-4460-9463-97A2763020AF}" srcOrd="1" destOrd="0" parTransId="{D4D5BFFF-BABC-48EE-86BF-F92493AF822E}" sibTransId="{52EAE4F3-FF53-417E-9C9D-8432799D3D1E}"/>
    <dgm:cxn modelId="{4DEAF205-7D1B-4B46-9084-40122FF0EAD1}" type="presOf" srcId="{16C92585-1EBD-456D-8840-03974B150485}" destId="{FE35268D-29A7-4DEA-AE6A-BADE8F612DA5}" srcOrd="0" destOrd="0" presId="urn:microsoft.com/office/officeart/2005/8/layout/orgChart1"/>
    <dgm:cxn modelId="{91EA59E5-6CB3-4B4E-BFF8-E1665813D72D}" type="presOf" srcId="{7911870A-7DAC-421C-9CA3-5E400B3DB626}" destId="{CF14121D-1868-4B57-9F38-9B6B9D2A0AE4}" srcOrd="1" destOrd="0" presId="urn:microsoft.com/office/officeart/2005/8/layout/orgChart1"/>
    <dgm:cxn modelId="{F793045B-9B14-42EA-AB9F-75F4C4965AE0}" srcId="{16C92585-1EBD-456D-8840-03974B150485}" destId="{54BC26CE-49B9-4293-BA1E-2854D10E23BF}" srcOrd="2" destOrd="0" parTransId="{AB39B3C1-BCDB-4D53-8966-7BF230E89C58}" sibTransId="{28EC62B8-CCA5-4F82-90FE-478B19759B64}"/>
    <dgm:cxn modelId="{8D867A35-CD3B-4446-956D-F5495ABAEC23}" srcId="{54BC26CE-49B9-4293-BA1E-2854D10E23BF}" destId="{7911870A-7DAC-421C-9CA3-5E400B3DB626}" srcOrd="0" destOrd="0" parTransId="{660D2F30-DA90-4879-8426-A41186A99F17}" sibTransId="{84C6EF52-1ADE-4200-ACCD-1DE94A98EC62}"/>
    <dgm:cxn modelId="{8C8B89AE-BE33-4EE2-9551-DC689E71C46E}" type="presOf" srcId="{54BC26CE-49B9-4293-BA1E-2854D10E23BF}" destId="{D0979AE1-1892-4732-B18B-05D25CD039A6}" srcOrd="0" destOrd="0" presId="urn:microsoft.com/office/officeart/2005/8/layout/orgChart1"/>
    <dgm:cxn modelId="{D3794BA4-98FB-4A2D-AC7D-06DC94BCFE8B}" srcId="{66ED9FC1-59D1-43B4-8419-6D7894D1EB91}" destId="{D0C8B39F-8334-4EC1-B8AE-DD28096F35B8}" srcOrd="1" destOrd="0" parTransId="{BD4CB03B-F288-476D-A331-3FB27405B030}" sibTransId="{0819286E-43AB-4A81-98BC-B059B8736F65}"/>
    <dgm:cxn modelId="{60762656-721C-4A9B-B470-FA4B76B535DF}" type="presOf" srcId="{11CEB60E-9906-4144-BECB-9AA953F5F5C9}" destId="{755A665A-FD3A-45C6-9C2D-75678BFFB955}" srcOrd="0" destOrd="0" presId="urn:microsoft.com/office/officeart/2005/8/layout/orgChart1"/>
    <dgm:cxn modelId="{7937C0B6-7E24-4A4E-9C27-B03501F9437B}" type="presOf" srcId="{660D2F30-DA90-4879-8426-A41186A99F17}" destId="{B5CA5A16-3397-4D50-A0F2-3FC293CF6007}" srcOrd="0" destOrd="0" presId="urn:microsoft.com/office/officeart/2005/8/layout/orgChart1"/>
    <dgm:cxn modelId="{256EC17B-388C-4CC4-B0E6-D93CBE093B22}" srcId="{66ED9FC1-59D1-43B4-8419-6D7894D1EB91}" destId="{0E85B8BA-FCBD-4D67-A233-A64F5D5D2B62}" srcOrd="0" destOrd="0" parTransId="{BEC99061-B6BD-4F13-B6D7-9E55A126A520}" sibTransId="{C44D546C-FCBA-4C4F-BB43-6F6F19DE5476}"/>
    <dgm:cxn modelId="{14E359E5-C55E-48B8-B783-B9AB6C2D1A0F}" type="presOf" srcId="{D0C8B39F-8334-4EC1-B8AE-DD28096F35B8}" destId="{3B9EB374-98AB-4614-A69C-7BB05BCC6E67}" srcOrd="1" destOrd="0" presId="urn:microsoft.com/office/officeart/2005/8/layout/orgChart1"/>
    <dgm:cxn modelId="{29BA0A30-8640-464D-BA70-FD7A54559B09}" type="presOf" srcId="{3B71C20C-4DAC-49CF-BAF3-3DC9AFA6451D}" destId="{A4EFDE4E-ED46-4918-BB81-30AD09762554}" srcOrd="0" destOrd="0" presId="urn:microsoft.com/office/officeart/2005/8/layout/orgChart1"/>
    <dgm:cxn modelId="{3DAC644B-8721-4868-A659-C3E57FA4C876}" srcId="{16C92585-1EBD-456D-8840-03974B150485}" destId="{3B93CFF5-F7DD-417C-B21D-7D8A015EC3FB}" srcOrd="1" destOrd="0" parTransId="{11CEB60E-9906-4144-BECB-9AA953F5F5C9}" sibTransId="{69960B5C-9BD3-426E-844E-C6F829916BD0}"/>
    <dgm:cxn modelId="{5BFFA24B-9E90-448F-BFEC-2AA0C8DAAC72}" type="presOf" srcId="{59421A85-9FAB-436F-8D5C-3478D3D5CDCF}" destId="{E09FB70F-74F0-44EA-B2BB-B260A25ACE34}" srcOrd="0" destOrd="0" presId="urn:microsoft.com/office/officeart/2005/8/layout/orgChart1"/>
    <dgm:cxn modelId="{E7FC7370-83B2-4307-AA5F-D0CD74C2CFDD}" type="presOf" srcId="{66ED9FC1-59D1-43B4-8419-6D7894D1EB91}" destId="{6741383D-04A1-4F2D-84F5-6BCEED67E171}" srcOrd="1" destOrd="0" presId="urn:microsoft.com/office/officeart/2005/8/layout/orgChart1"/>
    <dgm:cxn modelId="{9F6D2847-471B-4214-A2EE-0C0BA8720140}" type="presOf" srcId="{AB39B3C1-BCDB-4D53-8966-7BF230E89C58}" destId="{D23D36B7-9C46-477B-8B27-46F56B02B665}" srcOrd="0" destOrd="0" presId="urn:microsoft.com/office/officeart/2005/8/layout/orgChart1"/>
    <dgm:cxn modelId="{4FEE0332-F3FC-4DC1-9A03-E319E03CE6DB}" type="presOf" srcId="{3B93CFF5-F7DD-417C-B21D-7D8A015EC3FB}" destId="{13B6A8A7-4E56-4AAD-A3AD-C4DA7F7AF57B}" srcOrd="0" destOrd="0" presId="urn:microsoft.com/office/officeart/2005/8/layout/orgChart1"/>
    <dgm:cxn modelId="{79E257E4-37A5-4A7F-A822-87698E841958}" srcId="{59421A85-9FAB-436F-8D5C-3478D3D5CDCF}" destId="{16C92585-1EBD-456D-8840-03974B150485}" srcOrd="0" destOrd="0" parTransId="{0AB70847-8834-46F4-9705-7E9DEFF0F17C}" sibTransId="{399A93EB-8785-4FCA-892D-9BC3F613C8F2}"/>
    <dgm:cxn modelId="{D2A31501-A860-4E5E-8BAA-5E9918D9F00E}" type="presParOf" srcId="{E09FB70F-74F0-44EA-B2BB-B260A25ACE34}" destId="{C804C69A-564C-4C5B-91A5-CF1F3838D6F2}" srcOrd="0" destOrd="0" presId="urn:microsoft.com/office/officeart/2005/8/layout/orgChart1"/>
    <dgm:cxn modelId="{E23F6514-3488-489E-8F58-BB06765660A7}" type="presParOf" srcId="{C804C69A-564C-4C5B-91A5-CF1F3838D6F2}" destId="{1BAB873C-B743-42F9-A0EE-82B15141B8B8}" srcOrd="0" destOrd="0" presId="urn:microsoft.com/office/officeart/2005/8/layout/orgChart1"/>
    <dgm:cxn modelId="{0646F5AE-5730-41C1-AE67-18A276F58A75}" type="presParOf" srcId="{1BAB873C-B743-42F9-A0EE-82B15141B8B8}" destId="{FE35268D-29A7-4DEA-AE6A-BADE8F612DA5}" srcOrd="0" destOrd="0" presId="urn:microsoft.com/office/officeart/2005/8/layout/orgChart1"/>
    <dgm:cxn modelId="{9281C2D8-EA94-473C-BE58-ADC6B4AF33EC}" type="presParOf" srcId="{1BAB873C-B743-42F9-A0EE-82B15141B8B8}" destId="{D2E9BE99-F6D9-4036-897C-9CAEED58BE9F}" srcOrd="1" destOrd="0" presId="urn:microsoft.com/office/officeart/2005/8/layout/orgChart1"/>
    <dgm:cxn modelId="{5856CDAB-7477-476D-9FED-B5A055765493}" type="presParOf" srcId="{C804C69A-564C-4C5B-91A5-CF1F3838D6F2}" destId="{240DB48E-5054-4C76-9CC4-63A42C70A552}" srcOrd="1" destOrd="0" presId="urn:microsoft.com/office/officeart/2005/8/layout/orgChart1"/>
    <dgm:cxn modelId="{C472A0B0-10F0-47CE-B240-AEC03B75E5A7}" type="presParOf" srcId="{240DB48E-5054-4C76-9CC4-63A42C70A552}" destId="{A4EFDE4E-ED46-4918-BB81-30AD09762554}" srcOrd="0" destOrd="0" presId="urn:microsoft.com/office/officeart/2005/8/layout/orgChart1"/>
    <dgm:cxn modelId="{6560096D-DDBE-4585-BF5F-DCF19344F228}" type="presParOf" srcId="{240DB48E-5054-4C76-9CC4-63A42C70A552}" destId="{89D002F3-60B1-4528-A691-B920C16AEC79}" srcOrd="1" destOrd="0" presId="urn:microsoft.com/office/officeart/2005/8/layout/orgChart1"/>
    <dgm:cxn modelId="{D44D1C78-204B-4808-9D3D-36741B1BCB2F}" type="presParOf" srcId="{89D002F3-60B1-4528-A691-B920C16AEC79}" destId="{921D869C-0C56-4537-81D4-0AA5D116BDB4}" srcOrd="0" destOrd="0" presId="urn:microsoft.com/office/officeart/2005/8/layout/orgChart1"/>
    <dgm:cxn modelId="{F91AEE24-A5D8-4FE3-8EC1-3D01EC4E9439}" type="presParOf" srcId="{921D869C-0C56-4537-81D4-0AA5D116BDB4}" destId="{43C946D6-8DF4-4DAA-AFC1-4E41AA0D31F3}" srcOrd="0" destOrd="0" presId="urn:microsoft.com/office/officeart/2005/8/layout/orgChart1"/>
    <dgm:cxn modelId="{CA0F5D68-D5D5-443E-974B-B8FCC8B55834}" type="presParOf" srcId="{921D869C-0C56-4537-81D4-0AA5D116BDB4}" destId="{6741383D-04A1-4F2D-84F5-6BCEED67E171}" srcOrd="1" destOrd="0" presId="urn:microsoft.com/office/officeart/2005/8/layout/orgChart1"/>
    <dgm:cxn modelId="{B94AD638-1959-4DD4-9E45-CE84E8DC21DF}" type="presParOf" srcId="{89D002F3-60B1-4528-A691-B920C16AEC79}" destId="{364B4A41-C376-49DF-BE16-B5F5A3904F24}" srcOrd="1" destOrd="0" presId="urn:microsoft.com/office/officeart/2005/8/layout/orgChart1"/>
    <dgm:cxn modelId="{7208F10E-334A-4C21-86DA-A91BA449C2DE}" type="presParOf" srcId="{364B4A41-C376-49DF-BE16-B5F5A3904F24}" destId="{1471F106-095D-4307-935B-B508CAB179BC}" srcOrd="0" destOrd="0" presId="urn:microsoft.com/office/officeart/2005/8/layout/orgChart1"/>
    <dgm:cxn modelId="{44C37823-30FC-4939-83DB-4D1B30C3D7FB}" type="presParOf" srcId="{364B4A41-C376-49DF-BE16-B5F5A3904F24}" destId="{66DB22B1-8873-4C14-8C4D-1A749B96BF35}" srcOrd="1" destOrd="0" presId="urn:microsoft.com/office/officeart/2005/8/layout/orgChart1"/>
    <dgm:cxn modelId="{C1DA4D5C-751F-4475-90CB-E80050774913}" type="presParOf" srcId="{66DB22B1-8873-4C14-8C4D-1A749B96BF35}" destId="{BB14815A-3FA5-4ADA-B1DD-125A64EB39D2}" srcOrd="0" destOrd="0" presId="urn:microsoft.com/office/officeart/2005/8/layout/orgChart1"/>
    <dgm:cxn modelId="{18E8FDC0-07A0-4A14-B4A1-F5ABB61CDF50}" type="presParOf" srcId="{BB14815A-3FA5-4ADA-B1DD-125A64EB39D2}" destId="{5EA65DB1-EB80-4188-9EF7-54C4084F8755}" srcOrd="0" destOrd="0" presId="urn:microsoft.com/office/officeart/2005/8/layout/orgChart1"/>
    <dgm:cxn modelId="{276345DD-5521-4A98-BD6C-7324D24047DE}" type="presParOf" srcId="{BB14815A-3FA5-4ADA-B1DD-125A64EB39D2}" destId="{0DEC1211-2EA1-42B8-B52A-F2F53D168B55}" srcOrd="1" destOrd="0" presId="urn:microsoft.com/office/officeart/2005/8/layout/orgChart1"/>
    <dgm:cxn modelId="{7F275D6D-57E8-4A1D-8DFC-3C8E90E89D6B}" type="presParOf" srcId="{66DB22B1-8873-4C14-8C4D-1A749B96BF35}" destId="{0D315E4D-A095-4357-9F43-249B2CD34CD9}" srcOrd="1" destOrd="0" presId="urn:microsoft.com/office/officeart/2005/8/layout/orgChart1"/>
    <dgm:cxn modelId="{49B24C93-4BF6-42AE-8386-0D35EBF7EFC0}" type="presParOf" srcId="{66DB22B1-8873-4C14-8C4D-1A749B96BF35}" destId="{C51AE9D3-6080-4744-AC9F-A9F26D021D09}" srcOrd="2" destOrd="0" presId="urn:microsoft.com/office/officeart/2005/8/layout/orgChart1"/>
    <dgm:cxn modelId="{DE7F1384-A558-4473-BAB3-3E08F69433FF}" type="presParOf" srcId="{364B4A41-C376-49DF-BE16-B5F5A3904F24}" destId="{7DB22041-75FF-4A1A-A4BC-7EF74E7BAB80}" srcOrd="2" destOrd="0" presId="urn:microsoft.com/office/officeart/2005/8/layout/orgChart1"/>
    <dgm:cxn modelId="{726AB805-594F-4AB7-BE5F-66CDC24F5BF8}" type="presParOf" srcId="{364B4A41-C376-49DF-BE16-B5F5A3904F24}" destId="{1F9B2743-1DD8-479A-8148-BB6DAE5CAC30}" srcOrd="3" destOrd="0" presId="urn:microsoft.com/office/officeart/2005/8/layout/orgChart1"/>
    <dgm:cxn modelId="{8E6AE6EB-10CB-40DB-ADFA-A8D97E77F412}" type="presParOf" srcId="{1F9B2743-1DD8-479A-8148-BB6DAE5CAC30}" destId="{4D999888-2954-4C79-8468-8A3E17AEB3E8}" srcOrd="0" destOrd="0" presId="urn:microsoft.com/office/officeart/2005/8/layout/orgChart1"/>
    <dgm:cxn modelId="{DFCCA2A1-F1CE-4B3F-8A65-9222AD959BD3}" type="presParOf" srcId="{4D999888-2954-4C79-8468-8A3E17AEB3E8}" destId="{55F47EFD-D1BA-4CC2-A681-CBF6F72642CE}" srcOrd="0" destOrd="0" presId="urn:microsoft.com/office/officeart/2005/8/layout/orgChart1"/>
    <dgm:cxn modelId="{392FD3C0-147E-4F1A-B262-BCF813652620}" type="presParOf" srcId="{4D999888-2954-4C79-8468-8A3E17AEB3E8}" destId="{3B9EB374-98AB-4614-A69C-7BB05BCC6E67}" srcOrd="1" destOrd="0" presId="urn:microsoft.com/office/officeart/2005/8/layout/orgChart1"/>
    <dgm:cxn modelId="{8FE9EEDE-60F0-4F51-AE69-3BC6F1E5BF19}" type="presParOf" srcId="{1F9B2743-1DD8-479A-8148-BB6DAE5CAC30}" destId="{0428960C-C62E-4C3C-AA4D-91AE23BE5FEB}" srcOrd="1" destOrd="0" presId="urn:microsoft.com/office/officeart/2005/8/layout/orgChart1"/>
    <dgm:cxn modelId="{7C90778A-0C3B-490B-9E67-DB6696A431CB}" type="presParOf" srcId="{1F9B2743-1DD8-479A-8148-BB6DAE5CAC30}" destId="{E3E81600-F648-4686-9507-AC0F9FE3DEC8}" srcOrd="2" destOrd="0" presId="urn:microsoft.com/office/officeart/2005/8/layout/orgChart1"/>
    <dgm:cxn modelId="{E0A63E8D-9D55-4AC2-A1C5-8EDFA73B9505}" type="presParOf" srcId="{89D002F3-60B1-4528-A691-B920C16AEC79}" destId="{8F60C759-7533-412D-A737-20282C353BF2}" srcOrd="2" destOrd="0" presId="urn:microsoft.com/office/officeart/2005/8/layout/orgChart1"/>
    <dgm:cxn modelId="{5BF65C35-8044-4B85-BC4B-6C18DE0E2185}" type="presParOf" srcId="{240DB48E-5054-4C76-9CC4-63A42C70A552}" destId="{755A665A-FD3A-45C6-9C2D-75678BFFB955}" srcOrd="2" destOrd="0" presId="urn:microsoft.com/office/officeart/2005/8/layout/orgChart1"/>
    <dgm:cxn modelId="{84B61C09-E80F-485B-A44D-553CBEA10D0F}" type="presParOf" srcId="{240DB48E-5054-4C76-9CC4-63A42C70A552}" destId="{9DD96072-4FB9-4CB7-9E0A-88C02C253C79}" srcOrd="3" destOrd="0" presId="urn:microsoft.com/office/officeart/2005/8/layout/orgChart1"/>
    <dgm:cxn modelId="{4801D58E-2161-4965-AF64-1F1B007F1CD5}" type="presParOf" srcId="{9DD96072-4FB9-4CB7-9E0A-88C02C253C79}" destId="{5755398E-A658-4586-AE68-0A2E7A3F9B03}" srcOrd="0" destOrd="0" presId="urn:microsoft.com/office/officeart/2005/8/layout/orgChart1"/>
    <dgm:cxn modelId="{AB094D2D-D9AA-4B0A-9EC7-913DD4753A42}" type="presParOf" srcId="{5755398E-A658-4586-AE68-0A2E7A3F9B03}" destId="{13B6A8A7-4E56-4AAD-A3AD-C4DA7F7AF57B}" srcOrd="0" destOrd="0" presId="urn:microsoft.com/office/officeart/2005/8/layout/orgChart1"/>
    <dgm:cxn modelId="{652E6953-CD74-4993-9832-EDCB7C5DCBE8}" type="presParOf" srcId="{5755398E-A658-4586-AE68-0A2E7A3F9B03}" destId="{83FA3191-A02B-4D92-BE17-0F13436FAD0B}" srcOrd="1" destOrd="0" presId="urn:microsoft.com/office/officeart/2005/8/layout/orgChart1"/>
    <dgm:cxn modelId="{8924FC09-B7AE-49A8-B29F-6913D8850581}" type="presParOf" srcId="{9DD96072-4FB9-4CB7-9E0A-88C02C253C79}" destId="{F463035C-9821-4817-B2F1-61F1B2867AB1}" srcOrd="1" destOrd="0" presId="urn:microsoft.com/office/officeart/2005/8/layout/orgChart1"/>
    <dgm:cxn modelId="{3FAFF3B9-92C4-45DA-83D1-B4BFCCA72CDE}" type="presParOf" srcId="{9DD96072-4FB9-4CB7-9E0A-88C02C253C79}" destId="{B72BC61A-DEEE-45DB-9D14-63754192B14D}" srcOrd="2" destOrd="0" presId="urn:microsoft.com/office/officeart/2005/8/layout/orgChart1"/>
    <dgm:cxn modelId="{E5362B14-B4EE-4574-9895-BAF56E6F1185}" type="presParOf" srcId="{240DB48E-5054-4C76-9CC4-63A42C70A552}" destId="{D23D36B7-9C46-477B-8B27-46F56B02B665}" srcOrd="4" destOrd="0" presId="urn:microsoft.com/office/officeart/2005/8/layout/orgChart1"/>
    <dgm:cxn modelId="{79A6E067-555B-4784-AAD7-737E02B83764}" type="presParOf" srcId="{240DB48E-5054-4C76-9CC4-63A42C70A552}" destId="{698A0DED-5004-431D-84EE-D23BD7DB66F8}" srcOrd="5" destOrd="0" presId="urn:microsoft.com/office/officeart/2005/8/layout/orgChart1"/>
    <dgm:cxn modelId="{5BA78FBF-D1E4-4E18-88F0-B8FF748B8C1B}" type="presParOf" srcId="{698A0DED-5004-431D-84EE-D23BD7DB66F8}" destId="{1807BFD1-4C88-4FC3-A2F9-D4BFB8FEBB6E}" srcOrd="0" destOrd="0" presId="urn:microsoft.com/office/officeart/2005/8/layout/orgChart1"/>
    <dgm:cxn modelId="{FE5DC9E2-C0BA-4606-A4A8-DBA23CED5581}" type="presParOf" srcId="{1807BFD1-4C88-4FC3-A2F9-D4BFB8FEBB6E}" destId="{D0979AE1-1892-4732-B18B-05D25CD039A6}" srcOrd="0" destOrd="0" presId="urn:microsoft.com/office/officeart/2005/8/layout/orgChart1"/>
    <dgm:cxn modelId="{D61925F0-1DC2-4D54-AE0C-C0392369D10A}" type="presParOf" srcId="{1807BFD1-4C88-4FC3-A2F9-D4BFB8FEBB6E}" destId="{A82F23F1-122C-4099-B249-4011AC437E0E}" srcOrd="1" destOrd="0" presId="urn:microsoft.com/office/officeart/2005/8/layout/orgChart1"/>
    <dgm:cxn modelId="{9FB9D773-2AB4-40D9-BC91-1AFF49584C80}" type="presParOf" srcId="{698A0DED-5004-431D-84EE-D23BD7DB66F8}" destId="{1E2CA713-596C-4B0A-93F7-47B6FA258556}" srcOrd="1" destOrd="0" presId="urn:microsoft.com/office/officeart/2005/8/layout/orgChart1"/>
    <dgm:cxn modelId="{FDCD0A2B-A79B-4292-9FC0-299DAA5559CE}" type="presParOf" srcId="{1E2CA713-596C-4B0A-93F7-47B6FA258556}" destId="{B5CA5A16-3397-4D50-A0F2-3FC293CF6007}" srcOrd="0" destOrd="0" presId="urn:microsoft.com/office/officeart/2005/8/layout/orgChart1"/>
    <dgm:cxn modelId="{BE88C6D1-772B-44B3-8D04-D0A781AD882E}" type="presParOf" srcId="{1E2CA713-596C-4B0A-93F7-47B6FA258556}" destId="{3873C867-86DB-4726-9CD0-E24DB008AED1}" srcOrd="1" destOrd="0" presId="urn:microsoft.com/office/officeart/2005/8/layout/orgChart1"/>
    <dgm:cxn modelId="{F45EC7F8-90FF-4D10-960E-0E4C6BBD3F41}" type="presParOf" srcId="{3873C867-86DB-4726-9CD0-E24DB008AED1}" destId="{6C59823C-1126-476D-8318-B58E49EC29CA}" srcOrd="0" destOrd="0" presId="urn:microsoft.com/office/officeart/2005/8/layout/orgChart1"/>
    <dgm:cxn modelId="{037779C3-FC90-4D55-BCBD-8AD0F9DE3F05}" type="presParOf" srcId="{6C59823C-1126-476D-8318-B58E49EC29CA}" destId="{18C91436-84FE-4879-AD31-CD81126612EC}" srcOrd="0" destOrd="0" presId="urn:microsoft.com/office/officeart/2005/8/layout/orgChart1"/>
    <dgm:cxn modelId="{315BB71F-7B67-4F28-AD30-4A1D82791DEB}" type="presParOf" srcId="{6C59823C-1126-476D-8318-B58E49EC29CA}" destId="{CF14121D-1868-4B57-9F38-9B6B9D2A0AE4}" srcOrd="1" destOrd="0" presId="urn:microsoft.com/office/officeart/2005/8/layout/orgChart1"/>
    <dgm:cxn modelId="{63E0C667-A4CB-4D43-B4C0-FC8805F8C9EA}" type="presParOf" srcId="{3873C867-86DB-4726-9CD0-E24DB008AED1}" destId="{58F24022-4EB8-49D2-80AD-E02BE33B5E7C}" srcOrd="1" destOrd="0" presId="urn:microsoft.com/office/officeart/2005/8/layout/orgChart1"/>
    <dgm:cxn modelId="{D438DCB2-6FCF-4746-A196-97A0CD981ACB}" type="presParOf" srcId="{3873C867-86DB-4726-9CD0-E24DB008AED1}" destId="{AA37E3F3-4A9E-429C-977D-CB8046AC0A5D}" srcOrd="2" destOrd="0" presId="urn:microsoft.com/office/officeart/2005/8/layout/orgChart1"/>
    <dgm:cxn modelId="{1EB750ED-EEC4-4AE1-A3A8-E5CA7722B4B9}" type="presParOf" srcId="{1E2CA713-596C-4B0A-93F7-47B6FA258556}" destId="{B53D39FE-9823-47DA-A204-21F63346DBEB}" srcOrd="2" destOrd="0" presId="urn:microsoft.com/office/officeart/2005/8/layout/orgChart1"/>
    <dgm:cxn modelId="{61EBE247-8824-4A14-8A98-6334BE357210}" type="presParOf" srcId="{1E2CA713-596C-4B0A-93F7-47B6FA258556}" destId="{43C952B1-C4FF-47C9-BEC7-961FC6123676}" srcOrd="3" destOrd="0" presId="urn:microsoft.com/office/officeart/2005/8/layout/orgChart1"/>
    <dgm:cxn modelId="{1422D117-93B4-43A9-AD55-ED229C08EE84}" type="presParOf" srcId="{43C952B1-C4FF-47C9-BEC7-961FC6123676}" destId="{CBE2FD75-9F68-403B-9045-86F45F7B064E}" srcOrd="0" destOrd="0" presId="urn:microsoft.com/office/officeart/2005/8/layout/orgChart1"/>
    <dgm:cxn modelId="{00B86898-52A9-45B0-87A0-FE86A4B749D9}" type="presParOf" srcId="{CBE2FD75-9F68-403B-9045-86F45F7B064E}" destId="{1AF0681E-BBAE-4281-BA00-45DFDF1A5A22}" srcOrd="0" destOrd="0" presId="urn:microsoft.com/office/officeart/2005/8/layout/orgChart1"/>
    <dgm:cxn modelId="{4693232F-5929-4C8A-9B50-309E36E5D317}" type="presParOf" srcId="{CBE2FD75-9F68-403B-9045-86F45F7B064E}" destId="{F96A12AA-DD92-4B92-804B-4BD8CC2DF31C}" srcOrd="1" destOrd="0" presId="urn:microsoft.com/office/officeart/2005/8/layout/orgChart1"/>
    <dgm:cxn modelId="{D9451013-0EB9-43CC-9866-FC90305D6C21}" type="presParOf" srcId="{43C952B1-C4FF-47C9-BEC7-961FC6123676}" destId="{FDA35F85-2259-4F01-8B18-544A7338EFB1}" srcOrd="1" destOrd="0" presId="urn:microsoft.com/office/officeart/2005/8/layout/orgChart1"/>
    <dgm:cxn modelId="{181EEE01-D367-4290-A025-8AA4FD3B9C42}" type="presParOf" srcId="{43C952B1-C4FF-47C9-BEC7-961FC6123676}" destId="{B4C27BA3-6478-48C4-81C1-DA7AD2D2D0DF}" srcOrd="2" destOrd="0" presId="urn:microsoft.com/office/officeart/2005/8/layout/orgChart1"/>
    <dgm:cxn modelId="{71F98C39-7C2A-477E-AFFB-54E56BC95364}" type="presParOf" srcId="{698A0DED-5004-431D-84EE-D23BD7DB66F8}" destId="{4BD47017-530F-4148-B5A6-D13BD3941C2C}" srcOrd="2" destOrd="0" presId="urn:microsoft.com/office/officeart/2005/8/layout/orgChart1"/>
    <dgm:cxn modelId="{FAF898EF-168C-42B1-AAA9-AF3AA303F22E}" type="presParOf" srcId="{C804C69A-564C-4C5B-91A5-CF1F3838D6F2}" destId="{5DC2A3FF-FB01-4343-A4D8-6689892B55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6536A0-6F89-42BE-A90C-E6064936C1BE}" type="doc">
      <dgm:prSet loTypeId="urn:microsoft.com/office/officeart/2005/8/layout/hProcess3" loCatId="process" qsTypeId="urn:microsoft.com/office/officeart/2005/8/quickstyle/simple1" qsCatId="simple" csTypeId="urn:microsoft.com/office/officeart/2005/8/colors/accent1_2" csCatId="accent1" phldr="1"/>
      <dgm:spPr/>
    </dgm:pt>
    <dgm:pt modelId="{887C1F0B-CA52-470D-8DA8-DD6086D9C834}">
      <dgm:prSet phldrT="[Texte]"/>
      <dgm:spPr/>
      <dgm:t>
        <a:bodyPr/>
        <a:lstStyle/>
        <a:p>
          <a:endParaRPr lang="fr-FR" dirty="0"/>
        </a:p>
      </dgm:t>
    </dgm:pt>
    <dgm:pt modelId="{C897DB35-150A-49B7-95AF-2A6E2171AEBC}" type="parTrans" cxnId="{51A4CCC5-8FDE-4F83-8B77-7171D3964DD7}">
      <dgm:prSet/>
      <dgm:spPr/>
      <dgm:t>
        <a:bodyPr/>
        <a:lstStyle/>
        <a:p>
          <a:endParaRPr lang="fr-FR"/>
        </a:p>
      </dgm:t>
    </dgm:pt>
    <dgm:pt modelId="{E9D274A4-F542-4F6C-AEC2-17A9451F5C2E}" type="sibTrans" cxnId="{51A4CCC5-8FDE-4F83-8B77-7171D3964DD7}">
      <dgm:prSet/>
      <dgm:spPr/>
      <dgm:t>
        <a:bodyPr/>
        <a:lstStyle/>
        <a:p>
          <a:endParaRPr lang="fr-FR"/>
        </a:p>
      </dgm:t>
    </dgm:pt>
    <dgm:pt modelId="{3DDB1E53-1FB3-43A1-AA22-1AF89EC83C55}">
      <dgm:prSet phldrT="[Texte]" custT="1"/>
      <dgm:spPr/>
      <dgm:t>
        <a:bodyPr/>
        <a:lstStyle/>
        <a:p>
          <a:r>
            <a:rPr lang="fr-FR" sz="1600" b="1" dirty="0">
              <a:solidFill>
                <a:schemeClr val="bg1"/>
              </a:solidFill>
            </a:rPr>
            <a:t>Exportation</a:t>
          </a:r>
          <a:endParaRPr lang="fr-FR" sz="600" b="1" dirty="0">
            <a:solidFill>
              <a:schemeClr val="bg1"/>
            </a:solidFill>
          </a:endParaRPr>
        </a:p>
      </dgm:t>
    </dgm:pt>
    <dgm:pt modelId="{7A5A7CF7-73AA-434F-B607-C70F07502C3B}" type="parTrans" cxnId="{670790E6-A728-4BB8-A1C9-94446F006BDD}">
      <dgm:prSet/>
      <dgm:spPr/>
      <dgm:t>
        <a:bodyPr/>
        <a:lstStyle/>
        <a:p>
          <a:endParaRPr lang="fr-FR"/>
        </a:p>
      </dgm:t>
    </dgm:pt>
    <dgm:pt modelId="{9D4B0182-0E9E-4EB6-A853-0BF60BB13140}" type="sibTrans" cxnId="{670790E6-A728-4BB8-A1C9-94446F006BDD}">
      <dgm:prSet/>
      <dgm:spPr/>
      <dgm:t>
        <a:bodyPr/>
        <a:lstStyle/>
        <a:p>
          <a:endParaRPr lang="fr-FR"/>
        </a:p>
      </dgm:t>
    </dgm:pt>
    <dgm:pt modelId="{557A2302-35AE-401D-ADA0-A4E39F9E8439}">
      <dgm:prSet phldrT="[Texte]"/>
      <dgm:spPr/>
      <dgm:t>
        <a:bodyPr/>
        <a:lstStyle/>
        <a:p>
          <a:endParaRPr lang="fr-FR" dirty="0"/>
        </a:p>
      </dgm:t>
    </dgm:pt>
    <dgm:pt modelId="{5E5A7D3D-365B-465D-8EBB-82657F7250CB}" type="parTrans" cxnId="{3A5A6FB4-381F-467D-BB76-50174C10003C}">
      <dgm:prSet/>
      <dgm:spPr/>
      <dgm:t>
        <a:bodyPr/>
        <a:lstStyle/>
        <a:p>
          <a:endParaRPr lang="fr-FR"/>
        </a:p>
      </dgm:t>
    </dgm:pt>
    <dgm:pt modelId="{5B924BE0-D02E-41DB-B2E4-F536E5D51B95}" type="sibTrans" cxnId="{3A5A6FB4-381F-467D-BB76-50174C10003C}">
      <dgm:prSet/>
      <dgm:spPr/>
      <dgm:t>
        <a:bodyPr/>
        <a:lstStyle/>
        <a:p>
          <a:endParaRPr lang="fr-FR"/>
        </a:p>
      </dgm:t>
    </dgm:pt>
    <dgm:pt modelId="{FB4C4406-E510-46B1-822D-2418325D6D8E}" type="pres">
      <dgm:prSet presAssocID="{FC6536A0-6F89-42BE-A90C-E6064936C1BE}" presName="Name0" presStyleCnt="0">
        <dgm:presLayoutVars>
          <dgm:dir/>
          <dgm:animLvl val="lvl"/>
          <dgm:resizeHandles val="exact"/>
        </dgm:presLayoutVars>
      </dgm:prSet>
      <dgm:spPr/>
    </dgm:pt>
    <dgm:pt modelId="{41697A35-5581-41BD-8054-3E87C051A59D}" type="pres">
      <dgm:prSet presAssocID="{FC6536A0-6F89-42BE-A90C-E6064936C1BE}" presName="dummy" presStyleCnt="0"/>
      <dgm:spPr/>
    </dgm:pt>
    <dgm:pt modelId="{F4C5A0F0-2626-4D80-9234-C0751C629498}" type="pres">
      <dgm:prSet presAssocID="{FC6536A0-6F89-42BE-A90C-E6064936C1BE}" presName="linH" presStyleCnt="0"/>
      <dgm:spPr/>
    </dgm:pt>
    <dgm:pt modelId="{B1A6DC41-E67F-4A88-A100-374ADD0E6B75}" type="pres">
      <dgm:prSet presAssocID="{FC6536A0-6F89-42BE-A90C-E6064936C1BE}" presName="padding1" presStyleCnt="0"/>
      <dgm:spPr/>
    </dgm:pt>
    <dgm:pt modelId="{22FF6284-96FF-4B43-8E2A-C343906B3B83}" type="pres">
      <dgm:prSet presAssocID="{887C1F0B-CA52-470D-8DA8-DD6086D9C834}" presName="linV" presStyleCnt="0"/>
      <dgm:spPr/>
    </dgm:pt>
    <dgm:pt modelId="{56338D41-DE84-46FA-99B6-CE79843F1998}" type="pres">
      <dgm:prSet presAssocID="{887C1F0B-CA52-470D-8DA8-DD6086D9C834}" presName="spVertical1" presStyleCnt="0"/>
      <dgm:spPr/>
    </dgm:pt>
    <dgm:pt modelId="{960F9B3F-9442-49FA-A65B-203A9F963E4A}" type="pres">
      <dgm:prSet presAssocID="{887C1F0B-CA52-470D-8DA8-DD6086D9C834}" presName="parTx" presStyleLbl="revTx" presStyleIdx="0" presStyleCnt="3">
        <dgm:presLayoutVars>
          <dgm:chMax val="0"/>
          <dgm:chPref val="0"/>
          <dgm:bulletEnabled val="1"/>
        </dgm:presLayoutVars>
      </dgm:prSet>
      <dgm:spPr/>
      <dgm:t>
        <a:bodyPr/>
        <a:lstStyle/>
        <a:p>
          <a:endParaRPr lang="de-CH"/>
        </a:p>
      </dgm:t>
    </dgm:pt>
    <dgm:pt modelId="{54541C7F-7659-4505-B550-165E294AAE55}" type="pres">
      <dgm:prSet presAssocID="{887C1F0B-CA52-470D-8DA8-DD6086D9C834}" presName="spVertical2" presStyleCnt="0"/>
      <dgm:spPr/>
    </dgm:pt>
    <dgm:pt modelId="{9418F51C-F6DF-41EF-AEC6-6DA10D6676EE}" type="pres">
      <dgm:prSet presAssocID="{887C1F0B-CA52-470D-8DA8-DD6086D9C834}" presName="spVertical3" presStyleCnt="0"/>
      <dgm:spPr/>
    </dgm:pt>
    <dgm:pt modelId="{7542AD88-EDF1-4C0F-94B1-41D8FF87B1AD}" type="pres">
      <dgm:prSet presAssocID="{E9D274A4-F542-4F6C-AEC2-17A9451F5C2E}" presName="space" presStyleCnt="0"/>
      <dgm:spPr/>
    </dgm:pt>
    <dgm:pt modelId="{0F9E795B-DF52-46D3-9C8B-D5657B85A399}" type="pres">
      <dgm:prSet presAssocID="{3DDB1E53-1FB3-43A1-AA22-1AF89EC83C55}" presName="linV" presStyleCnt="0"/>
      <dgm:spPr/>
    </dgm:pt>
    <dgm:pt modelId="{D0EB7F19-FF39-40C2-87C0-D3F42A4D9162}" type="pres">
      <dgm:prSet presAssocID="{3DDB1E53-1FB3-43A1-AA22-1AF89EC83C55}" presName="spVertical1" presStyleCnt="0"/>
      <dgm:spPr/>
    </dgm:pt>
    <dgm:pt modelId="{58DEA52D-B66C-4430-865A-67B8C247C476}" type="pres">
      <dgm:prSet presAssocID="{3DDB1E53-1FB3-43A1-AA22-1AF89EC83C55}" presName="parTx" presStyleLbl="revTx" presStyleIdx="1" presStyleCnt="3" custScaleX="824128">
        <dgm:presLayoutVars>
          <dgm:chMax val="0"/>
          <dgm:chPref val="0"/>
          <dgm:bulletEnabled val="1"/>
        </dgm:presLayoutVars>
      </dgm:prSet>
      <dgm:spPr/>
      <dgm:t>
        <a:bodyPr/>
        <a:lstStyle/>
        <a:p>
          <a:endParaRPr lang="de-CH"/>
        </a:p>
      </dgm:t>
    </dgm:pt>
    <dgm:pt modelId="{BD436157-850C-49D1-8E25-69B7D35F71FB}" type="pres">
      <dgm:prSet presAssocID="{3DDB1E53-1FB3-43A1-AA22-1AF89EC83C55}" presName="spVertical2" presStyleCnt="0"/>
      <dgm:spPr/>
    </dgm:pt>
    <dgm:pt modelId="{4C221BFE-CF35-4A44-8CB7-8459FE44FD3D}" type="pres">
      <dgm:prSet presAssocID="{3DDB1E53-1FB3-43A1-AA22-1AF89EC83C55}" presName="spVertical3" presStyleCnt="0"/>
      <dgm:spPr/>
    </dgm:pt>
    <dgm:pt modelId="{F2164A03-38CF-4E37-BC2B-3AD33821A782}" type="pres">
      <dgm:prSet presAssocID="{9D4B0182-0E9E-4EB6-A853-0BF60BB13140}" presName="space" presStyleCnt="0"/>
      <dgm:spPr/>
    </dgm:pt>
    <dgm:pt modelId="{F4A1E57C-9931-47E6-93AC-FDAAE7934D42}" type="pres">
      <dgm:prSet presAssocID="{557A2302-35AE-401D-ADA0-A4E39F9E8439}" presName="linV" presStyleCnt="0"/>
      <dgm:spPr/>
    </dgm:pt>
    <dgm:pt modelId="{A2B69247-4B81-47C2-9859-C8667FA1D083}" type="pres">
      <dgm:prSet presAssocID="{557A2302-35AE-401D-ADA0-A4E39F9E8439}" presName="spVertical1" presStyleCnt="0"/>
      <dgm:spPr/>
    </dgm:pt>
    <dgm:pt modelId="{311F750B-8A55-4607-827F-7471CD0F2E7F}" type="pres">
      <dgm:prSet presAssocID="{557A2302-35AE-401D-ADA0-A4E39F9E8439}" presName="parTx" presStyleLbl="revTx" presStyleIdx="2" presStyleCnt="3">
        <dgm:presLayoutVars>
          <dgm:chMax val="0"/>
          <dgm:chPref val="0"/>
          <dgm:bulletEnabled val="1"/>
        </dgm:presLayoutVars>
      </dgm:prSet>
      <dgm:spPr/>
      <dgm:t>
        <a:bodyPr/>
        <a:lstStyle/>
        <a:p>
          <a:endParaRPr lang="de-CH"/>
        </a:p>
      </dgm:t>
    </dgm:pt>
    <dgm:pt modelId="{7DB685F3-A6C4-456E-A048-36AFB405EEE0}" type="pres">
      <dgm:prSet presAssocID="{557A2302-35AE-401D-ADA0-A4E39F9E8439}" presName="spVertical2" presStyleCnt="0"/>
      <dgm:spPr/>
    </dgm:pt>
    <dgm:pt modelId="{5AFADC61-AE10-4125-9F09-6EF02A86117D}" type="pres">
      <dgm:prSet presAssocID="{557A2302-35AE-401D-ADA0-A4E39F9E8439}" presName="spVertical3" presStyleCnt="0"/>
      <dgm:spPr/>
    </dgm:pt>
    <dgm:pt modelId="{F59566C1-5E18-43DE-A7C5-9D28CC5565EB}" type="pres">
      <dgm:prSet presAssocID="{FC6536A0-6F89-42BE-A90C-E6064936C1BE}" presName="padding2" presStyleCnt="0"/>
      <dgm:spPr/>
    </dgm:pt>
    <dgm:pt modelId="{3021D396-427B-4EA8-8BC5-BC59F33B8AC0}" type="pres">
      <dgm:prSet presAssocID="{FC6536A0-6F89-42BE-A90C-E6064936C1BE}" presName="negArrow" presStyleCnt="0"/>
      <dgm:spPr/>
    </dgm:pt>
    <dgm:pt modelId="{2AB60EFE-A128-43BE-84BF-3B1B7BDB721E}" type="pres">
      <dgm:prSet presAssocID="{FC6536A0-6F89-42BE-A90C-E6064936C1BE}" presName="backgroundArrow" presStyleLbl="node1" presStyleIdx="0" presStyleCnt="1"/>
      <dgm:spPr>
        <a:solidFill>
          <a:srgbClr val="00B050"/>
        </a:solidFill>
      </dgm:spPr>
    </dgm:pt>
  </dgm:ptLst>
  <dgm:cxnLst>
    <dgm:cxn modelId="{FC97DF35-E7A0-45EF-963C-13B77808EA02}" type="presOf" srcId="{887C1F0B-CA52-470D-8DA8-DD6086D9C834}" destId="{960F9B3F-9442-49FA-A65B-203A9F963E4A}" srcOrd="0" destOrd="0" presId="urn:microsoft.com/office/officeart/2005/8/layout/hProcess3"/>
    <dgm:cxn modelId="{D986AE5A-C953-4AEB-BFB8-D7C9D4C42D14}" type="presOf" srcId="{FC6536A0-6F89-42BE-A90C-E6064936C1BE}" destId="{FB4C4406-E510-46B1-822D-2418325D6D8E}" srcOrd="0" destOrd="0" presId="urn:microsoft.com/office/officeart/2005/8/layout/hProcess3"/>
    <dgm:cxn modelId="{670790E6-A728-4BB8-A1C9-94446F006BDD}" srcId="{FC6536A0-6F89-42BE-A90C-E6064936C1BE}" destId="{3DDB1E53-1FB3-43A1-AA22-1AF89EC83C55}" srcOrd="1" destOrd="0" parTransId="{7A5A7CF7-73AA-434F-B607-C70F07502C3B}" sibTransId="{9D4B0182-0E9E-4EB6-A853-0BF60BB13140}"/>
    <dgm:cxn modelId="{D24EC636-CBA3-4CEF-8434-C54EE4908FBF}" type="presOf" srcId="{3DDB1E53-1FB3-43A1-AA22-1AF89EC83C55}" destId="{58DEA52D-B66C-4430-865A-67B8C247C476}" srcOrd="0" destOrd="0" presId="urn:microsoft.com/office/officeart/2005/8/layout/hProcess3"/>
    <dgm:cxn modelId="{51A4CCC5-8FDE-4F83-8B77-7171D3964DD7}" srcId="{FC6536A0-6F89-42BE-A90C-E6064936C1BE}" destId="{887C1F0B-CA52-470D-8DA8-DD6086D9C834}" srcOrd="0" destOrd="0" parTransId="{C897DB35-150A-49B7-95AF-2A6E2171AEBC}" sibTransId="{E9D274A4-F542-4F6C-AEC2-17A9451F5C2E}"/>
    <dgm:cxn modelId="{3A5A6FB4-381F-467D-BB76-50174C10003C}" srcId="{FC6536A0-6F89-42BE-A90C-E6064936C1BE}" destId="{557A2302-35AE-401D-ADA0-A4E39F9E8439}" srcOrd="2" destOrd="0" parTransId="{5E5A7D3D-365B-465D-8EBB-82657F7250CB}" sibTransId="{5B924BE0-D02E-41DB-B2E4-F536E5D51B95}"/>
    <dgm:cxn modelId="{BB7FBA62-B46F-4004-930B-8C5E711BC611}" type="presOf" srcId="{557A2302-35AE-401D-ADA0-A4E39F9E8439}" destId="{311F750B-8A55-4607-827F-7471CD0F2E7F}" srcOrd="0" destOrd="0" presId="urn:microsoft.com/office/officeart/2005/8/layout/hProcess3"/>
    <dgm:cxn modelId="{BF653EF8-F0EE-440C-BD0D-94B3E99A32EE}" type="presParOf" srcId="{FB4C4406-E510-46B1-822D-2418325D6D8E}" destId="{41697A35-5581-41BD-8054-3E87C051A59D}" srcOrd="0" destOrd="0" presId="urn:microsoft.com/office/officeart/2005/8/layout/hProcess3"/>
    <dgm:cxn modelId="{F9C5090D-75F7-479B-B2BD-2C0F0A883260}" type="presParOf" srcId="{FB4C4406-E510-46B1-822D-2418325D6D8E}" destId="{F4C5A0F0-2626-4D80-9234-C0751C629498}" srcOrd="1" destOrd="0" presId="urn:microsoft.com/office/officeart/2005/8/layout/hProcess3"/>
    <dgm:cxn modelId="{EF5AF3CA-99F0-4F41-8797-0017DF2087B7}" type="presParOf" srcId="{F4C5A0F0-2626-4D80-9234-C0751C629498}" destId="{B1A6DC41-E67F-4A88-A100-374ADD0E6B75}" srcOrd="0" destOrd="0" presId="urn:microsoft.com/office/officeart/2005/8/layout/hProcess3"/>
    <dgm:cxn modelId="{0D95C750-3314-4410-8708-07EE1DA81895}" type="presParOf" srcId="{F4C5A0F0-2626-4D80-9234-C0751C629498}" destId="{22FF6284-96FF-4B43-8E2A-C343906B3B83}" srcOrd="1" destOrd="0" presId="urn:microsoft.com/office/officeart/2005/8/layout/hProcess3"/>
    <dgm:cxn modelId="{A1A3AD7F-8C54-48A8-9AAC-DF01F0ED10E1}" type="presParOf" srcId="{22FF6284-96FF-4B43-8E2A-C343906B3B83}" destId="{56338D41-DE84-46FA-99B6-CE79843F1998}" srcOrd="0" destOrd="0" presId="urn:microsoft.com/office/officeart/2005/8/layout/hProcess3"/>
    <dgm:cxn modelId="{A5694B26-CB0F-49DF-B493-71A6D59106FC}" type="presParOf" srcId="{22FF6284-96FF-4B43-8E2A-C343906B3B83}" destId="{960F9B3F-9442-49FA-A65B-203A9F963E4A}" srcOrd="1" destOrd="0" presId="urn:microsoft.com/office/officeart/2005/8/layout/hProcess3"/>
    <dgm:cxn modelId="{9558A6C9-4EC4-4939-9F42-5BFAC8B3E26C}" type="presParOf" srcId="{22FF6284-96FF-4B43-8E2A-C343906B3B83}" destId="{54541C7F-7659-4505-B550-165E294AAE55}" srcOrd="2" destOrd="0" presId="urn:microsoft.com/office/officeart/2005/8/layout/hProcess3"/>
    <dgm:cxn modelId="{D62C0F36-90B2-4CA0-94A4-D047EE3C40C5}" type="presParOf" srcId="{22FF6284-96FF-4B43-8E2A-C343906B3B83}" destId="{9418F51C-F6DF-41EF-AEC6-6DA10D6676EE}" srcOrd="3" destOrd="0" presId="urn:microsoft.com/office/officeart/2005/8/layout/hProcess3"/>
    <dgm:cxn modelId="{D4B0C471-A1DD-434C-AB04-79052329C1CA}" type="presParOf" srcId="{F4C5A0F0-2626-4D80-9234-C0751C629498}" destId="{7542AD88-EDF1-4C0F-94B1-41D8FF87B1AD}" srcOrd="2" destOrd="0" presId="urn:microsoft.com/office/officeart/2005/8/layout/hProcess3"/>
    <dgm:cxn modelId="{91154969-C55D-4E7A-8B27-EF00F0159400}" type="presParOf" srcId="{F4C5A0F0-2626-4D80-9234-C0751C629498}" destId="{0F9E795B-DF52-46D3-9C8B-D5657B85A399}" srcOrd="3" destOrd="0" presId="urn:microsoft.com/office/officeart/2005/8/layout/hProcess3"/>
    <dgm:cxn modelId="{EE1AF458-18E8-4706-B821-3E28D39098EF}" type="presParOf" srcId="{0F9E795B-DF52-46D3-9C8B-D5657B85A399}" destId="{D0EB7F19-FF39-40C2-87C0-D3F42A4D9162}" srcOrd="0" destOrd="0" presId="urn:microsoft.com/office/officeart/2005/8/layout/hProcess3"/>
    <dgm:cxn modelId="{695B31EC-0CDE-43B9-A7DD-7E806F714AAA}" type="presParOf" srcId="{0F9E795B-DF52-46D3-9C8B-D5657B85A399}" destId="{58DEA52D-B66C-4430-865A-67B8C247C476}" srcOrd="1" destOrd="0" presId="urn:microsoft.com/office/officeart/2005/8/layout/hProcess3"/>
    <dgm:cxn modelId="{8AAA3AB2-E6A7-4F94-A195-BA85A2160393}" type="presParOf" srcId="{0F9E795B-DF52-46D3-9C8B-D5657B85A399}" destId="{BD436157-850C-49D1-8E25-69B7D35F71FB}" srcOrd="2" destOrd="0" presId="urn:microsoft.com/office/officeart/2005/8/layout/hProcess3"/>
    <dgm:cxn modelId="{93DDCBAF-89A6-4B51-B1C1-7BE9D04B2A94}" type="presParOf" srcId="{0F9E795B-DF52-46D3-9C8B-D5657B85A399}" destId="{4C221BFE-CF35-4A44-8CB7-8459FE44FD3D}" srcOrd="3" destOrd="0" presId="urn:microsoft.com/office/officeart/2005/8/layout/hProcess3"/>
    <dgm:cxn modelId="{F941DE15-E915-44DC-8490-358357A3A96F}" type="presParOf" srcId="{F4C5A0F0-2626-4D80-9234-C0751C629498}" destId="{F2164A03-38CF-4E37-BC2B-3AD33821A782}" srcOrd="4" destOrd="0" presId="urn:microsoft.com/office/officeart/2005/8/layout/hProcess3"/>
    <dgm:cxn modelId="{2285901B-1D2A-4689-A1E7-57614FED43F1}" type="presParOf" srcId="{F4C5A0F0-2626-4D80-9234-C0751C629498}" destId="{F4A1E57C-9931-47E6-93AC-FDAAE7934D42}" srcOrd="5" destOrd="0" presId="urn:microsoft.com/office/officeart/2005/8/layout/hProcess3"/>
    <dgm:cxn modelId="{7FB4D6AB-C28A-4BBF-9D01-0AC67DEB5F0A}" type="presParOf" srcId="{F4A1E57C-9931-47E6-93AC-FDAAE7934D42}" destId="{A2B69247-4B81-47C2-9859-C8667FA1D083}" srcOrd="0" destOrd="0" presId="urn:microsoft.com/office/officeart/2005/8/layout/hProcess3"/>
    <dgm:cxn modelId="{110DEB33-1432-4346-9615-1A088BB8A0C7}" type="presParOf" srcId="{F4A1E57C-9931-47E6-93AC-FDAAE7934D42}" destId="{311F750B-8A55-4607-827F-7471CD0F2E7F}" srcOrd="1" destOrd="0" presId="urn:microsoft.com/office/officeart/2005/8/layout/hProcess3"/>
    <dgm:cxn modelId="{57B9D68B-CF3B-4433-A85E-C249ADA64DE4}" type="presParOf" srcId="{F4A1E57C-9931-47E6-93AC-FDAAE7934D42}" destId="{7DB685F3-A6C4-456E-A048-36AFB405EEE0}" srcOrd="2" destOrd="0" presId="urn:microsoft.com/office/officeart/2005/8/layout/hProcess3"/>
    <dgm:cxn modelId="{4CC5655F-78FC-4879-B283-2A1775FE1BF0}" type="presParOf" srcId="{F4A1E57C-9931-47E6-93AC-FDAAE7934D42}" destId="{5AFADC61-AE10-4125-9F09-6EF02A86117D}" srcOrd="3" destOrd="0" presId="urn:microsoft.com/office/officeart/2005/8/layout/hProcess3"/>
    <dgm:cxn modelId="{2CA8FF99-0DB1-492D-9E15-3FFEFB204DF9}" type="presParOf" srcId="{F4C5A0F0-2626-4D80-9234-C0751C629498}" destId="{F59566C1-5E18-43DE-A7C5-9D28CC5565EB}" srcOrd="6" destOrd="0" presId="urn:microsoft.com/office/officeart/2005/8/layout/hProcess3"/>
    <dgm:cxn modelId="{44144820-D14B-47FA-ACE2-529F3481A3AF}" type="presParOf" srcId="{F4C5A0F0-2626-4D80-9234-C0751C629498}" destId="{3021D396-427B-4EA8-8BC5-BC59F33B8AC0}" srcOrd="7" destOrd="0" presId="urn:microsoft.com/office/officeart/2005/8/layout/hProcess3"/>
    <dgm:cxn modelId="{AD822C98-127F-41DF-9430-CAF9570C8DC3}" type="presParOf" srcId="{F4C5A0F0-2626-4D80-9234-C0751C629498}" destId="{2AB60EFE-A128-43BE-84BF-3B1B7BDB721E}" srcOrd="8"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6536A0-6F89-42BE-A90C-E6064936C1BE}" type="doc">
      <dgm:prSet loTypeId="urn:microsoft.com/office/officeart/2005/8/layout/hProcess3" loCatId="process" qsTypeId="urn:microsoft.com/office/officeart/2005/8/quickstyle/simple1" qsCatId="simple" csTypeId="urn:microsoft.com/office/officeart/2005/8/colors/accent1_2" csCatId="accent1" phldr="1"/>
      <dgm:spPr/>
    </dgm:pt>
    <dgm:pt modelId="{887C1F0B-CA52-470D-8DA8-DD6086D9C834}">
      <dgm:prSet phldrT="[Texte]"/>
      <dgm:spPr/>
      <dgm:t>
        <a:bodyPr/>
        <a:lstStyle/>
        <a:p>
          <a:endParaRPr lang="fr-FR" dirty="0"/>
        </a:p>
      </dgm:t>
    </dgm:pt>
    <dgm:pt modelId="{C897DB35-150A-49B7-95AF-2A6E2171AEBC}" type="parTrans" cxnId="{51A4CCC5-8FDE-4F83-8B77-7171D3964DD7}">
      <dgm:prSet/>
      <dgm:spPr/>
      <dgm:t>
        <a:bodyPr/>
        <a:lstStyle/>
        <a:p>
          <a:endParaRPr lang="fr-FR"/>
        </a:p>
      </dgm:t>
    </dgm:pt>
    <dgm:pt modelId="{E9D274A4-F542-4F6C-AEC2-17A9451F5C2E}" type="sibTrans" cxnId="{51A4CCC5-8FDE-4F83-8B77-7171D3964DD7}">
      <dgm:prSet/>
      <dgm:spPr/>
      <dgm:t>
        <a:bodyPr/>
        <a:lstStyle/>
        <a:p>
          <a:endParaRPr lang="fr-FR"/>
        </a:p>
      </dgm:t>
    </dgm:pt>
    <dgm:pt modelId="{3DDB1E53-1FB3-43A1-AA22-1AF89EC83C55}">
      <dgm:prSet phldrT="[Texte]" custT="1"/>
      <dgm:spPr/>
      <dgm:t>
        <a:bodyPr/>
        <a:lstStyle/>
        <a:p>
          <a:r>
            <a:rPr lang="fr-FR" sz="1600" b="1" dirty="0">
              <a:solidFill>
                <a:schemeClr val="bg1"/>
              </a:solidFill>
            </a:rPr>
            <a:t>Importation</a:t>
          </a:r>
        </a:p>
      </dgm:t>
    </dgm:pt>
    <dgm:pt modelId="{7A5A7CF7-73AA-434F-B607-C70F07502C3B}" type="parTrans" cxnId="{670790E6-A728-4BB8-A1C9-94446F006BDD}">
      <dgm:prSet/>
      <dgm:spPr/>
      <dgm:t>
        <a:bodyPr/>
        <a:lstStyle/>
        <a:p>
          <a:endParaRPr lang="fr-FR"/>
        </a:p>
      </dgm:t>
    </dgm:pt>
    <dgm:pt modelId="{9D4B0182-0E9E-4EB6-A853-0BF60BB13140}" type="sibTrans" cxnId="{670790E6-A728-4BB8-A1C9-94446F006BDD}">
      <dgm:prSet/>
      <dgm:spPr/>
      <dgm:t>
        <a:bodyPr/>
        <a:lstStyle/>
        <a:p>
          <a:endParaRPr lang="fr-FR"/>
        </a:p>
      </dgm:t>
    </dgm:pt>
    <dgm:pt modelId="{557A2302-35AE-401D-ADA0-A4E39F9E8439}">
      <dgm:prSet phldrT="[Texte]"/>
      <dgm:spPr/>
      <dgm:t>
        <a:bodyPr/>
        <a:lstStyle/>
        <a:p>
          <a:endParaRPr lang="fr-FR" dirty="0"/>
        </a:p>
      </dgm:t>
    </dgm:pt>
    <dgm:pt modelId="{5E5A7D3D-365B-465D-8EBB-82657F7250CB}" type="parTrans" cxnId="{3A5A6FB4-381F-467D-BB76-50174C10003C}">
      <dgm:prSet/>
      <dgm:spPr/>
      <dgm:t>
        <a:bodyPr/>
        <a:lstStyle/>
        <a:p>
          <a:endParaRPr lang="fr-FR"/>
        </a:p>
      </dgm:t>
    </dgm:pt>
    <dgm:pt modelId="{5B924BE0-D02E-41DB-B2E4-F536E5D51B95}" type="sibTrans" cxnId="{3A5A6FB4-381F-467D-BB76-50174C10003C}">
      <dgm:prSet/>
      <dgm:spPr/>
      <dgm:t>
        <a:bodyPr/>
        <a:lstStyle/>
        <a:p>
          <a:endParaRPr lang="fr-FR"/>
        </a:p>
      </dgm:t>
    </dgm:pt>
    <dgm:pt modelId="{FB4C4406-E510-46B1-822D-2418325D6D8E}" type="pres">
      <dgm:prSet presAssocID="{FC6536A0-6F89-42BE-A90C-E6064936C1BE}" presName="Name0" presStyleCnt="0">
        <dgm:presLayoutVars>
          <dgm:dir/>
          <dgm:animLvl val="lvl"/>
          <dgm:resizeHandles val="exact"/>
        </dgm:presLayoutVars>
      </dgm:prSet>
      <dgm:spPr/>
    </dgm:pt>
    <dgm:pt modelId="{41697A35-5581-41BD-8054-3E87C051A59D}" type="pres">
      <dgm:prSet presAssocID="{FC6536A0-6F89-42BE-A90C-E6064936C1BE}" presName="dummy" presStyleCnt="0"/>
      <dgm:spPr/>
    </dgm:pt>
    <dgm:pt modelId="{F4C5A0F0-2626-4D80-9234-C0751C629498}" type="pres">
      <dgm:prSet presAssocID="{FC6536A0-6F89-42BE-A90C-E6064936C1BE}" presName="linH" presStyleCnt="0"/>
      <dgm:spPr/>
    </dgm:pt>
    <dgm:pt modelId="{B1A6DC41-E67F-4A88-A100-374ADD0E6B75}" type="pres">
      <dgm:prSet presAssocID="{FC6536A0-6F89-42BE-A90C-E6064936C1BE}" presName="padding1" presStyleCnt="0"/>
      <dgm:spPr/>
    </dgm:pt>
    <dgm:pt modelId="{22FF6284-96FF-4B43-8E2A-C343906B3B83}" type="pres">
      <dgm:prSet presAssocID="{887C1F0B-CA52-470D-8DA8-DD6086D9C834}" presName="linV" presStyleCnt="0"/>
      <dgm:spPr/>
    </dgm:pt>
    <dgm:pt modelId="{56338D41-DE84-46FA-99B6-CE79843F1998}" type="pres">
      <dgm:prSet presAssocID="{887C1F0B-CA52-470D-8DA8-DD6086D9C834}" presName="spVertical1" presStyleCnt="0"/>
      <dgm:spPr/>
    </dgm:pt>
    <dgm:pt modelId="{960F9B3F-9442-49FA-A65B-203A9F963E4A}" type="pres">
      <dgm:prSet presAssocID="{887C1F0B-CA52-470D-8DA8-DD6086D9C834}" presName="parTx" presStyleLbl="revTx" presStyleIdx="0" presStyleCnt="3">
        <dgm:presLayoutVars>
          <dgm:chMax val="0"/>
          <dgm:chPref val="0"/>
          <dgm:bulletEnabled val="1"/>
        </dgm:presLayoutVars>
      </dgm:prSet>
      <dgm:spPr/>
      <dgm:t>
        <a:bodyPr/>
        <a:lstStyle/>
        <a:p>
          <a:endParaRPr lang="de-CH"/>
        </a:p>
      </dgm:t>
    </dgm:pt>
    <dgm:pt modelId="{54541C7F-7659-4505-B550-165E294AAE55}" type="pres">
      <dgm:prSet presAssocID="{887C1F0B-CA52-470D-8DA8-DD6086D9C834}" presName="spVertical2" presStyleCnt="0"/>
      <dgm:spPr/>
    </dgm:pt>
    <dgm:pt modelId="{9418F51C-F6DF-41EF-AEC6-6DA10D6676EE}" type="pres">
      <dgm:prSet presAssocID="{887C1F0B-CA52-470D-8DA8-DD6086D9C834}" presName="spVertical3" presStyleCnt="0"/>
      <dgm:spPr/>
    </dgm:pt>
    <dgm:pt modelId="{7542AD88-EDF1-4C0F-94B1-41D8FF87B1AD}" type="pres">
      <dgm:prSet presAssocID="{E9D274A4-F542-4F6C-AEC2-17A9451F5C2E}" presName="space" presStyleCnt="0"/>
      <dgm:spPr/>
    </dgm:pt>
    <dgm:pt modelId="{0F9E795B-DF52-46D3-9C8B-D5657B85A399}" type="pres">
      <dgm:prSet presAssocID="{3DDB1E53-1FB3-43A1-AA22-1AF89EC83C55}" presName="linV" presStyleCnt="0"/>
      <dgm:spPr/>
    </dgm:pt>
    <dgm:pt modelId="{D0EB7F19-FF39-40C2-87C0-D3F42A4D9162}" type="pres">
      <dgm:prSet presAssocID="{3DDB1E53-1FB3-43A1-AA22-1AF89EC83C55}" presName="spVertical1" presStyleCnt="0"/>
      <dgm:spPr/>
    </dgm:pt>
    <dgm:pt modelId="{58DEA52D-B66C-4430-865A-67B8C247C476}" type="pres">
      <dgm:prSet presAssocID="{3DDB1E53-1FB3-43A1-AA22-1AF89EC83C55}" presName="parTx" presStyleLbl="revTx" presStyleIdx="1" presStyleCnt="3" custScaleX="876337">
        <dgm:presLayoutVars>
          <dgm:chMax val="0"/>
          <dgm:chPref val="0"/>
          <dgm:bulletEnabled val="1"/>
        </dgm:presLayoutVars>
      </dgm:prSet>
      <dgm:spPr/>
      <dgm:t>
        <a:bodyPr/>
        <a:lstStyle/>
        <a:p>
          <a:endParaRPr lang="de-CH"/>
        </a:p>
      </dgm:t>
    </dgm:pt>
    <dgm:pt modelId="{BD436157-850C-49D1-8E25-69B7D35F71FB}" type="pres">
      <dgm:prSet presAssocID="{3DDB1E53-1FB3-43A1-AA22-1AF89EC83C55}" presName="spVertical2" presStyleCnt="0"/>
      <dgm:spPr/>
    </dgm:pt>
    <dgm:pt modelId="{4C221BFE-CF35-4A44-8CB7-8459FE44FD3D}" type="pres">
      <dgm:prSet presAssocID="{3DDB1E53-1FB3-43A1-AA22-1AF89EC83C55}" presName="spVertical3" presStyleCnt="0"/>
      <dgm:spPr/>
    </dgm:pt>
    <dgm:pt modelId="{F2164A03-38CF-4E37-BC2B-3AD33821A782}" type="pres">
      <dgm:prSet presAssocID="{9D4B0182-0E9E-4EB6-A853-0BF60BB13140}" presName="space" presStyleCnt="0"/>
      <dgm:spPr/>
    </dgm:pt>
    <dgm:pt modelId="{F4A1E57C-9931-47E6-93AC-FDAAE7934D42}" type="pres">
      <dgm:prSet presAssocID="{557A2302-35AE-401D-ADA0-A4E39F9E8439}" presName="linV" presStyleCnt="0"/>
      <dgm:spPr/>
    </dgm:pt>
    <dgm:pt modelId="{A2B69247-4B81-47C2-9859-C8667FA1D083}" type="pres">
      <dgm:prSet presAssocID="{557A2302-35AE-401D-ADA0-A4E39F9E8439}" presName="spVertical1" presStyleCnt="0"/>
      <dgm:spPr/>
    </dgm:pt>
    <dgm:pt modelId="{311F750B-8A55-4607-827F-7471CD0F2E7F}" type="pres">
      <dgm:prSet presAssocID="{557A2302-35AE-401D-ADA0-A4E39F9E8439}" presName="parTx" presStyleLbl="revTx" presStyleIdx="2" presStyleCnt="3">
        <dgm:presLayoutVars>
          <dgm:chMax val="0"/>
          <dgm:chPref val="0"/>
          <dgm:bulletEnabled val="1"/>
        </dgm:presLayoutVars>
      </dgm:prSet>
      <dgm:spPr/>
      <dgm:t>
        <a:bodyPr/>
        <a:lstStyle/>
        <a:p>
          <a:endParaRPr lang="de-CH"/>
        </a:p>
      </dgm:t>
    </dgm:pt>
    <dgm:pt modelId="{7DB685F3-A6C4-456E-A048-36AFB405EEE0}" type="pres">
      <dgm:prSet presAssocID="{557A2302-35AE-401D-ADA0-A4E39F9E8439}" presName="spVertical2" presStyleCnt="0"/>
      <dgm:spPr/>
    </dgm:pt>
    <dgm:pt modelId="{5AFADC61-AE10-4125-9F09-6EF02A86117D}" type="pres">
      <dgm:prSet presAssocID="{557A2302-35AE-401D-ADA0-A4E39F9E8439}" presName="spVertical3" presStyleCnt="0"/>
      <dgm:spPr/>
    </dgm:pt>
    <dgm:pt modelId="{F59566C1-5E18-43DE-A7C5-9D28CC5565EB}" type="pres">
      <dgm:prSet presAssocID="{FC6536A0-6F89-42BE-A90C-E6064936C1BE}" presName="padding2" presStyleCnt="0"/>
      <dgm:spPr/>
    </dgm:pt>
    <dgm:pt modelId="{3021D396-427B-4EA8-8BC5-BC59F33B8AC0}" type="pres">
      <dgm:prSet presAssocID="{FC6536A0-6F89-42BE-A90C-E6064936C1BE}" presName="negArrow" presStyleCnt="0"/>
      <dgm:spPr/>
    </dgm:pt>
    <dgm:pt modelId="{2AB60EFE-A128-43BE-84BF-3B1B7BDB721E}" type="pres">
      <dgm:prSet presAssocID="{FC6536A0-6F89-42BE-A90C-E6064936C1BE}" presName="backgroundArrow" presStyleLbl="node1" presStyleIdx="0" presStyleCnt="1"/>
      <dgm:spPr>
        <a:solidFill>
          <a:srgbClr val="FF0000"/>
        </a:solidFill>
      </dgm:spPr>
    </dgm:pt>
  </dgm:ptLst>
  <dgm:cxnLst>
    <dgm:cxn modelId="{FC97DF35-E7A0-45EF-963C-13B77808EA02}" type="presOf" srcId="{887C1F0B-CA52-470D-8DA8-DD6086D9C834}" destId="{960F9B3F-9442-49FA-A65B-203A9F963E4A}" srcOrd="0" destOrd="0" presId="urn:microsoft.com/office/officeart/2005/8/layout/hProcess3"/>
    <dgm:cxn modelId="{D986AE5A-C953-4AEB-BFB8-D7C9D4C42D14}" type="presOf" srcId="{FC6536A0-6F89-42BE-A90C-E6064936C1BE}" destId="{FB4C4406-E510-46B1-822D-2418325D6D8E}" srcOrd="0" destOrd="0" presId="urn:microsoft.com/office/officeart/2005/8/layout/hProcess3"/>
    <dgm:cxn modelId="{670790E6-A728-4BB8-A1C9-94446F006BDD}" srcId="{FC6536A0-6F89-42BE-A90C-E6064936C1BE}" destId="{3DDB1E53-1FB3-43A1-AA22-1AF89EC83C55}" srcOrd="1" destOrd="0" parTransId="{7A5A7CF7-73AA-434F-B607-C70F07502C3B}" sibTransId="{9D4B0182-0E9E-4EB6-A853-0BF60BB13140}"/>
    <dgm:cxn modelId="{D24EC636-CBA3-4CEF-8434-C54EE4908FBF}" type="presOf" srcId="{3DDB1E53-1FB3-43A1-AA22-1AF89EC83C55}" destId="{58DEA52D-B66C-4430-865A-67B8C247C476}" srcOrd="0" destOrd="0" presId="urn:microsoft.com/office/officeart/2005/8/layout/hProcess3"/>
    <dgm:cxn modelId="{51A4CCC5-8FDE-4F83-8B77-7171D3964DD7}" srcId="{FC6536A0-6F89-42BE-A90C-E6064936C1BE}" destId="{887C1F0B-CA52-470D-8DA8-DD6086D9C834}" srcOrd="0" destOrd="0" parTransId="{C897DB35-150A-49B7-95AF-2A6E2171AEBC}" sibTransId="{E9D274A4-F542-4F6C-AEC2-17A9451F5C2E}"/>
    <dgm:cxn modelId="{3A5A6FB4-381F-467D-BB76-50174C10003C}" srcId="{FC6536A0-6F89-42BE-A90C-E6064936C1BE}" destId="{557A2302-35AE-401D-ADA0-A4E39F9E8439}" srcOrd="2" destOrd="0" parTransId="{5E5A7D3D-365B-465D-8EBB-82657F7250CB}" sibTransId="{5B924BE0-D02E-41DB-B2E4-F536E5D51B95}"/>
    <dgm:cxn modelId="{BB7FBA62-B46F-4004-930B-8C5E711BC611}" type="presOf" srcId="{557A2302-35AE-401D-ADA0-A4E39F9E8439}" destId="{311F750B-8A55-4607-827F-7471CD0F2E7F}" srcOrd="0" destOrd="0" presId="urn:microsoft.com/office/officeart/2005/8/layout/hProcess3"/>
    <dgm:cxn modelId="{BF653EF8-F0EE-440C-BD0D-94B3E99A32EE}" type="presParOf" srcId="{FB4C4406-E510-46B1-822D-2418325D6D8E}" destId="{41697A35-5581-41BD-8054-3E87C051A59D}" srcOrd="0" destOrd="0" presId="urn:microsoft.com/office/officeart/2005/8/layout/hProcess3"/>
    <dgm:cxn modelId="{F9C5090D-75F7-479B-B2BD-2C0F0A883260}" type="presParOf" srcId="{FB4C4406-E510-46B1-822D-2418325D6D8E}" destId="{F4C5A0F0-2626-4D80-9234-C0751C629498}" srcOrd="1" destOrd="0" presId="urn:microsoft.com/office/officeart/2005/8/layout/hProcess3"/>
    <dgm:cxn modelId="{EF5AF3CA-99F0-4F41-8797-0017DF2087B7}" type="presParOf" srcId="{F4C5A0F0-2626-4D80-9234-C0751C629498}" destId="{B1A6DC41-E67F-4A88-A100-374ADD0E6B75}" srcOrd="0" destOrd="0" presId="urn:microsoft.com/office/officeart/2005/8/layout/hProcess3"/>
    <dgm:cxn modelId="{0D95C750-3314-4410-8708-07EE1DA81895}" type="presParOf" srcId="{F4C5A0F0-2626-4D80-9234-C0751C629498}" destId="{22FF6284-96FF-4B43-8E2A-C343906B3B83}" srcOrd="1" destOrd="0" presId="urn:microsoft.com/office/officeart/2005/8/layout/hProcess3"/>
    <dgm:cxn modelId="{A1A3AD7F-8C54-48A8-9AAC-DF01F0ED10E1}" type="presParOf" srcId="{22FF6284-96FF-4B43-8E2A-C343906B3B83}" destId="{56338D41-DE84-46FA-99B6-CE79843F1998}" srcOrd="0" destOrd="0" presId="urn:microsoft.com/office/officeart/2005/8/layout/hProcess3"/>
    <dgm:cxn modelId="{A5694B26-CB0F-49DF-B493-71A6D59106FC}" type="presParOf" srcId="{22FF6284-96FF-4B43-8E2A-C343906B3B83}" destId="{960F9B3F-9442-49FA-A65B-203A9F963E4A}" srcOrd="1" destOrd="0" presId="urn:microsoft.com/office/officeart/2005/8/layout/hProcess3"/>
    <dgm:cxn modelId="{9558A6C9-4EC4-4939-9F42-5BFAC8B3E26C}" type="presParOf" srcId="{22FF6284-96FF-4B43-8E2A-C343906B3B83}" destId="{54541C7F-7659-4505-B550-165E294AAE55}" srcOrd="2" destOrd="0" presId="urn:microsoft.com/office/officeart/2005/8/layout/hProcess3"/>
    <dgm:cxn modelId="{D62C0F36-90B2-4CA0-94A4-D047EE3C40C5}" type="presParOf" srcId="{22FF6284-96FF-4B43-8E2A-C343906B3B83}" destId="{9418F51C-F6DF-41EF-AEC6-6DA10D6676EE}" srcOrd="3" destOrd="0" presId="urn:microsoft.com/office/officeart/2005/8/layout/hProcess3"/>
    <dgm:cxn modelId="{D4B0C471-A1DD-434C-AB04-79052329C1CA}" type="presParOf" srcId="{F4C5A0F0-2626-4D80-9234-C0751C629498}" destId="{7542AD88-EDF1-4C0F-94B1-41D8FF87B1AD}" srcOrd="2" destOrd="0" presId="urn:microsoft.com/office/officeart/2005/8/layout/hProcess3"/>
    <dgm:cxn modelId="{91154969-C55D-4E7A-8B27-EF00F0159400}" type="presParOf" srcId="{F4C5A0F0-2626-4D80-9234-C0751C629498}" destId="{0F9E795B-DF52-46D3-9C8B-D5657B85A399}" srcOrd="3" destOrd="0" presId="urn:microsoft.com/office/officeart/2005/8/layout/hProcess3"/>
    <dgm:cxn modelId="{EE1AF458-18E8-4706-B821-3E28D39098EF}" type="presParOf" srcId="{0F9E795B-DF52-46D3-9C8B-D5657B85A399}" destId="{D0EB7F19-FF39-40C2-87C0-D3F42A4D9162}" srcOrd="0" destOrd="0" presId="urn:microsoft.com/office/officeart/2005/8/layout/hProcess3"/>
    <dgm:cxn modelId="{695B31EC-0CDE-43B9-A7DD-7E806F714AAA}" type="presParOf" srcId="{0F9E795B-DF52-46D3-9C8B-D5657B85A399}" destId="{58DEA52D-B66C-4430-865A-67B8C247C476}" srcOrd="1" destOrd="0" presId="urn:microsoft.com/office/officeart/2005/8/layout/hProcess3"/>
    <dgm:cxn modelId="{8AAA3AB2-E6A7-4F94-A195-BA85A2160393}" type="presParOf" srcId="{0F9E795B-DF52-46D3-9C8B-D5657B85A399}" destId="{BD436157-850C-49D1-8E25-69B7D35F71FB}" srcOrd="2" destOrd="0" presId="urn:microsoft.com/office/officeart/2005/8/layout/hProcess3"/>
    <dgm:cxn modelId="{93DDCBAF-89A6-4B51-B1C1-7BE9D04B2A94}" type="presParOf" srcId="{0F9E795B-DF52-46D3-9C8B-D5657B85A399}" destId="{4C221BFE-CF35-4A44-8CB7-8459FE44FD3D}" srcOrd="3" destOrd="0" presId="urn:microsoft.com/office/officeart/2005/8/layout/hProcess3"/>
    <dgm:cxn modelId="{F941DE15-E915-44DC-8490-358357A3A96F}" type="presParOf" srcId="{F4C5A0F0-2626-4D80-9234-C0751C629498}" destId="{F2164A03-38CF-4E37-BC2B-3AD33821A782}" srcOrd="4" destOrd="0" presId="urn:microsoft.com/office/officeart/2005/8/layout/hProcess3"/>
    <dgm:cxn modelId="{2285901B-1D2A-4689-A1E7-57614FED43F1}" type="presParOf" srcId="{F4C5A0F0-2626-4D80-9234-C0751C629498}" destId="{F4A1E57C-9931-47E6-93AC-FDAAE7934D42}" srcOrd="5" destOrd="0" presId="urn:microsoft.com/office/officeart/2005/8/layout/hProcess3"/>
    <dgm:cxn modelId="{7FB4D6AB-C28A-4BBF-9D01-0AC67DEB5F0A}" type="presParOf" srcId="{F4A1E57C-9931-47E6-93AC-FDAAE7934D42}" destId="{A2B69247-4B81-47C2-9859-C8667FA1D083}" srcOrd="0" destOrd="0" presId="urn:microsoft.com/office/officeart/2005/8/layout/hProcess3"/>
    <dgm:cxn modelId="{110DEB33-1432-4346-9615-1A088BB8A0C7}" type="presParOf" srcId="{F4A1E57C-9931-47E6-93AC-FDAAE7934D42}" destId="{311F750B-8A55-4607-827F-7471CD0F2E7F}" srcOrd="1" destOrd="0" presId="urn:microsoft.com/office/officeart/2005/8/layout/hProcess3"/>
    <dgm:cxn modelId="{57B9D68B-CF3B-4433-A85E-C249ADA64DE4}" type="presParOf" srcId="{F4A1E57C-9931-47E6-93AC-FDAAE7934D42}" destId="{7DB685F3-A6C4-456E-A048-36AFB405EEE0}" srcOrd="2" destOrd="0" presId="urn:microsoft.com/office/officeart/2005/8/layout/hProcess3"/>
    <dgm:cxn modelId="{4CC5655F-78FC-4879-B283-2A1775FE1BF0}" type="presParOf" srcId="{F4A1E57C-9931-47E6-93AC-FDAAE7934D42}" destId="{5AFADC61-AE10-4125-9F09-6EF02A86117D}" srcOrd="3" destOrd="0" presId="urn:microsoft.com/office/officeart/2005/8/layout/hProcess3"/>
    <dgm:cxn modelId="{2CA8FF99-0DB1-492D-9E15-3FFEFB204DF9}" type="presParOf" srcId="{F4C5A0F0-2626-4D80-9234-C0751C629498}" destId="{F59566C1-5E18-43DE-A7C5-9D28CC5565EB}" srcOrd="6" destOrd="0" presId="urn:microsoft.com/office/officeart/2005/8/layout/hProcess3"/>
    <dgm:cxn modelId="{44144820-D14B-47FA-ACE2-529F3481A3AF}" type="presParOf" srcId="{F4C5A0F0-2626-4D80-9234-C0751C629498}" destId="{3021D396-427B-4EA8-8BC5-BC59F33B8AC0}" srcOrd="7" destOrd="0" presId="urn:microsoft.com/office/officeart/2005/8/layout/hProcess3"/>
    <dgm:cxn modelId="{AD822C98-127F-41DF-9430-CAF9570C8DC3}" type="presParOf" srcId="{F4C5A0F0-2626-4D80-9234-C0751C629498}" destId="{2AB60EFE-A128-43BE-84BF-3B1B7BDB721E}" srcOrd="8" destOrd="0" presId="urn:microsoft.com/office/officeart/2005/8/layout/h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9CD301-27A3-49BC-A2F7-62DCA15927D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4DD55AD1-4FC6-4ED5-A8F1-B38E52518A75}">
      <dgm:prSet phldrT="[Text]" custT="1"/>
      <dgm:spPr>
        <a:xfrm>
          <a:off x="708000" y="0"/>
          <a:ext cx="4680000" cy="4680000"/>
        </a:xfrm>
        <a:solidFill>
          <a:srgbClr val="ADC94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sz="2000" dirty="0" err="1">
              <a:solidFill>
                <a:srgbClr val="FFFFFF"/>
              </a:solidFill>
              <a:latin typeface="Frutiger LT Std 45 Light" pitchFamily="34" charset="0"/>
              <a:ea typeface="ＭＳ Ｐゴシック"/>
              <a:cs typeface="+mn-cs"/>
            </a:rPr>
            <a:t>Stratégie</a:t>
          </a:r>
          <a:r>
            <a:rPr lang="en-GB" sz="2000" dirty="0">
              <a:solidFill>
                <a:srgbClr val="FFFFFF"/>
              </a:solidFill>
              <a:latin typeface="Frutiger LT Std 45 Light" pitchFamily="34" charset="0"/>
              <a:ea typeface="ＭＳ Ｐゴシック"/>
              <a:cs typeface="+mn-cs"/>
            </a:rPr>
            <a:t> Europe 2020</a:t>
          </a:r>
        </a:p>
      </dgm:t>
    </dgm:pt>
    <dgm:pt modelId="{FF9863BA-03D8-4548-8E20-8A4BE47D271C}" type="parTrans" cxnId="{C0F8794E-7DE8-412D-BED6-822C183D478C}">
      <dgm:prSet/>
      <dgm:spPr/>
      <dgm:t>
        <a:bodyPr/>
        <a:lstStyle/>
        <a:p>
          <a:endParaRPr lang="en-GB"/>
        </a:p>
      </dgm:t>
    </dgm:pt>
    <dgm:pt modelId="{5D715C61-73F4-42D6-B151-379C8AFA33D4}" type="sibTrans" cxnId="{C0F8794E-7DE8-412D-BED6-822C183D478C}">
      <dgm:prSet/>
      <dgm:spPr/>
      <dgm:t>
        <a:bodyPr/>
        <a:lstStyle/>
        <a:p>
          <a:endParaRPr lang="en-GB"/>
        </a:p>
      </dgm:t>
    </dgm:pt>
    <dgm:pt modelId="{A1508947-18E1-4075-858E-0EF934388B03}">
      <dgm:prSet phldrT="[Text]" custT="1"/>
      <dgm:spPr>
        <a:xfrm>
          <a:off x="1293000" y="1169999"/>
          <a:ext cx="3510000" cy="3510000"/>
        </a:xfrm>
        <a:solidFill>
          <a:srgbClr val="C3D876"/>
        </a:solidFill>
        <a:ln w="25400" cap="flat" cmpd="sng" algn="ctr">
          <a:solidFill>
            <a:srgbClr val="FFFFFF">
              <a:hueOff val="0"/>
              <a:satOff val="0"/>
              <a:lumOff val="0"/>
              <a:alphaOff val="0"/>
            </a:srgbClr>
          </a:solidFill>
          <a:prstDash val="solid"/>
        </a:ln>
        <a:effectLst/>
      </dgm:spPr>
      <dgm:t>
        <a:bodyPr/>
        <a:lstStyle/>
        <a:p>
          <a:r>
            <a:rPr lang="en-GB" sz="1900" dirty="0" err="1">
              <a:solidFill>
                <a:srgbClr val="FFFFFF"/>
              </a:solidFill>
              <a:latin typeface="Frutiger LT Std 45 Light" pitchFamily="34" charset="0"/>
              <a:ea typeface="ＭＳ Ｐゴシック"/>
              <a:cs typeface="+mn-cs"/>
            </a:rPr>
            <a:t>Politique</a:t>
          </a:r>
          <a:r>
            <a:rPr lang="en-GB" sz="1900" dirty="0">
              <a:solidFill>
                <a:srgbClr val="FFFFFF"/>
              </a:solidFill>
              <a:latin typeface="Frutiger LT Std 45 Light" pitchFamily="34" charset="0"/>
              <a:ea typeface="ＭＳ Ｐゴシック"/>
              <a:cs typeface="+mn-cs"/>
            </a:rPr>
            <a:t> de </a:t>
          </a:r>
          <a:r>
            <a:rPr lang="en-GB" sz="1900" dirty="0" err="1">
              <a:solidFill>
                <a:srgbClr val="FFFFFF"/>
              </a:solidFill>
              <a:latin typeface="Frutiger LT Std 45 Light" pitchFamily="34" charset="0"/>
              <a:ea typeface="ＭＳ Ｐゴシック"/>
              <a:cs typeface="+mn-cs"/>
            </a:rPr>
            <a:t>cohésion</a:t>
          </a:r>
          <a:endParaRPr lang="en-GB" sz="1900" dirty="0">
            <a:solidFill>
              <a:srgbClr val="FFFFFF"/>
            </a:solidFill>
            <a:latin typeface="Frutiger LT Std 45 Light" pitchFamily="34" charset="0"/>
            <a:ea typeface="ＭＳ Ｐゴシック"/>
            <a:cs typeface="+mn-cs"/>
          </a:endParaRPr>
        </a:p>
      </dgm:t>
    </dgm:pt>
    <dgm:pt modelId="{799D6829-EEF4-4C65-BEF4-5A20C7DE5C47}" type="parTrans" cxnId="{B8E34061-0DC8-4352-86E4-671DE5191013}">
      <dgm:prSet/>
      <dgm:spPr/>
      <dgm:t>
        <a:bodyPr/>
        <a:lstStyle/>
        <a:p>
          <a:endParaRPr lang="en-GB"/>
        </a:p>
      </dgm:t>
    </dgm:pt>
    <dgm:pt modelId="{0C3B24C4-7089-4F03-9B18-C280682892F8}" type="sibTrans" cxnId="{B8E34061-0DC8-4352-86E4-671DE5191013}">
      <dgm:prSet/>
      <dgm:spPr/>
      <dgm:t>
        <a:bodyPr/>
        <a:lstStyle/>
        <a:p>
          <a:endParaRPr lang="en-GB"/>
        </a:p>
      </dgm:t>
    </dgm:pt>
    <dgm:pt modelId="{E13CFE4F-BE67-4E66-9A7A-7C5D050C60E7}">
      <dgm:prSet phldrT="[Text]" custT="1"/>
      <dgm:spPr>
        <a:xfrm>
          <a:off x="1878000" y="2340000"/>
          <a:ext cx="2340000" cy="2340000"/>
        </a:xfrm>
        <a:solidFill>
          <a:srgbClr val="D1E197"/>
        </a:solidFill>
        <a:ln w="25400" cap="flat" cmpd="sng" algn="ctr">
          <a:solidFill>
            <a:srgbClr val="FFFFFF">
              <a:hueOff val="0"/>
              <a:satOff val="0"/>
              <a:lumOff val="0"/>
              <a:alphaOff val="0"/>
            </a:srgbClr>
          </a:solidFill>
          <a:prstDash val="solid"/>
        </a:ln>
        <a:effectLst/>
      </dgm:spPr>
      <dgm:t>
        <a:bodyPr/>
        <a:lstStyle/>
        <a:p>
          <a:r>
            <a:rPr lang="en-GB" sz="2200" dirty="0" err="1">
              <a:solidFill>
                <a:srgbClr val="FFFFFF"/>
              </a:solidFill>
              <a:latin typeface="Frutiger LT Std 45 Light" pitchFamily="34" charset="0"/>
              <a:ea typeface="ＭＳ Ｐゴシック"/>
              <a:cs typeface="+mn-cs"/>
            </a:rPr>
            <a:t>Interreg</a:t>
          </a:r>
          <a:endParaRPr lang="en-GB" sz="2200" dirty="0">
            <a:solidFill>
              <a:srgbClr val="FFFFFF"/>
            </a:solidFill>
            <a:latin typeface="Frutiger LT Std 45 Light" pitchFamily="34" charset="0"/>
            <a:ea typeface="ＭＳ Ｐゴシック"/>
            <a:cs typeface="+mn-cs"/>
          </a:endParaRPr>
        </a:p>
        <a:p>
          <a:r>
            <a:rPr lang="en-GB" sz="2200" dirty="0">
              <a:solidFill>
                <a:srgbClr val="FFFFFF"/>
              </a:solidFill>
              <a:latin typeface="Frutiger LT Std 45 Light" pitchFamily="34" charset="0"/>
              <a:ea typeface="ＭＳ Ｐゴシック"/>
              <a:cs typeface="+mn-cs"/>
            </a:rPr>
            <a:t>URBACT</a:t>
          </a:r>
        </a:p>
        <a:p>
          <a:r>
            <a:rPr lang="en-GB" sz="2200" dirty="0">
              <a:solidFill>
                <a:srgbClr val="FFFFFF"/>
              </a:solidFill>
              <a:latin typeface="Frutiger LT Std 45 Light" pitchFamily="34" charset="0"/>
              <a:ea typeface="ＭＳ Ｐゴシック"/>
              <a:cs typeface="+mn-cs"/>
            </a:rPr>
            <a:t>ESPON</a:t>
          </a:r>
        </a:p>
      </dgm:t>
    </dgm:pt>
    <dgm:pt modelId="{BFABAF49-E64E-431C-9E69-AE68112BEFE0}" type="parTrans" cxnId="{D421A0A9-8BEB-4C7B-ADF5-C9721F1F2207}">
      <dgm:prSet/>
      <dgm:spPr/>
      <dgm:t>
        <a:bodyPr/>
        <a:lstStyle/>
        <a:p>
          <a:endParaRPr lang="en-GB"/>
        </a:p>
      </dgm:t>
    </dgm:pt>
    <dgm:pt modelId="{CE62D5E5-F862-4F3B-B052-2D8791EF247C}" type="sibTrans" cxnId="{D421A0A9-8BEB-4C7B-ADF5-C9721F1F2207}">
      <dgm:prSet/>
      <dgm:spPr/>
      <dgm:t>
        <a:bodyPr/>
        <a:lstStyle/>
        <a:p>
          <a:endParaRPr lang="en-GB"/>
        </a:p>
      </dgm:t>
    </dgm:pt>
    <dgm:pt modelId="{25F79990-D0D7-4E70-965E-87094DE93626}" type="pres">
      <dgm:prSet presAssocID="{9C9CD301-27A3-49BC-A2F7-62DCA15927DD}" presName="Name0" presStyleCnt="0">
        <dgm:presLayoutVars>
          <dgm:chMax val="7"/>
          <dgm:resizeHandles val="exact"/>
        </dgm:presLayoutVars>
      </dgm:prSet>
      <dgm:spPr/>
      <dgm:t>
        <a:bodyPr/>
        <a:lstStyle/>
        <a:p>
          <a:endParaRPr lang="de-CH"/>
        </a:p>
      </dgm:t>
    </dgm:pt>
    <dgm:pt modelId="{4FE8FB55-C864-4D46-B967-DD00C7C8569D}" type="pres">
      <dgm:prSet presAssocID="{9C9CD301-27A3-49BC-A2F7-62DCA15927DD}" presName="comp1" presStyleCnt="0"/>
      <dgm:spPr/>
    </dgm:pt>
    <dgm:pt modelId="{8EDD0ADA-CACC-4FA2-B79D-BE54909FBCF6}" type="pres">
      <dgm:prSet presAssocID="{9C9CD301-27A3-49BC-A2F7-62DCA15927DD}" presName="circle1" presStyleLbl="node1" presStyleIdx="0" presStyleCnt="3" custScaleX="118895"/>
      <dgm:spPr>
        <a:prstGeom prst="ellipse">
          <a:avLst/>
        </a:prstGeom>
      </dgm:spPr>
      <dgm:t>
        <a:bodyPr/>
        <a:lstStyle/>
        <a:p>
          <a:endParaRPr lang="de-CH"/>
        </a:p>
      </dgm:t>
    </dgm:pt>
    <dgm:pt modelId="{FCAED4C3-9FE4-459E-B755-57093994FBAD}" type="pres">
      <dgm:prSet presAssocID="{9C9CD301-27A3-49BC-A2F7-62DCA15927DD}" presName="c1text" presStyleLbl="node1" presStyleIdx="0" presStyleCnt="3">
        <dgm:presLayoutVars>
          <dgm:bulletEnabled val="1"/>
        </dgm:presLayoutVars>
      </dgm:prSet>
      <dgm:spPr/>
      <dgm:t>
        <a:bodyPr/>
        <a:lstStyle/>
        <a:p>
          <a:endParaRPr lang="de-CH"/>
        </a:p>
      </dgm:t>
    </dgm:pt>
    <dgm:pt modelId="{770BFEDC-279A-4001-B362-2D58774180A8}" type="pres">
      <dgm:prSet presAssocID="{9C9CD301-27A3-49BC-A2F7-62DCA15927DD}" presName="comp2" presStyleCnt="0"/>
      <dgm:spPr/>
    </dgm:pt>
    <dgm:pt modelId="{EC46EC09-DDC3-44DD-B623-9FC47FEC40D8}" type="pres">
      <dgm:prSet presAssocID="{9C9CD301-27A3-49BC-A2F7-62DCA15927DD}" presName="circle2" presStyleLbl="node1" presStyleIdx="1" presStyleCnt="3" custScaleX="130938" custLinFactNeighborX="2305" custLinFactNeighborY="1750"/>
      <dgm:spPr>
        <a:prstGeom prst="ellipse">
          <a:avLst/>
        </a:prstGeom>
      </dgm:spPr>
      <dgm:t>
        <a:bodyPr/>
        <a:lstStyle/>
        <a:p>
          <a:endParaRPr lang="de-CH"/>
        </a:p>
      </dgm:t>
    </dgm:pt>
    <dgm:pt modelId="{EAC0BE4B-344C-4ECD-8671-0473B79951C6}" type="pres">
      <dgm:prSet presAssocID="{9C9CD301-27A3-49BC-A2F7-62DCA15927DD}" presName="c2text" presStyleLbl="node1" presStyleIdx="1" presStyleCnt="3">
        <dgm:presLayoutVars>
          <dgm:bulletEnabled val="1"/>
        </dgm:presLayoutVars>
      </dgm:prSet>
      <dgm:spPr/>
      <dgm:t>
        <a:bodyPr/>
        <a:lstStyle/>
        <a:p>
          <a:endParaRPr lang="de-CH"/>
        </a:p>
      </dgm:t>
    </dgm:pt>
    <dgm:pt modelId="{D525BB12-AA2F-4032-8009-F3E7BEEF49FB}" type="pres">
      <dgm:prSet presAssocID="{9C9CD301-27A3-49BC-A2F7-62DCA15927DD}" presName="comp3" presStyleCnt="0"/>
      <dgm:spPr/>
    </dgm:pt>
    <dgm:pt modelId="{5F142896-A8C4-492E-BED3-E750D874F14D}" type="pres">
      <dgm:prSet presAssocID="{9C9CD301-27A3-49BC-A2F7-62DCA15927DD}" presName="circle3" presStyleLbl="node1" presStyleIdx="2" presStyleCnt="3" custScaleX="162945" custScaleY="94872" custLinFactNeighborX="796" custLinFactNeighborY="2061"/>
      <dgm:spPr>
        <a:prstGeom prst="ellipse">
          <a:avLst/>
        </a:prstGeom>
      </dgm:spPr>
      <dgm:t>
        <a:bodyPr/>
        <a:lstStyle/>
        <a:p>
          <a:endParaRPr lang="de-CH"/>
        </a:p>
      </dgm:t>
    </dgm:pt>
    <dgm:pt modelId="{80FDE2BA-3D4E-4B43-96DF-63E8DF6603BC}" type="pres">
      <dgm:prSet presAssocID="{9C9CD301-27A3-49BC-A2F7-62DCA15927DD}" presName="c3text" presStyleLbl="node1" presStyleIdx="2" presStyleCnt="3">
        <dgm:presLayoutVars>
          <dgm:bulletEnabled val="1"/>
        </dgm:presLayoutVars>
      </dgm:prSet>
      <dgm:spPr/>
      <dgm:t>
        <a:bodyPr/>
        <a:lstStyle/>
        <a:p>
          <a:endParaRPr lang="de-CH"/>
        </a:p>
      </dgm:t>
    </dgm:pt>
  </dgm:ptLst>
  <dgm:cxnLst>
    <dgm:cxn modelId="{463C1BA0-D98E-4A18-9FEF-B64D50FD2114}" type="presOf" srcId="{A1508947-18E1-4075-858E-0EF934388B03}" destId="{EC46EC09-DDC3-44DD-B623-9FC47FEC40D8}" srcOrd="0" destOrd="0" presId="urn:microsoft.com/office/officeart/2005/8/layout/venn2"/>
    <dgm:cxn modelId="{D421A0A9-8BEB-4C7B-ADF5-C9721F1F2207}" srcId="{9C9CD301-27A3-49BC-A2F7-62DCA15927DD}" destId="{E13CFE4F-BE67-4E66-9A7A-7C5D050C60E7}" srcOrd="2" destOrd="0" parTransId="{BFABAF49-E64E-431C-9E69-AE68112BEFE0}" sibTransId="{CE62D5E5-F862-4F3B-B052-2D8791EF247C}"/>
    <dgm:cxn modelId="{B4281048-6B19-4C10-B286-BCF464E539B9}" type="presOf" srcId="{E13CFE4F-BE67-4E66-9A7A-7C5D050C60E7}" destId="{80FDE2BA-3D4E-4B43-96DF-63E8DF6603BC}" srcOrd="1" destOrd="0" presId="urn:microsoft.com/office/officeart/2005/8/layout/venn2"/>
    <dgm:cxn modelId="{B8E34061-0DC8-4352-86E4-671DE5191013}" srcId="{9C9CD301-27A3-49BC-A2F7-62DCA15927DD}" destId="{A1508947-18E1-4075-858E-0EF934388B03}" srcOrd="1" destOrd="0" parTransId="{799D6829-EEF4-4C65-BEF4-5A20C7DE5C47}" sibTransId="{0C3B24C4-7089-4F03-9B18-C280682892F8}"/>
    <dgm:cxn modelId="{A3F45E8B-FAFE-4705-827F-089C81EA6852}" type="presOf" srcId="{4DD55AD1-4FC6-4ED5-A8F1-B38E52518A75}" destId="{8EDD0ADA-CACC-4FA2-B79D-BE54909FBCF6}" srcOrd="0" destOrd="0" presId="urn:microsoft.com/office/officeart/2005/8/layout/venn2"/>
    <dgm:cxn modelId="{F0B73B73-CFCB-4966-96B9-8B641BEB3397}" type="presOf" srcId="{9C9CD301-27A3-49BC-A2F7-62DCA15927DD}" destId="{25F79990-D0D7-4E70-965E-87094DE93626}" srcOrd="0" destOrd="0" presId="urn:microsoft.com/office/officeart/2005/8/layout/venn2"/>
    <dgm:cxn modelId="{A7D131E0-595A-42FA-9203-3B1111D3C772}" type="presOf" srcId="{4DD55AD1-4FC6-4ED5-A8F1-B38E52518A75}" destId="{FCAED4C3-9FE4-459E-B755-57093994FBAD}" srcOrd="1" destOrd="0" presId="urn:microsoft.com/office/officeart/2005/8/layout/venn2"/>
    <dgm:cxn modelId="{335D0EFF-62E9-41BE-8A8D-D2E3E28337E5}" type="presOf" srcId="{A1508947-18E1-4075-858E-0EF934388B03}" destId="{EAC0BE4B-344C-4ECD-8671-0473B79951C6}" srcOrd="1" destOrd="0" presId="urn:microsoft.com/office/officeart/2005/8/layout/venn2"/>
    <dgm:cxn modelId="{3B72A4ED-36E3-4548-8AC3-6D50A2902EFC}" type="presOf" srcId="{E13CFE4F-BE67-4E66-9A7A-7C5D050C60E7}" destId="{5F142896-A8C4-492E-BED3-E750D874F14D}" srcOrd="0" destOrd="0" presId="urn:microsoft.com/office/officeart/2005/8/layout/venn2"/>
    <dgm:cxn modelId="{C0F8794E-7DE8-412D-BED6-822C183D478C}" srcId="{9C9CD301-27A3-49BC-A2F7-62DCA15927DD}" destId="{4DD55AD1-4FC6-4ED5-A8F1-B38E52518A75}" srcOrd="0" destOrd="0" parTransId="{FF9863BA-03D8-4548-8E20-8A4BE47D271C}" sibTransId="{5D715C61-73F4-42D6-B151-379C8AFA33D4}"/>
    <dgm:cxn modelId="{1A0268E3-B606-4064-BF3A-7607B013C6E0}" type="presParOf" srcId="{25F79990-D0D7-4E70-965E-87094DE93626}" destId="{4FE8FB55-C864-4D46-B967-DD00C7C8569D}" srcOrd="0" destOrd="0" presId="urn:microsoft.com/office/officeart/2005/8/layout/venn2"/>
    <dgm:cxn modelId="{28942B62-9CEA-4A9F-B2BC-5C44354A42C9}" type="presParOf" srcId="{4FE8FB55-C864-4D46-B967-DD00C7C8569D}" destId="{8EDD0ADA-CACC-4FA2-B79D-BE54909FBCF6}" srcOrd="0" destOrd="0" presId="urn:microsoft.com/office/officeart/2005/8/layout/venn2"/>
    <dgm:cxn modelId="{F0379517-069C-4E04-965D-5FAC9E69EA7D}" type="presParOf" srcId="{4FE8FB55-C864-4D46-B967-DD00C7C8569D}" destId="{FCAED4C3-9FE4-459E-B755-57093994FBAD}" srcOrd="1" destOrd="0" presId="urn:microsoft.com/office/officeart/2005/8/layout/venn2"/>
    <dgm:cxn modelId="{FDF86BAB-E54D-4E5A-8BF3-3ED152B44E4F}" type="presParOf" srcId="{25F79990-D0D7-4E70-965E-87094DE93626}" destId="{770BFEDC-279A-4001-B362-2D58774180A8}" srcOrd="1" destOrd="0" presId="urn:microsoft.com/office/officeart/2005/8/layout/venn2"/>
    <dgm:cxn modelId="{516F663D-82B2-4F0A-9AF1-49875273C83B}" type="presParOf" srcId="{770BFEDC-279A-4001-B362-2D58774180A8}" destId="{EC46EC09-DDC3-44DD-B623-9FC47FEC40D8}" srcOrd="0" destOrd="0" presId="urn:microsoft.com/office/officeart/2005/8/layout/venn2"/>
    <dgm:cxn modelId="{98C79F09-83A0-4F2B-B5FF-F93FA4B4E05B}" type="presParOf" srcId="{770BFEDC-279A-4001-B362-2D58774180A8}" destId="{EAC0BE4B-344C-4ECD-8671-0473B79951C6}" srcOrd="1" destOrd="0" presId="urn:microsoft.com/office/officeart/2005/8/layout/venn2"/>
    <dgm:cxn modelId="{3CA8755A-03DF-4B4E-A709-A381A9FFB9F3}" type="presParOf" srcId="{25F79990-D0D7-4E70-965E-87094DE93626}" destId="{D525BB12-AA2F-4032-8009-F3E7BEEF49FB}" srcOrd="2" destOrd="0" presId="urn:microsoft.com/office/officeart/2005/8/layout/venn2"/>
    <dgm:cxn modelId="{0281CC85-F0E4-4602-BC61-2CF0828F5431}" type="presParOf" srcId="{D525BB12-AA2F-4032-8009-F3E7BEEF49FB}" destId="{5F142896-A8C4-492E-BED3-E750D874F14D}" srcOrd="0" destOrd="0" presId="urn:microsoft.com/office/officeart/2005/8/layout/venn2"/>
    <dgm:cxn modelId="{80302307-ED1D-453C-AF36-D2C1090778CE}" type="presParOf" srcId="{D525BB12-AA2F-4032-8009-F3E7BEEF49FB}" destId="{80FDE2BA-3D4E-4B43-96DF-63E8DF6603B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C9CD301-27A3-49BC-A2F7-62DCA15927D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E13CFE4F-BE67-4E66-9A7A-7C5D050C60E7}">
      <dgm:prSet phldrT="[Text]" custT="1"/>
      <dgm:spPr>
        <a:xfrm>
          <a:off x="1878000" y="2340000"/>
          <a:ext cx="2340000" cy="2340000"/>
        </a:xfrm>
        <a:solidFill>
          <a:srgbClr val="FFC000">
            <a:alpha val="52000"/>
          </a:srgbClr>
        </a:solidFill>
        <a:ln w="25400" cap="flat" cmpd="sng" algn="ctr">
          <a:solidFill>
            <a:schemeClr val="bg1"/>
          </a:solidFill>
          <a:prstDash val="solid"/>
        </a:ln>
        <a:effectLst/>
      </dgm:spPr>
      <dgm:t>
        <a:bodyPr lIns="144000" tIns="0" bIns="0" anchor="t" anchorCtr="0"/>
        <a:lstStyle/>
        <a:p>
          <a:r>
            <a:rPr lang="en-GB" sz="2200" dirty="0" err="1">
              <a:solidFill>
                <a:srgbClr val="FFFFFF"/>
              </a:solidFill>
              <a:latin typeface="Frutiger LT Std 45 Light" pitchFamily="34" charset="0"/>
              <a:ea typeface="ＭＳ Ｐゴシック"/>
              <a:cs typeface="+mn-cs"/>
            </a:rPr>
            <a:t>Interreg</a:t>
          </a:r>
          <a:endParaRPr lang="en-GB" sz="2200" dirty="0">
            <a:solidFill>
              <a:srgbClr val="FFFFFF"/>
            </a:solidFill>
            <a:latin typeface="Frutiger LT Std 45 Light" pitchFamily="34" charset="0"/>
            <a:ea typeface="ＭＳ Ｐゴシック"/>
            <a:cs typeface="+mn-cs"/>
          </a:endParaRPr>
        </a:p>
        <a:p>
          <a:r>
            <a:rPr lang="en-GB" sz="2200" dirty="0">
              <a:solidFill>
                <a:srgbClr val="FFFFFF"/>
              </a:solidFill>
              <a:latin typeface="Frutiger LT Std 45 Light" pitchFamily="34" charset="0"/>
              <a:ea typeface="ＭＳ Ｐゴシック"/>
              <a:cs typeface="+mn-cs"/>
            </a:rPr>
            <a:t>URBACT</a:t>
          </a:r>
        </a:p>
      </dgm:t>
    </dgm:pt>
    <dgm:pt modelId="{BFABAF49-E64E-431C-9E69-AE68112BEFE0}" type="parTrans" cxnId="{D421A0A9-8BEB-4C7B-ADF5-C9721F1F2207}">
      <dgm:prSet/>
      <dgm:spPr/>
      <dgm:t>
        <a:bodyPr/>
        <a:lstStyle/>
        <a:p>
          <a:endParaRPr lang="en-GB"/>
        </a:p>
      </dgm:t>
    </dgm:pt>
    <dgm:pt modelId="{CE62D5E5-F862-4F3B-B052-2D8791EF247C}" type="sibTrans" cxnId="{D421A0A9-8BEB-4C7B-ADF5-C9721F1F2207}">
      <dgm:prSet/>
      <dgm:spPr/>
      <dgm:t>
        <a:bodyPr/>
        <a:lstStyle/>
        <a:p>
          <a:endParaRPr lang="en-GB"/>
        </a:p>
      </dgm:t>
    </dgm:pt>
    <dgm:pt modelId="{25F79990-D0D7-4E70-965E-87094DE93626}" type="pres">
      <dgm:prSet presAssocID="{9C9CD301-27A3-49BC-A2F7-62DCA15927DD}" presName="Name0" presStyleCnt="0">
        <dgm:presLayoutVars>
          <dgm:chMax val="7"/>
          <dgm:resizeHandles val="exact"/>
        </dgm:presLayoutVars>
      </dgm:prSet>
      <dgm:spPr/>
      <dgm:t>
        <a:bodyPr/>
        <a:lstStyle/>
        <a:p>
          <a:endParaRPr lang="de-CH"/>
        </a:p>
      </dgm:t>
    </dgm:pt>
    <dgm:pt modelId="{4FE8FB55-C864-4D46-B967-DD00C7C8569D}" type="pres">
      <dgm:prSet presAssocID="{9C9CD301-27A3-49BC-A2F7-62DCA15927DD}" presName="comp1" presStyleCnt="0"/>
      <dgm:spPr/>
    </dgm:pt>
    <dgm:pt modelId="{8EDD0ADA-CACC-4FA2-B79D-BE54909FBCF6}" type="pres">
      <dgm:prSet presAssocID="{9C9CD301-27A3-49BC-A2F7-62DCA15927DD}" presName="circle1" presStyleLbl="node1" presStyleIdx="0" presStyleCnt="1" custScaleX="111893" custScaleY="87631" custLinFactNeighborX="7888" custLinFactNeighborY="6377"/>
      <dgm:spPr>
        <a:prstGeom prst="ellipse">
          <a:avLst/>
        </a:prstGeom>
      </dgm:spPr>
      <dgm:t>
        <a:bodyPr/>
        <a:lstStyle/>
        <a:p>
          <a:endParaRPr lang="de-CH"/>
        </a:p>
      </dgm:t>
    </dgm:pt>
    <dgm:pt modelId="{FCAED4C3-9FE4-459E-B755-57093994FBAD}" type="pres">
      <dgm:prSet presAssocID="{9C9CD301-27A3-49BC-A2F7-62DCA15927DD}" presName="c1text" presStyleLbl="node1" presStyleIdx="0" presStyleCnt="1">
        <dgm:presLayoutVars>
          <dgm:bulletEnabled val="1"/>
        </dgm:presLayoutVars>
      </dgm:prSet>
      <dgm:spPr/>
      <dgm:t>
        <a:bodyPr/>
        <a:lstStyle/>
        <a:p>
          <a:endParaRPr lang="de-CH"/>
        </a:p>
      </dgm:t>
    </dgm:pt>
  </dgm:ptLst>
  <dgm:cxnLst>
    <dgm:cxn modelId="{2E7165CE-F397-405B-8E3D-5E3AB2AC078D}" type="presOf" srcId="{E13CFE4F-BE67-4E66-9A7A-7C5D050C60E7}" destId="{8EDD0ADA-CACC-4FA2-B79D-BE54909FBCF6}" srcOrd="0" destOrd="0" presId="urn:microsoft.com/office/officeart/2005/8/layout/venn2"/>
    <dgm:cxn modelId="{D421A0A9-8BEB-4C7B-ADF5-C9721F1F2207}" srcId="{9C9CD301-27A3-49BC-A2F7-62DCA15927DD}" destId="{E13CFE4F-BE67-4E66-9A7A-7C5D050C60E7}" srcOrd="0" destOrd="0" parTransId="{BFABAF49-E64E-431C-9E69-AE68112BEFE0}" sibTransId="{CE62D5E5-F862-4F3B-B052-2D8791EF247C}"/>
    <dgm:cxn modelId="{9A15633F-4A20-4F4C-A5B1-5EE55009003F}" type="presOf" srcId="{9C9CD301-27A3-49BC-A2F7-62DCA15927DD}" destId="{25F79990-D0D7-4E70-965E-87094DE93626}" srcOrd="0" destOrd="0" presId="urn:microsoft.com/office/officeart/2005/8/layout/venn2"/>
    <dgm:cxn modelId="{FA7C3977-DE37-4889-915F-6A9E91FA1A29}" type="presOf" srcId="{E13CFE4F-BE67-4E66-9A7A-7C5D050C60E7}" destId="{FCAED4C3-9FE4-459E-B755-57093994FBAD}" srcOrd="1" destOrd="0" presId="urn:microsoft.com/office/officeart/2005/8/layout/venn2"/>
    <dgm:cxn modelId="{224E958F-387C-4FAD-AE3C-6CC94B297AD2}" type="presParOf" srcId="{25F79990-D0D7-4E70-965E-87094DE93626}" destId="{4FE8FB55-C864-4D46-B967-DD00C7C8569D}" srcOrd="0" destOrd="0" presId="urn:microsoft.com/office/officeart/2005/8/layout/venn2"/>
    <dgm:cxn modelId="{E1FF111E-3BC9-4DA6-998D-438651BCD1E1}" type="presParOf" srcId="{4FE8FB55-C864-4D46-B967-DD00C7C8569D}" destId="{8EDD0ADA-CACC-4FA2-B79D-BE54909FBCF6}" srcOrd="0" destOrd="0" presId="urn:microsoft.com/office/officeart/2005/8/layout/venn2"/>
    <dgm:cxn modelId="{416732A8-7D53-49E2-B38F-A097E9859252}" type="presParOf" srcId="{4FE8FB55-C864-4D46-B967-DD00C7C8569D}" destId="{FCAED4C3-9FE4-459E-B755-57093994FBAD}"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FB9AD55-4AA5-493C-B10C-0BB07971A67A}"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e-CH"/>
        </a:p>
      </dgm:t>
    </dgm:pt>
    <dgm:pt modelId="{58D2CE72-3F65-41D6-ACBA-881B8FB54919}">
      <dgm:prSet phldrT="[Text]" custT="1"/>
      <dgm:spPr/>
      <dgm:t>
        <a:bodyPr lIns="0" tIns="0" rIns="0" bIns="0" anchor="ctr" anchorCtr="0"/>
        <a:lstStyle/>
        <a:p>
          <a:r>
            <a:rPr lang="fr-CH" altLang="it-IT" sz="2000" dirty="0">
              <a:solidFill>
                <a:schemeClr val="bg1"/>
              </a:solidFill>
            </a:rPr>
            <a:t>NPR</a:t>
          </a:r>
          <a:endParaRPr lang="de-CH" sz="2000" dirty="0">
            <a:solidFill>
              <a:schemeClr val="bg1"/>
            </a:solidFill>
          </a:endParaRPr>
        </a:p>
      </dgm:t>
    </dgm:pt>
    <dgm:pt modelId="{87CD8C60-D02F-4C8C-895A-5AFD1795A405}" type="parTrans" cxnId="{EF4E1D3C-1AE3-447C-BB88-B0D3F0CA22A3}">
      <dgm:prSet/>
      <dgm:spPr/>
      <dgm:t>
        <a:bodyPr/>
        <a:lstStyle/>
        <a:p>
          <a:endParaRPr lang="de-CH"/>
        </a:p>
      </dgm:t>
    </dgm:pt>
    <dgm:pt modelId="{5E753AFE-A710-4455-8035-F64F63617A57}" type="sibTrans" cxnId="{EF4E1D3C-1AE3-447C-BB88-B0D3F0CA22A3}">
      <dgm:prSet/>
      <dgm:spPr/>
      <dgm:t>
        <a:bodyPr/>
        <a:lstStyle/>
        <a:p>
          <a:endParaRPr lang="de-CH"/>
        </a:p>
      </dgm:t>
    </dgm:pt>
    <dgm:pt modelId="{6C8B7263-1DE3-4685-A9DA-CAFDA164740B}" type="pres">
      <dgm:prSet presAssocID="{3FB9AD55-4AA5-493C-B10C-0BB07971A67A}" presName="Name0" presStyleCnt="0">
        <dgm:presLayoutVars>
          <dgm:chMax val="7"/>
          <dgm:resizeHandles val="exact"/>
        </dgm:presLayoutVars>
      </dgm:prSet>
      <dgm:spPr/>
      <dgm:t>
        <a:bodyPr/>
        <a:lstStyle/>
        <a:p>
          <a:endParaRPr lang="de-CH"/>
        </a:p>
      </dgm:t>
    </dgm:pt>
    <dgm:pt modelId="{DD1E1756-F91B-416F-869D-0FD48CE765EA}" type="pres">
      <dgm:prSet presAssocID="{3FB9AD55-4AA5-493C-B10C-0BB07971A67A}" presName="comp1" presStyleCnt="0"/>
      <dgm:spPr/>
    </dgm:pt>
    <dgm:pt modelId="{0F34EA50-1C76-4B84-A466-D42A410F97FB}" type="pres">
      <dgm:prSet presAssocID="{3FB9AD55-4AA5-493C-B10C-0BB07971A67A}" presName="circle1" presStyleLbl="node1" presStyleIdx="0" presStyleCnt="1" custScaleX="95820" custScaleY="77185" custLinFactY="50" custLinFactNeighborX="52945" custLinFactNeighborY="100000"/>
      <dgm:spPr/>
      <dgm:t>
        <a:bodyPr/>
        <a:lstStyle/>
        <a:p>
          <a:endParaRPr lang="de-CH"/>
        </a:p>
      </dgm:t>
    </dgm:pt>
    <dgm:pt modelId="{23E5C656-B385-47DD-8F68-1B61B3E37B6D}" type="pres">
      <dgm:prSet presAssocID="{3FB9AD55-4AA5-493C-B10C-0BB07971A67A}" presName="c1text" presStyleLbl="node1" presStyleIdx="0" presStyleCnt="1">
        <dgm:presLayoutVars>
          <dgm:bulletEnabled val="1"/>
        </dgm:presLayoutVars>
      </dgm:prSet>
      <dgm:spPr/>
      <dgm:t>
        <a:bodyPr/>
        <a:lstStyle/>
        <a:p>
          <a:endParaRPr lang="de-CH"/>
        </a:p>
      </dgm:t>
    </dgm:pt>
  </dgm:ptLst>
  <dgm:cxnLst>
    <dgm:cxn modelId="{42E19430-9F42-4A8F-91A8-ECC75ED7F16E}" type="presOf" srcId="{58D2CE72-3F65-41D6-ACBA-881B8FB54919}" destId="{0F34EA50-1C76-4B84-A466-D42A410F97FB}" srcOrd="0" destOrd="0" presId="urn:microsoft.com/office/officeart/2005/8/layout/venn2"/>
    <dgm:cxn modelId="{EF4E1D3C-1AE3-447C-BB88-B0D3F0CA22A3}" srcId="{3FB9AD55-4AA5-493C-B10C-0BB07971A67A}" destId="{58D2CE72-3F65-41D6-ACBA-881B8FB54919}" srcOrd="0" destOrd="0" parTransId="{87CD8C60-D02F-4C8C-895A-5AFD1795A405}" sibTransId="{5E753AFE-A710-4455-8035-F64F63617A57}"/>
    <dgm:cxn modelId="{689C67F0-54BB-40D2-A3A6-C729CAFE8B7F}" type="presOf" srcId="{58D2CE72-3F65-41D6-ACBA-881B8FB54919}" destId="{23E5C656-B385-47DD-8F68-1B61B3E37B6D}" srcOrd="1" destOrd="0" presId="urn:microsoft.com/office/officeart/2005/8/layout/venn2"/>
    <dgm:cxn modelId="{26FDEA80-2993-4AAE-873E-455F897875FC}" type="presOf" srcId="{3FB9AD55-4AA5-493C-B10C-0BB07971A67A}" destId="{6C8B7263-1DE3-4685-A9DA-CAFDA164740B}" srcOrd="0" destOrd="0" presId="urn:microsoft.com/office/officeart/2005/8/layout/venn2"/>
    <dgm:cxn modelId="{C9FC0CB9-035E-4BB8-A53F-BE51CE20C034}" type="presParOf" srcId="{6C8B7263-1DE3-4685-A9DA-CAFDA164740B}" destId="{DD1E1756-F91B-416F-869D-0FD48CE765EA}" srcOrd="0" destOrd="0" presId="urn:microsoft.com/office/officeart/2005/8/layout/venn2"/>
    <dgm:cxn modelId="{C33D4965-88EE-4480-AAB9-F9409C3F00E3}" type="presParOf" srcId="{DD1E1756-F91B-416F-869D-0FD48CE765EA}" destId="{0F34EA50-1C76-4B84-A466-D42A410F97FB}" srcOrd="0" destOrd="0" presId="urn:microsoft.com/office/officeart/2005/8/layout/venn2"/>
    <dgm:cxn modelId="{B5C3696B-34EE-46F4-A114-5DF73E1C8D0A}" type="presParOf" srcId="{DD1E1756-F91B-416F-869D-0FD48CE765EA}" destId="{23E5C656-B385-47DD-8F68-1B61B3E37B6D}"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B9AD55-4AA5-493C-B10C-0BB07971A67A}"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e-CH"/>
        </a:p>
      </dgm:t>
    </dgm:pt>
    <dgm:pt modelId="{58D2CE72-3F65-41D6-ACBA-881B8FB54919}">
      <dgm:prSet phldrT="[Text]" custT="1"/>
      <dgm:spPr/>
      <dgm:t>
        <a:bodyPr lIns="0" tIns="0" rIns="0" bIns="0" anchor="ctr" anchorCtr="0"/>
        <a:lstStyle/>
        <a:p>
          <a:r>
            <a:rPr lang="fr-CH" altLang="it-IT" sz="2000" dirty="0">
              <a:solidFill>
                <a:schemeClr val="bg1"/>
              </a:solidFill>
            </a:rPr>
            <a:t>Cantons</a:t>
          </a:r>
          <a:endParaRPr lang="de-CH" sz="2000" dirty="0">
            <a:solidFill>
              <a:schemeClr val="bg1"/>
            </a:solidFill>
          </a:endParaRPr>
        </a:p>
      </dgm:t>
    </dgm:pt>
    <dgm:pt modelId="{87CD8C60-D02F-4C8C-895A-5AFD1795A405}" type="parTrans" cxnId="{EF4E1D3C-1AE3-447C-BB88-B0D3F0CA22A3}">
      <dgm:prSet/>
      <dgm:spPr/>
      <dgm:t>
        <a:bodyPr/>
        <a:lstStyle/>
        <a:p>
          <a:endParaRPr lang="de-CH"/>
        </a:p>
      </dgm:t>
    </dgm:pt>
    <dgm:pt modelId="{5E753AFE-A710-4455-8035-F64F63617A57}" type="sibTrans" cxnId="{EF4E1D3C-1AE3-447C-BB88-B0D3F0CA22A3}">
      <dgm:prSet/>
      <dgm:spPr/>
      <dgm:t>
        <a:bodyPr/>
        <a:lstStyle/>
        <a:p>
          <a:endParaRPr lang="de-CH"/>
        </a:p>
      </dgm:t>
    </dgm:pt>
    <dgm:pt modelId="{6C8B7263-1DE3-4685-A9DA-CAFDA164740B}" type="pres">
      <dgm:prSet presAssocID="{3FB9AD55-4AA5-493C-B10C-0BB07971A67A}" presName="Name0" presStyleCnt="0">
        <dgm:presLayoutVars>
          <dgm:chMax val="7"/>
          <dgm:resizeHandles val="exact"/>
        </dgm:presLayoutVars>
      </dgm:prSet>
      <dgm:spPr/>
      <dgm:t>
        <a:bodyPr/>
        <a:lstStyle/>
        <a:p>
          <a:endParaRPr lang="de-CH"/>
        </a:p>
      </dgm:t>
    </dgm:pt>
    <dgm:pt modelId="{DD1E1756-F91B-416F-869D-0FD48CE765EA}" type="pres">
      <dgm:prSet presAssocID="{3FB9AD55-4AA5-493C-B10C-0BB07971A67A}" presName="comp1" presStyleCnt="0"/>
      <dgm:spPr/>
    </dgm:pt>
    <dgm:pt modelId="{0F34EA50-1C76-4B84-A466-D42A410F97FB}" type="pres">
      <dgm:prSet presAssocID="{3FB9AD55-4AA5-493C-B10C-0BB07971A67A}" presName="circle1" presStyleLbl="node1" presStyleIdx="0" presStyleCnt="1" custScaleX="95820" custScaleY="77185" custLinFactNeighborX="9716" custLinFactNeighborY="-547"/>
      <dgm:spPr/>
      <dgm:t>
        <a:bodyPr/>
        <a:lstStyle/>
        <a:p>
          <a:endParaRPr lang="de-CH"/>
        </a:p>
      </dgm:t>
    </dgm:pt>
    <dgm:pt modelId="{23E5C656-B385-47DD-8F68-1B61B3E37B6D}" type="pres">
      <dgm:prSet presAssocID="{3FB9AD55-4AA5-493C-B10C-0BB07971A67A}" presName="c1text" presStyleLbl="node1" presStyleIdx="0" presStyleCnt="1">
        <dgm:presLayoutVars>
          <dgm:bulletEnabled val="1"/>
        </dgm:presLayoutVars>
      </dgm:prSet>
      <dgm:spPr/>
      <dgm:t>
        <a:bodyPr/>
        <a:lstStyle/>
        <a:p>
          <a:endParaRPr lang="de-CH"/>
        </a:p>
      </dgm:t>
    </dgm:pt>
  </dgm:ptLst>
  <dgm:cxnLst>
    <dgm:cxn modelId="{EF4E1D3C-1AE3-447C-BB88-B0D3F0CA22A3}" srcId="{3FB9AD55-4AA5-493C-B10C-0BB07971A67A}" destId="{58D2CE72-3F65-41D6-ACBA-881B8FB54919}" srcOrd="0" destOrd="0" parTransId="{87CD8C60-D02F-4C8C-895A-5AFD1795A405}" sibTransId="{5E753AFE-A710-4455-8035-F64F63617A57}"/>
    <dgm:cxn modelId="{F5B93145-8A04-439A-94F4-9289D0ED1874}" type="presOf" srcId="{58D2CE72-3F65-41D6-ACBA-881B8FB54919}" destId="{23E5C656-B385-47DD-8F68-1B61B3E37B6D}" srcOrd="1" destOrd="0" presId="urn:microsoft.com/office/officeart/2005/8/layout/venn2"/>
    <dgm:cxn modelId="{EBA9BF0D-3E13-4DB2-9873-4889BAF93D0D}" type="presOf" srcId="{58D2CE72-3F65-41D6-ACBA-881B8FB54919}" destId="{0F34EA50-1C76-4B84-A466-D42A410F97FB}" srcOrd="0" destOrd="0" presId="urn:microsoft.com/office/officeart/2005/8/layout/venn2"/>
    <dgm:cxn modelId="{BA496E2E-B83A-4A5F-8E9C-AB1A63123C7B}" type="presOf" srcId="{3FB9AD55-4AA5-493C-B10C-0BB07971A67A}" destId="{6C8B7263-1DE3-4685-A9DA-CAFDA164740B}" srcOrd="0" destOrd="0" presId="urn:microsoft.com/office/officeart/2005/8/layout/venn2"/>
    <dgm:cxn modelId="{99688EC0-29C5-4713-9D3C-3BD09D1BD3DE}" type="presParOf" srcId="{6C8B7263-1DE3-4685-A9DA-CAFDA164740B}" destId="{DD1E1756-F91B-416F-869D-0FD48CE765EA}" srcOrd="0" destOrd="0" presId="urn:microsoft.com/office/officeart/2005/8/layout/venn2"/>
    <dgm:cxn modelId="{60663FE9-7B65-4747-9C3E-E00C8D289718}" type="presParOf" srcId="{DD1E1756-F91B-416F-869D-0FD48CE765EA}" destId="{0F34EA50-1C76-4B84-A466-D42A410F97FB}" srcOrd="0" destOrd="0" presId="urn:microsoft.com/office/officeart/2005/8/layout/venn2"/>
    <dgm:cxn modelId="{5DE60653-9AA5-46B5-B169-87F7A6AB58D4}" type="presParOf" srcId="{DD1E1756-F91B-416F-869D-0FD48CE765EA}" destId="{23E5C656-B385-47DD-8F68-1B61B3E37B6D}" srcOrd="1" destOrd="0" presId="urn:microsoft.com/office/officeart/2005/8/layout/ven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B9AD55-4AA5-493C-B10C-0BB07971A67A}"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e-CH"/>
        </a:p>
      </dgm:t>
    </dgm:pt>
    <dgm:pt modelId="{58D2CE72-3F65-41D6-ACBA-881B8FB54919}">
      <dgm:prSet phldrT="[Text]" custT="1"/>
      <dgm:spPr/>
      <dgm:t>
        <a:bodyPr lIns="0" tIns="0" rIns="0" bIns="0" anchor="ctr" anchorCtr="0"/>
        <a:lstStyle/>
        <a:p>
          <a:r>
            <a:rPr lang="fr-CH" altLang="it-IT" sz="2000" dirty="0">
              <a:solidFill>
                <a:schemeClr val="bg1"/>
              </a:solidFill>
            </a:rPr>
            <a:t>Autres</a:t>
          </a:r>
          <a:endParaRPr lang="de-CH" sz="2000" dirty="0">
            <a:solidFill>
              <a:schemeClr val="bg1"/>
            </a:solidFill>
          </a:endParaRPr>
        </a:p>
      </dgm:t>
    </dgm:pt>
    <dgm:pt modelId="{87CD8C60-D02F-4C8C-895A-5AFD1795A405}" type="parTrans" cxnId="{EF4E1D3C-1AE3-447C-BB88-B0D3F0CA22A3}">
      <dgm:prSet/>
      <dgm:spPr/>
      <dgm:t>
        <a:bodyPr/>
        <a:lstStyle/>
        <a:p>
          <a:endParaRPr lang="de-CH"/>
        </a:p>
      </dgm:t>
    </dgm:pt>
    <dgm:pt modelId="{5E753AFE-A710-4455-8035-F64F63617A57}" type="sibTrans" cxnId="{EF4E1D3C-1AE3-447C-BB88-B0D3F0CA22A3}">
      <dgm:prSet/>
      <dgm:spPr/>
      <dgm:t>
        <a:bodyPr/>
        <a:lstStyle/>
        <a:p>
          <a:endParaRPr lang="de-CH"/>
        </a:p>
      </dgm:t>
    </dgm:pt>
    <dgm:pt modelId="{6C8B7263-1DE3-4685-A9DA-CAFDA164740B}" type="pres">
      <dgm:prSet presAssocID="{3FB9AD55-4AA5-493C-B10C-0BB07971A67A}" presName="Name0" presStyleCnt="0">
        <dgm:presLayoutVars>
          <dgm:chMax val="7"/>
          <dgm:resizeHandles val="exact"/>
        </dgm:presLayoutVars>
      </dgm:prSet>
      <dgm:spPr/>
      <dgm:t>
        <a:bodyPr/>
        <a:lstStyle/>
        <a:p>
          <a:endParaRPr lang="de-CH"/>
        </a:p>
      </dgm:t>
    </dgm:pt>
    <dgm:pt modelId="{DD1E1756-F91B-416F-869D-0FD48CE765EA}" type="pres">
      <dgm:prSet presAssocID="{3FB9AD55-4AA5-493C-B10C-0BB07971A67A}" presName="comp1" presStyleCnt="0"/>
      <dgm:spPr/>
    </dgm:pt>
    <dgm:pt modelId="{0F34EA50-1C76-4B84-A466-D42A410F97FB}" type="pres">
      <dgm:prSet presAssocID="{3FB9AD55-4AA5-493C-B10C-0BB07971A67A}" presName="circle1" presStyleLbl="node1" presStyleIdx="0" presStyleCnt="1" custScaleX="95820" custScaleY="77185" custLinFactNeighborX="10716" custLinFactNeighborY="-1863"/>
      <dgm:spPr/>
      <dgm:t>
        <a:bodyPr/>
        <a:lstStyle/>
        <a:p>
          <a:endParaRPr lang="de-CH"/>
        </a:p>
      </dgm:t>
    </dgm:pt>
    <dgm:pt modelId="{23E5C656-B385-47DD-8F68-1B61B3E37B6D}" type="pres">
      <dgm:prSet presAssocID="{3FB9AD55-4AA5-493C-B10C-0BB07971A67A}" presName="c1text" presStyleLbl="node1" presStyleIdx="0" presStyleCnt="1">
        <dgm:presLayoutVars>
          <dgm:bulletEnabled val="1"/>
        </dgm:presLayoutVars>
      </dgm:prSet>
      <dgm:spPr/>
      <dgm:t>
        <a:bodyPr/>
        <a:lstStyle/>
        <a:p>
          <a:endParaRPr lang="de-CH"/>
        </a:p>
      </dgm:t>
    </dgm:pt>
  </dgm:ptLst>
  <dgm:cxnLst>
    <dgm:cxn modelId="{EF4E1D3C-1AE3-447C-BB88-B0D3F0CA22A3}" srcId="{3FB9AD55-4AA5-493C-B10C-0BB07971A67A}" destId="{58D2CE72-3F65-41D6-ACBA-881B8FB54919}" srcOrd="0" destOrd="0" parTransId="{87CD8C60-D02F-4C8C-895A-5AFD1795A405}" sibTransId="{5E753AFE-A710-4455-8035-F64F63617A57}"/>
    <dgm:cxn modelId="{C5DD2EE0-3449-4C9E-8DF8-E183A20D4516}" type="presOf" srcId="{58D2CE72-3F65-41D6-ACBA-881B8FB54919}" destId="{23E5C656-B385-47DD-8F68-1B61B3E37B6D}" srcOrd="1" destOrd="0" presId="urn:microsoft.com/office/officeart/2005/8/layout/venn2"/>
    <dgm:cxn modelId="{B98A5444-C3FA-43B8-9668-E60590937F05}" type="presOf" srcId="{3FB9AD55-4AA5-493C-B10C-0BB07971A67A}" destId="{6C8B7263-1DE3-4685-A9DA-CAFDA164740B}" srcOrd="0" destOrd="0" presId="urn:microsoft.com/office/officeart/2005/8/layout/venn2"/>
    <dgm:cxn modelId="{8D66E5CF-3CD9-42BB-9C03-702CC6900E09}" type="presOf" srcId="{58D2CE72-3F65-41D6-ACBA-881B8FB54919}" destId="{0F34EA50-1C76-4B84-A466-D42A410F97FB}" srcOrd="0" destOrd="0" presId="urn:microsoft.com/office/officeart/2005/8/layout/venn2"/>
    <dgm:cxn modelId="{3DFE0D91-82F4-4CCB-A6E5-462976DB4803}" type="presParOf" srcId="{6C8B7263-1DE3-4685-A9DA-CAFDA164740B}" destId="{DD1E1756-F91B-416F-869D-0FD48CE765EA}" srcOrd="0" destOrd="0" presId="urn:microsoft.com/office/officeart/2005/8/layout/venn2"/>
    <dgm:cxn modelId="{CC559FCF-5C5A-4535-ABEB-6134D54B6F44}" type="presParOf" srcId="{DD1E1756-F91B-416F-869D-0FD48CE765EA}" destId="{0F34EA50-1C76-4B84-A466-D42A410F97FB}" srcOrd="0" destOrd="0" presId="urn:microsoft.com/office/officeart/2005/8/layout/venn2"/>
    <dgm:cxn modelId="{7A808076-00D1-4A16-84BE-76602D22E1AB}" type="presParOf" srcId="{DD1E1756-F91B-416F-869D-0FD48CE765EA}" destId="{23E5C656-B385-47DD-8F68-1B61B3E37B6D}" srcOrd="1" destOrd="0" presId="urn:microsoft.com/office/officeart/2005/8/layout/venn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0E0566-774F-440E-9FCF-CB19A637E4C2}" type="doc">
      <dgm:prSet loTypeId="urn:microsoft.com/office/officeart/2005/8/layout/chevron2" loCatId="list" qsTypeId="urn:microsoft.com/office/officeart/2005/8/quickstyle/simple1#3" qsCatId="simple" csTypeId="urn:microsoft.com/office/officeart/2005/8/colors/accent1_2#1" csCatId="accent1" phldr="1"/>
      <dgm:spPr/>
      <dgm:t>
        <a:bodyPr/>
        <a:lstStyle/>
        <a:p>
          <a:endParaRPr lang="de-CH"/>
        </a:p>
      </dgm:t>
    </dgm:pt>
    <dgm:pt modelId="{F080F4B3-55F9-4914-91D0-9B40A93A1C35}">
      <dgm:prSet phldrT="[Text]"/>
      <dgm:spPr/>
      <dgm:t>
        <a:bodyPr/>
        <a:lstStyle/>
        <a:p>
          <a:r>
            <a:rPr lang="fr-CH" noProof="0">
              <a:solidFill>
                <a:schemeClr val="tx1"/>
              </a:solidFill>
            </a:rPr>
            <a:t>CH</a:t>
          </a:r>
        </a:p>
      </dgm:t>
    </dgm:pt>
    <dgm:pt modelId="{967282D3-8892-4B27-A6D1-EC4D8AC54DE2}" type="parTrans" cxnId="{3EF41984-BBF5-44CB-834A-115ACE7A752F}">
      <dgm:prSet/>
      <dgm:spPr/>
      <dgm:t>
        <a:bodyPr/>
        <a:lstStyle/>
        <a:p>
          <a:endParaRPr lang="de-CH"/>
        </a:p>
      </dgm:t>
    </dgm:pt>
    <dgm:pt modelId="{AAA4425C-43CA-4132-8CEA-8ADEF14DCC26}" type="sibTrans" cxnId="{3EF41984-BBF5-44CB-834A-115ACE7A752F}">
      <dgm:prSet/>
      <dgm:spPr/>
      <dgm:t>
        <a:bodyPr/>
        <a:lstStyle/>
        <a:p>
          <a:endParaRPr lang="de-CH"/>
        </a:p>
      </dgm:t>
    </dgm:pt>
    <dgm:pt modelId="{FDD24C3E-F41D-492C-AF3A-568C6AF21FFF}">
      <dgm:prSet phldrT="[Text]"/>
      <dgm:spPr/>
      <dgm:t>
        <a:bodyPr/>
        <a:lstStyle/>
        <a:p>
          <a:r>
            <a:rPr lang="fr-CH" noProof="0" dirty="0"/>
            <a:t>Loi fédérale sur la politique régionale  (NPR)</a:t>
          </a:r>
        </a:p>
      </dgm:t>
    </dgm:pt>
    <dgm:pt modelId="{D0D05497-8672-4965-870F-232F97C68104}" type="parTrans" cxnId="{3C813637-EB3F-40F3-AE59-9BF90D9398B0}">
      <dgm:prSet/>
      <dgm:spPr/>
      <dgm:t>
        <a:bodyPr/>
        <a:lstStyle/>
        <a:p>
          <a:endParaRPr lang="de-CH"/>
        </a:p>
      </dgm:t>
    </dgm:pt>
    <dgm:pt modelId="{0581A30F-1EAF-4123-8DD3-C83D526551B5}" type="sibTrans" cxnId="{3C813637-EB3F-40F3-AE59-9BF90D9398B0}">
      <dgm:prSet/>
      <dgm:spPr/>
      <dgm:t>
        <a:bodyPr/>
        <a:lstStyle/>
        <a:p>
          <a:endParaRPr lang="de-CH"/>
        </a:p>
      </dgm:t>
    </dgm:pt>
    <dgm:pt modelId="{9D4A88ED-A5DA-46A7-8AF6-2FC6D6E508ED}">
      <dgm:prSet phldrT="[Text]"/>
      <dgm:spPr/>
      <dgm:t>
        <a:bodyPr/>
        <a:lstStyle/>
        <a:p>
          <a:r>
            <a:rPr lang="fr-CH" b="1" noProof="0" dirty="0"/>
            <a:t>Programme de mise en œuvre cantonaux et intercantonaux </a:t>
          </a:r>
          <a:r>
            <a:rPr lang="fr-CH" noProof="0" dirty="0"/>
            <a:t>(Stratégie économique et Confédération)</a:t>
          </a:r>
        </a:p>
      </dgm:t>
    </dgm:pt>
    <dgm:pt modelId="{47A46E7D-4B9B-45AA-BF4B-EFE5C0EFA3E5}" type="parTrans" cxnId="{66A8583A-20BB-457A-8069-31ABDEC93F69}">
      <dgm:prSet/>
      <dgm:spPr/>
      <dgm:t>
        <a:bodyPr/>
        <a:lstStyle/>
        <a:p>
          <a:endParaRPr lang="de-CH"/>
        </a:p>
      </dgm:t>
    </dgm:pt>
    <dgm:pt modelId="{CD7DA529-964C-4D68-AEF9-5063CF0D38D7}" type="sibTrans" cxnId="{66A8583A-20BB-457A-8069-31ABDEC93F69}">
      <dgm:prSet/>
      <dgm:spPr/>
      <dgm:t>
        <a:bodyPr/>
        <a:lstStyle/>
        <a:p>
          <a:endParaRPr lang="de-CH"/>
        </a:p>
      </dgm:t>
    </dgm:pt>
    <dgm:pt modelId="{B059C26E-73A6-40DA-B53D-92989A0D51A3}">
      <dgm:prSet phldrT="[Text]"/>
      <dgm:spPr/>
      <dgm:t>
        <a:bodyPr/>
        <a:lstStyle/>
        <a:p>
          <a:r>
            <a:rPr lang="fr-CH" noProof="0">
              <a:solidFill>
                <a:schemeClr val="tx1"/>
              </a:solidFill>
            </a:rPr>
            <a:t>Région</a:t>
          </a:r>
        </a:p>
      </dgm:t>
    </dgm:pt>
    <dgm:pt modelId="{15E4C240-C556-495F-BB46-5493C7884CB6}" type="parTrans" cxnId="{7A18BDBF-31D6-48DB-AA15-EF05B0E622F6}">
      <dgm:prSet/>
      <dgm:spPr/>
      <dgm:t>
        <a:bodyPr/>
        <a:lstStyle/>
        <a:p>
          <a:endParaRPr lang="de-CH"/>
        </a:p>
      </dgm:t>
    </dgm:pt>
    <dgm:pt modelId="{A4545C7B-C9EC-40B1-8206-53C694B93202}" type="sibTrans" cxnId="{7A18BDBF-31D6-48DB-AA15-EF05B0E622F6}">
      <dgm:prSet/>
      <dgm:spPr/>
      <dgm:t>
        <a:bodyPr/>
        <a:lstStyle/>
        <a:p>
          <a:endParaRPr lang="de-CH"/>
        </a:p>
      </dgm:t>
    </dgm:pt>
    <dgm:pt modelId="{15ADFCE3-8947-43BC-9ED7-13339C584371}">
      <dgm:prSet phldrT="[Text]"/>
      <dgm:spPr/>
      <dgm:t>
        <a:bodyPr/>
        <a:lstStyle/>
        <a:p>
          <a:r>
            <a:rPr lang="fr-CH" noProof="0" dirty="0"/>
            <a:t>Programme de développement régional / Programme d‘impulsion</a:t>
          </a:r>
        </a:p>
      </dgm:t>
    </dgm:pt>
    <dgm:pt modelId="{0F802705-E93E-43FA-917F-206DFBAAB16A}" type="parTrans" cxnId="{09677667-2A7C-454C-8CEC-BDBB3272299F}">
      <dgm:prSet/>
      <dgm:spPr/>
      <dgm:t>
        <a:bodyPr/>
        <a:lstStyle/>
        <a:p>
          <a:endParaRPr lang="de-CH"/>
        </a:p>
      </dgm:t>
    </dgm:pt>
    <dgm:pt modelId="{9A825490-090D-47DC-882E-0D332F9A0FEA}" type="sibTrans" cxnId="{09677667-2A7C-454C-8CEC-BDBB3272299F}">
      <dgm:prSet/>
      <dgm:spPr/>
      <dgm:t>
        <a:bodyPr/>
        <a:lstStyle/>
        <a:p>
          <a:endParaRPr lang="de-CH"/>
        </a:p>
      </dgm:t>
    </dgm:pt>
    <dgm:pt modelId="{8A2888E0-D747-460C-A9C8-4313409B7C04}">
      <dgm:prSet phldrT="[Text]"/>
      <dgm:spPr/>
      <dgm:t>
        <a:bodyPr/>
        <a:lstStyle/>
        <a:p>
          <a:r>
            <a:rPr lang="fr-CH" noProof="0" dirty="0">
              <a:solidFill>
                <a:schemeClr val="tx1"/>
              </a:solidFill>
            </a:rPr>
            <a:t>Canton*</a:t>
          </a:r>
        </a:p>
      </dgm:t>
    </dgm:pt>
    <dgm:pt modelId="{56D8B16B-4239-4DCE-9BDA-B42562EAA1E2}" type="sibTrans" cxnId="{AC3EC0C0-7042-4AB0-AC06-06FE9FC53C62}">
      <dgm:prSet/>
      <dgm:spPr/>
      <dgm:t>
        <a:bodyPr/>
        <a:lstStyle/>
        <a:p>
          <a:endParaRPr lang="de-CH"/>
        </a:p>
      </dgm:t>
    </dgm:pt>
    <dgm:pt modelId="{E031136F-E7B1-442A-B79B-82CBD8DF157E}" type="parTrans" cxnId="{AC3EC0C0-7042-4AB0-AC06-06FE9FC53C62}">
      <dgm:prSet/>
      <dgm:spPr/>
      <dgm:t>
        <a:bodyPr/>
        <a:lstStyle/>
        <a:p>
          <a:endParaRPr lang="de-CH"/>
        </a:p>
      </dgm:t>
    </dgm:pt>
    <dgm:pt modelId="{53702FE2-18A9-42DB-B2C9-AE04B691822E}">
      <dgm:prSet/>
      <dgm:spPr/>
      <dgm:t>
        <a:bodyPr/>
        <a:lstStyle/>
        <a:p>
          <a:r>
            <a:rPr lang="fr-CH" noProof="0">
              <a:solidFill>
                <a:schemeClr val="tx1"/>
              </a:solidFill>
            </a:rPr>
            <a:t>Acteurs</a:t>
          </a:r>
        </a:p>
      </dgm:t>
    </dgm:pt>
    <dgm:pt modelId="{E094DE24-98C5-4DA7-B150-FD396BD774A6}" type="parTrans" cxnId="{27A120E3-28D3-44CA-845D-038520029FA8}">
      <dgm:prSet/>
      <dgm:spPr/>
      <dgm:t>
        <a:bodyPr/>
        <a:lstStyle/>
        <a:p>
          <a:endParaRPr lang="de-CH"/>
        </a:p>
      </dgm:t>
    </dgm:pt>
    <dgm:pt modelId="{23DF56A9-3E66-4852-B1C8-B950F07CDD98}" type="sibTrans" cxnId="{27A120E3-28D3-44CA-845D-038520029FA8}">
      <dgm:prSet/>
      <dgm:spPr/>
      <dgm:t>
        <a:bodyPr/>
        <a:lstStyle/>
        <a:p>
          <a:endParaRPr lang="de-CH"/>
        </a:p>
      </dgm:t>
    </dgm:pt>
    <dgm:pt modelId="{2E7788FF-E366-410F-BEA0-1315177EF8C9}">
      <dgm:prSet/>
      <dgm:spPr/>
      <dgm:t>
        <a:bodyPr/>
        <a:lstStyle/>
        <a:p>
          <a:r>
            <a:rPr lang="fr-CH" noProof="0" dirty="0"/>
            <a:t>Porteurs de projets (entreprises, communes, institutions diverses etc.) </a:t>
          </a:r>
        </a:p>
      </dgm:t>
    </dgm:pt>
    <dgm:pt modelId="{EE3D89E3-2983-4793-880A-23BFEDA4B395}" type="parTrans" cxnId="{729973CB-1FE8-4F7C-B051-2438ADF3B061}">
      <dgm:prSet/>
      <dgm:spPr/>
      <dgm:t>
        <a:bodyPr/>
        <a:lstStyle/>
        <a:p>
          <a:endParaRPr lang="de-CH"/>
        </a:p>
      </dgm:t>
    </dgm:pt>
    <dgm:pt modelId="{4A7AC25A-9D89-4998-820C-D827C88CF45A}" type="sibTrans" cxnId="{729973CB-1FE8-4F7C-B051-2438ADF3B061}">
      <dgm:prSet/>
      <dgm:spPr/>
      <dgm:t>
        <a:bodyPr/>
        <a:lstStyle/>
        <a:p>
          <a:endParaRPr lang="de-CH"/>
        </a:p>
      </dgm:t>
    </dgm:pt>
    <dgm:pt modelId="{C5C383F0-054E-44E3-93BB-7F42AD93A240}">
      <dgm:prSet phldrT="[Text]"/>
      <dgm:spPr/>
      <dgm:t>
        <a:bodyPr/>
        <a:lstStyle/>
        <a:p>
          <a:r>
            <a:rPr lang="fr-CH" noProof="0" dirty="0"/>
            <a:t>Porteur du développement (Association régionale, Management régional etc.)</a:t>
          </a:r>
        </a:p>
      </dgm:t>
    </dgm:pt>
    <dgm:pt modelId="{E1170FB5-F231-433F-8852-4ABCB3F87BAF}" type="parTrans" cxnId="{B14691E1-CBF1-4ABF-921E-201D4DBE8EA5}">
      <dgm:prSet/>
      <dgm:spPr/>
      <dgm:t>
        <a:bodyPr/>
        <a:lstStyle/>
        <a:p>
          <a:endParaRPr lang="de-CH"/>
        </a:p>
      </dgm:t>
    </dgm:pt>
    <dgm:pt modelId="{359276CC-031C-4AEC-95F2-3B6388D873F5}" type="sibTrans" cxnId="{B14691E1-CBF1-4ABF-921E-201D4DBE8EA5}">
      <dgm:prSet/>
      <dgm:spPr/>
      <dgm:t>
        <a:bodyPr/>
        <a:lstStyle/>
        <a:p>
          <a:endParaRPr lang="de-CH"/>
        </a:p>
      </dgm:t>
    </dgm:pt>
    <dgm:pt modelId="{B5059EDA-F0FE-4C30-9C0E-309C09561E29}">
      <dgm:prSet phldrT="[Text]"/>
      <dgm:spPr/>
      <dgm:t>
        <a:bodyPr/>
        <a:lstStyle/>
        <a:p>
          <a:r>
            <a:rPr lang="fr-CH" noProof="0" dirty="0"/>
            <a:t>Programme pluriannuel (Stratégie nationale et gouvernance)</a:t>
          </a:r>
        </a:p>
      </dgm:t>
    </dgm:pt>
    <dgm:pt modelId="{43467F52-3021-4D7A-B482-C71F3FBCB15D}" type="parTrans" cxnId="{21690221-DEB6-45AD-83A7-07CE665939D9}">
      <dgm:prSet/>
      <dgm:spPr/>
      <dgm:t>
        <a:bodyPr/>
        <a:lstStyle/>
        <a:p>
          <a:endParaRPr lang="de-CH"/>
        </a:p>
      </dgm:t>
    </dgm:pt>
    <dgm:pt modelId="{F1B61A33-F3FF-4524-9953-1E32C42CF457}" type="sibTrans" cxnId="{21690221-DEB6-45AD-83A7-07CE665939D9}">
      <dgm:prSet/>
      <dgm:spPr/>
      <dgm:t>
        <a:bodyPr/>
        <a:lstStyle/>
        <a:p>
          <a:endParaRPr lang="de-CH"/>
        </a:p>
      </dgm:t>
    </dgm:pt>
    <dgm:pt modelId="{1F33B690-4535-41CD-A9D9-6A9D657E7ACA}">
      <dgm:prSet phldrT="[Text]"/>
      <dgm:spPr/>
      <dgm:t>
        <a:bodyPr/>
        <a:lstStyle/>
        <a:p>
          <a:r>
            <a:rPr lang="fr-CH" noProof="0" dirty="0"/>
            <a:t>Gestion des fonds NPR cantonaux, approbation des projets</a:t>
          </a:r>
        </a:p>
      </dgm:t>
    </dgm:pt>
    <dgm:pt modelId="{AA8B70CA-C014-4CAF-AB30-30FE71274CA9}" type="parTrans" cxnId="{2B986788-C990-423D-B365-7E76ED307CA7}">
      <dgm:prSet/>
      <dgm:spPr/>
      <dgm:t>
        <a:bodyPr/>
        <a:lstStyle/>
        <a:p>
          <a:endParaRPr lang="de-CH"/>
        </a:p>
      </dgm:t>
    </dgm:pt>
    <dgm:pt modelId="{FC421D36-B13B-4081-ADC4-796705A9D771}" type="sibTrans" cxnId="{2B986788-C990-423D-B365-7E76ED307CA7}">
      <dgm:prSet/>
      <dgm:spPr/>
      <dgm:t>
        <a:bodyPr/>
        <a:lstStyle/>
        <a:p>
          <a:endParaRPr lang="de-CH"/>
        </a:p>
      </dgm:t>
    </dgm:pt>
    <dgm:pt modelId="{B3D3AB29-9577-456A-9FB1-ED3426834526}">
      <dgm:prSet phldrT="[Text]"/>
      <dgm:spPr/>
      <dgm:t>
        <a:bodyPr/>
        <a:lstStyle/>
        <a:p>
          <a:r>
            <a:rPr lang="fr-CH" b="1" noProof="0" dirty="0"/>
            <a:t>Programmes opérationnels Interreg</a:t>
          </a:r>
        </a:p>
      </dgm:t>
    </dgm:pt>
    <dgm:pt modelId="{CC44EDFC-AE1A-49F8-8D3C-86B3F6A6F284}" type="parTrans" cxnId="{339A397E-B3E8-460E-BD5F-8B77498972EA}">
      <dgm:prSet/>
      <dgm:spPr/>
      <dgm:t>
        <a:bodyPr/>
        <a:lstStyle/>
        <a:p>
          <a:endParaRPr lang="fr-FR"/>
        </a:p>
      </dgm:t>
    </dgm:pt>
    <dgm:pt modelId="{B7882009-6D86-4514-9540-7D5B782A3C6F}" type="sibTrans" cxnId="{339A397E-B3E8-460E-BD5F-8B77498972EA}">
      <dgm:prSet/>
      <dgm:spPr/>
      <dgm:t>
        <a:bodyPr/>
        <a:lstStyle/>
        <a:p>
          <a:endParaRPr lang="fr-FR"/>
        </a:p>
      </dgm:t>
    </dgm:pt>
    <dgm:pt modelId="{EE98B2A4-81CD-4BC0-A3A9-509CAE35C86B}" type="pres">
      <dgm:prSet presAssocID="{770E0566-774F-440E-9FCF-CB19A637E4C2}" presName="linearFlow" presStyleCnt="0">
        <dgm:presLayoutVars>
          <dgm:dir/>
          <dgm:animLvl val="lvl"/>
          <dgm:resizeHandles val="exact"/>
        </dgm:presLayoutVars>
      </dgm:prSet>
      <dgm:spPr/>
      <dgm:t>
        <a:bodyPr/>
        <a:lstStyle/>
        <a:p>
          <a:endParaRPr lang="de-CH"/>
        </a:p>
      </dgm:t>
    </dgm:pt>
    <dgm:pt modelId="{80AE7E11-5209-4F6F-8B80-2F0C2BDE23AA}" type="pres">
      <dgm:prSet presAssocID="{F080F4B3-55F9-4914-91D0-9B40A93A1C35}" presName="composite" presStyleCnt="0"/>
      <dgm:spPr/>
    </dgm:pt>
    <dgm:pt modelId="{07BA1ADD-85AB-4DA8-811C-63C5514E0F72}" type="pres">
      <dgm:prSet presAssocID="{F080F4B3-55F9-4914-91D0-9B40A93A1C35}" presName="parentText" presStyleLbl="alignNode1" presStyleIdx="0" presStyleCnt="4">
        <dgm:presLayoutVars>
          <dgm:chMax val="1"/>
          <dgm:bulletEnabled val="1"/>
        </dgm:presLayoutVars>
      </dgm:prSet>
      <dgm:spPr/>
      <dgm:t>
        <a:bodyPr/>
        <a:lstStyle/>
        <a:p>
          <a:endParaRPr lang="de-CH"/>
        </a:p>
      </dgm:t>
    </dgm:pt>
    <dgm:pt modelId="{40E45451-EB41-4CF3-956E-097C7CDC9774}" type="pres">
      <dgm:prSet presAssocID="{F080F4B3-55F9-4914-91D0-9B40A93A1C35}" presName="descendantText" presStyleLbl="alignAcc1" presStyleIdx="0" presStyleCnt="4" custLinFactNeighborY="11212">
        <dgm:presLayoutVars>
          <dgm:bulletEnabled val="1"/>
        </dgm:presLayoutVars>
      </dgm:prSet>
      <dgm:spPr/>
      <dgm:t>
        <a:bodyPr/>
        <a:lstStyle/>
        <a:p>
          <a:endParaRPr lang="de-CH"/>
        </a:p>
      </dgm:t>
    </dgm:pt>
    <dgm:pt modelId="{0CBACFFD-11E1-4884-A383-142715B46193}" type="pres">
      <dgm:prSet presAssocID="{AAA4425C-43CA-4132-8CEA-8ADEF14DCC26}" presName="sp" presStyleCnt="0"/>
      <dgm:spPr/>
    </dgm:pt>
    <dgm:pt modelId="{AD915825-0C1A-4209-B9A8-3ED76FC44A34}" type="pres">
      <dgm:prSet presAssocID="{8A2888E0-D747-460C-A9C8-4313409B7C04}" presName="composite" presStyleCnt="0"/>
      <dgm:spPr/>
    </dgm:pt>
    <dgm:pt modelId="{61B9A9EB-ADB5-4FEB-A3F7-26A9BA6F90FC}" type="pres">
      <dgm:prSet presAssocID="{8A2888E0-D747-460C-A9C8-4313409B7C04}" presName="parentText" presStyleLbl="alignNode1" presStyleIdx="1" presStyleCnt="4">
        <dgm:presLayoutVars>
          <dgm:chMax val="1"/>
          <dgm:bulletEnabled val="1"/>
        </dgm:presLayoutVars>
      </dgm:prSet>
      <dgm:spPr/>
      <dgm:t>
        <a:bodyPr/>
        <a:lstStyle/>
        <a:p>
          <a:endParaRPr lang="de-CH"/>
        </a:p>
      </dgm:t>
    </dgm:pt>
    <dgm:pt modelId="{69AEFAF4-E952-4878-A219-A2F3566D49EE}" type="pres">
      <dgm:prSet presAssocID="{8A2888E0-D747-460C-A9C8-4313409B7C04}" presName="descendantText" presStyleLbl="alignAcc1" presStyleIdx="1" presStyleCnt="4">
        <dgm:presLayoutVars>
          <dgm:bulletEnabled val="1"/>
        </dgm:presLayoutVars>
      </dgm:prSet>
      <dgm:spPr/>
      <dgm:t>
        <a:bodyPr/>
        <a:lstStyle/>
        <a:p>
          <a:endParaRPr lang="de-CH"/>
        </a:p>
      </dgm:t>
    </dgm:pt>
    <dgm:pt modelId="{74337C5C-9177-4132-AB64-F232A6BBB40C}" type="pres">
      <dgm:prSet presAssocID="{56D8B16B-4239-4DCE-9BDA-B42562EAA1E2}" presName="sp" presStyleCnt="0"/>
      <dgm:spPr/>
    </dgm:pt>
    <dgm:pt modelId="{83D8087A-956C-4912-B3FF-DEE1DB707B2C}" type="pres">
      <dgm:prSet presAssocID="{B059C26E-73A6-40DA-B53D-92989A0D51A3}" presName="composite" presStyleCnt="0"/>
      <dgm:spPr/>
    </dgm:pt>
    <dgm:pt modelId="{C87C31A6-3B2F-4249-AE1D-182C504366A3}" type="pres">
      <dgm:prSet presAssocID="{B059C26E-73A6-40DA-B53D-92989A0D51A3}" presName="parentText" presStyleLbl="alignNode1" presStyleIdx="2" presStyleCnt="4">
        <dgm:presLayoutVars>
          <dgm:chMax val="1"/>
          <dgm:bulletEnabled val="1"/>
        </dgm:presLayoutVars>
      </dgm:prSet>
      <dgm:spPr/>
      <dgm:t>
        <a:bodyPr/>
        <a:lstStyle/>
        <a:p>
          <a:endParaRPr lang="de-CH"/>
        </a:p>
      </dgm:t>
    </dgm:pt>
    <dgm:pt modelId="{E4FF9922-6434-4A50-AD0E-84515E88F442}" type="pres">
      <dgm:prSet presAssocID="{B059C26E-73A6-40DA-B53D-92989A0D51A3}" presName="descendantText" presStyleLbl="alignAcc1" presStyleIdx="2" presStyleCnt="4">
        <dgm:presLayoutVars>
          <dgm:bulletEnabled val="1"/>
        </dgm:presLayoutVars>
      </dgm:prSet>
      <dgm:spPr/>
      <dgm:t>
        <a:bodyPr/>
        <a:lstStyle/>
        <a:p>
          <a:endParaRPr lang="de-CH"/>
        </a:p>
      </dgm:t>
    </dgm:pt>
    <dgm:pt modelId="{8627208C-88AE-4981-A4D6-FF5982B22DA0}" type="pres">
      <dgm:prSet presAssocID="{A4545C7B-C9EC-40B1-8206-53C694B93202}" presName="sp" presStyleCnt="0"/>
      <dgm:spPr/>
    </dgm:pt>
    <dgm:pt modelId="{E5072FC1-6A72-44B3-BD2E-2C14FBAFC04F}" type="pres">
      <dgm:prSet presAssocID="{53702FE2-18A9-42DB-B2C9-AE04B691822E}" presName="composite" presStyleCnt="0"/>
      <dgm:spPr/>
    </dgm:pt>
    <dgm:pt modelId="{149FA9E5-502F-405F-8AA5-A353D6DD648E}" type="pres">
      <dgm:prSet presAssocID="{53702FE2-18A9-42DB-B2C9-AE04B691822E}" presName="parentText" presStyleLbl="alignNode1" presStyleIdx="3" presStyleCnt="4">
        <dgm:presLayoutVars>
          <dgm:chMax val="1"/>
          <dgm:bulletEnabled val="1"/>
        </dgm:presLayoutVars>
      </dgm:prSet>
      <dgm:spPr/>
      <dgm:t>
        <a:bodyPr/>
        <a:lstStyle/>
        <a:p>
          <a:endParaRPr lang="de-CH"/>
        </a:p>
      </dgm:t>
    </dgm:pt>
    <dgm:pt modelId="{6DDC43FE-85F9-4DE9-B747-2CD819F622F3}" type="pres">
      <dgm:prSet presAssocID="{53702FE2-18A9-42DB-B2C9-AE04B691822E}" presName="descendantText" presStyleLbl="alignAcc1" presStyleIdx="3" presStyleCnt="4">
        <dgm:presLayoutVars>
          <dgm:bulletEnabled val="1"/>
        </dgm:presLayoutVars>
      </dgm:prSet>
      <dgm:spPr/>
      <dgm:t>
        <a:bodyPr/>
        <a:lstStyle/>
        <a:p>
          <a:endParaRPr lang="de-CH"/>
        </a:p>
      </dgm:t>
    </dgm:pt>
  </dgm:ptLst>
  <dgm:cxnLst>
    <dgm:cxn modelId="{21690221-DEB6-45AD-83A7-07CE665939D9}" srcId="{F080F4B3-55F9-4914-91D0-9B40A93A1C35}" destId="{B5059EDA-F0FE-4C30-9C0E-309C09561E29}" srcOrd="1" destOrd="0" parTransId="{43467F52-3021-4D7A-B482-C71F3FBCB15D}" sibTransId="{F1B61A33-F3FF-4524-9953-1E32C42CF457}"/>
    <dgm:cxn modelId="{42EA4714-F4F4-4585-AF8D-DC1EE8A136FF}" type="presOf" srcId="{B059C26E-73A6-40DA-B53D-92989A0D51A3}" destId="{C87C31A6-3B2F-4249-AE1D-182C504366A3}" srcOrd="0" destOrd="0" presId="urn:microsoft.com/office/officeart/2005/8/layout/chevron2"/>
    <dgm:cxn modelId="{729973CB-1FE8-4F7C-B051-2438ADF3B061}" srcId="{53702FE2-18A9-42DB-B2C9-AE04B691822E}" destId="{2E7788FF-E366-410F-BEA0-1315177EF8C9}" srcOrd="0" destOrd="0" parTransId="{EE3D89E3-2983-4793-880A-23BFEDA4B395}" sibTransId="{4A7AC25A-9D89-4998-820C-D827C88CF45A}"/>
    <dgm:cxn modelId="{1FA30114-ACD4-45C5-A2C0-0A42B1450C63}" type="presOf" srcId="{FDD24C3E-F41D-492C-AF3A-568C6AF21FFF}" destId="{40E45451-EB41-4CF3-956E-097C7CDC9774}" srcOrd="0" destOrd="0" presId="urn:microsoft.com/office/officeart/2005/8/layout/chevron2"/>
    <dgm:cxn modelId="{AC3EC0C0-7042-4AB0-AC06-06FE9FC53C62}" srcId="{770E0566-774F-440E-9FCF-CB19A637E4C2}" destId="{8A2888E0-D747-460C-A9C8-4313409B7C04}" srcOrd="1" destOrd="0" parTransId="{E031136F-E7B1-442A-B79B-82CBD8DF157E}" sibTransId="{56D8B16B-4239-4DCE-9BDA-B42562EAA1E2}"/>
    <dgm:cxn modelId="{4F687F18-0680-4B83-B8B5-2214B1C353F7}" type="presOf" srcId="{B5059EDA-F0FE-4C30-9C0E-309C09561E29}" destId="{40E45451-EB41-4CF3-956E-097C7CDC9774}" srcOrd="0" destOrd="1" presId="urn:microsoft.com/office/officeart/2005/8/layout/chevron2"/>
    <dgm:cxn modelId="{27A120E3-28D3-44CA-845D-038520029FA8}" srcId="{770E0566-774F-440E-9FCF-CB19A637E4C2}" destId="{53702FE2-18A9-42DB-B2C9-AE04B691822E}" srcOrd="3" destOrd="0" parTransId="{E094DE24-98C5-4DA7-B150-FD396BD774A6}" sibTransId="{23DF56A9-3E66-4852-B1C8-B950F07CDD98}"/>
    <dgm:cxn modelId="{15D04D7B-16A6-487E-B2D6-BF8D941194A1}" type="presOf" srcId="{F080F4B3-55F9-4914-91D0-9B40A93A1C35}" destId="{07BA1ADD-85AB-4DA8-811C-63C5514E0F72}" srcOrd="0" destOrd="0" presId="urn:microsoft.com/office/officeart/2005/8/layout/chevron2"/>
    <dgm:cxn modelId="{B4695AF3-5E4F-4992-AD7A-C10A54E7EB88}" type="presOf" srcId="{9D4A88ED-A5DA-46A7-8AF6-2FC6D6E508ED}" destId="{69AEFAF4-E952-4878-A219-A2F3566D49EE}" srcOrd="0" destOrd="0" presId="urn:microsoft.com/office/officeart/2005/8/layout/chevron2"/>
    <dgm:cxn modelId="{339A397E-B3E8-460E-BD5F-8B77498972EA}" srcId="{8A2888E0-D747-460C-A9C8-4313409B7C04}" destId="{B3D3AB29-9577-456A-9FB1-ED3426834526}" srcOrd="1" destOrd="0" parTransId="{CC44EDFC-AE1A-49F8-8D3C-86B3F6A6F284}" sibTransId="{B7882009-6D86-4514-9540-7D5B782A3C6F}"/>
    <dgm:cxn modelId="{7CD84486-4C57-498B-8C76-5A7EDD9EB75D}" type="presOf" srcId="{8A2888E0-D747-460C-A9C8-4313409B7C04}" destId="{61B9A9EB-ADB5-4FEB-A3F7-26A9BA6F90FC}" srcOrd="0" destOrd="0" presId="urn:microsoft.com/office/officeart/2005/8/layout/chevron2"/>
    <dgm:cxn modelId="{B14691E1-CBF1-4ABF-921E-201D4DBE8EA5}" srcId="{B059C26E-73A6-40DA-B53D-92989A0D51A3}" destId="{C5C383F0-054E-44E3-93BB-7F42AD93A240}" srcOrd="1" destOrd="0" parTransId="{E1170FB5-F231-433F-8852-4ABCB3F87BAF}" sibTransId="{359276CC-031C-4AEC-95F2-3B6388D873F5}"/>
    <dgm:cxn modelId="{66A8583A-20BB-457A-8069-31ABDEC93F69}" srcId="{8A2888E0-D747-460C-A9C8-4313409B7C04}" destId="{9D4A88ED-A5DA-46A7-8AF6-2FC6D6E508ED}" srcOrd="0" destOrd="0" parTransId="{47A46E7D-4B9B-45AA-BF4B-EFE5C0EFA3E5}" sibTransId="{CD7DA529-964C-4D68-AEF9-5063CF0D38D7}"/>
    <dgm:cxn modelId="{24C1B5AB-DDE8-4C16-A4D1-A9B23A40556E}" type="presOf" srcId="{1F33B690-4535-41CD-A9D9-6A9D657E7ACA}" destId="{69AEFAF4-E952-4878-A219-A2F3566D49EE}" srcOrd="0" destOrd="2" presId="urn:microsoft.com/office/officeart/2005/8/layout/chevron2"/>
    <dgm:cxn modelId="{2AF4FF6D-D17C-43D1-96AE-E3E341B0E37F}" type="presOf" srcId="{2E7788FF-E366-410F-BEA0-1315177EF8C9}" destId="{6DDC43FE-85F9-4DE9-B747-2CD819F622F3}" srcOrd="0" destOrd="0" presId="urn:microsoft.com/office/officeart/2005/8/layout/chevron2"/>
    <dgm:cxn modelId="{09677667-2A7C-454C-8CEC-BDBB3272299F}" srcId="{B059C26E-73A6-40DA-B53D-92989A0D51A3}" destId="{15ADFCE3-8947-43BC-9ED7-13339C584371}" srcOrd="0" destOrd="0" parTransId="{0F802705-E93E-43FA-917F-206DFBAAB16A}" sibTransId="{9A825490-090D-47DC-882E-0D332F9A0FEA}"/>
    <dgm:cxn modelId="{E6132B94-DD94-43E5-B42C-64AC84BC06D5}" type="presOf" srcId="{15ADFCE3-8947-43BC-9ED7-13339C584371}" destId="{E4FF9922-6434-4A50-AD0E-84515E88F442}" srcOrd="0" destOrd="0" presId="urn:microsoft.com/office/officeart/2005/8/layout/chevron2"/>
    <dgm:cxn modelId="{9F69C745-D698-4E2C-BA6B-69C3864237BD}" type="presOf" srcId="{C5C383F0-054E-44E3-93BB-7F42AD93A240}" destId="{E4FF9922-6434-4A50-AD0E-84515E88F442}" srcOrd="0" destOrd="1" presId="urn:microsoft.com/office/officeart/2005/8/layout/chevron2"/>
    <dgm:cxn modelId="{7A18BDBF-31D6-48DB-AA15-EF05B0E622F6}" srcId="{770E0566-774F-440E-9FCF-CB19A637E4C2}" destId="{B059C26E-73A6-40DA-B53D-92989A0D51A3}" srcOrd="2" destOrd="0" parTransId="{15E4C240-C556-495F-BB46-5493C7884CB6}" sibTransId="{A4545C7B-C9EC-40B1-8206-53C694B93202}"/>
    <dgm:cxn modelId="{A5479AC5-73F7-4094-9EDB-9219E8CD2505}" type="presOf" srcId="{B3D3AB29-9577-456A-9FB1-ED3426834526}" destId="{69AEFAF4-E952-4878-A219-A2F3566D49EE}" srcOrd="0" destOrd="1" presId="urn:microsoft.com/office/officeart/2005/8/layout/chevron2"/>
    <dgm:cxn modelId="{2B986788-C990-423D-B365-7E76ED307CA7}" srcId="{8A2888E0-D747-460C-A9C8-4313409B7C04}" destId="{1F33B690-4535-41CD-A9D9-6A9D657E7ACA}" srcOrd="2" destOrd="0" parTransId="{AA8B70CA-C014-4CAF-AB30-30FE71274CA9}" sibTransId="{FC421D36-B13B-4081-ADC4-796705A9D771}"/>
    <dgm:cxn modelId="{B20D34AB-3AB7-4C2F-B4D7-AEC03F799887}" type="presOf" srcId="{770E0566-774F-440E-9FCF-CB19A637E4C2}" destId="{EE98B2A4-81CD-4BC0-A3A9-509CAE35C86B}" srcOrd="0" destOrd="0" presId="urn:microsoft.com/office/officeart/2005/8/layout/chevron2"/>
    <dgm:cxn modelId="{75953351-54D0-4239-8C1A-D86F7AABDF33}" type="presOf" srcId="{53702FE2-18A9-42DB-B2C9-AE04B691822E}" destId="{149FA9E5-502F-405F-8AA5-A353D6DD648E}" srcOrd="0" destOrd="0" presId="urn:microsoft.com/office/officeart/2005/8/layout/chevron2"/>
    <dgm:cxn modelId="{3C813637-EB3F-40F3-AE59-9BF90D9398B0}" srcId="{F080F4B3-55F9-4914-91D0-9B40A93A1C35}" destId="{FDD24C3E-F41D-492C-AF3A-568C6AF21FFF}" srcOrd="0" destOrd="0" parTransId="{D0D05497-8672-4965-870F-232F97C68104}" sibTransId="{0581A30F-1EAF-4123-8DD3-C83D526551B5}"/>
    <dgm:cxn modelId="{3EF41984-BBF5-44CB-834A-115ACE7A752F}" srcId="{770E0566-774F-440E-9FCF-CB19A637E4C2}" destId="{F080F4B3-55F9-4914-91D0-9B40A93A1C35}" srcOrd="0" destOrd="0" parTransId="{967282D3-8892-4B27-A6D1-EC4D8AC54DE2}" sibTransId="{AAA4425C-43CA-4132-8CEA-8ADEF14DCC26}"/>
    <dgm:cxn modelId="{237D3034-66DE-4600-B22A-52B92B3DDFED}" type="presParOf" srcId="{EE98B2A4-81CD-4BC0-A3A9-509CAE35C86B}" destId="{80AE7E11-5209-4F6F-8B80-2F0C2BDE23AA}" srcOrd="0" destOrd="0" presId="urn:microsoft.com/office/officeart/2005/8/layout/chevron2"/>
    <dgm:cxn modelId="{A2C85EE9-F2D9-42E4-BBD2-B631697E7D5C}" type="presParOf" srcId="{80AE7E11-5209-4F6F-8B80-2F0C2BDE23AA}" destId="{07BA1ADD-85AB-4DA8-811C-63C5514E0F72}" srcOrd="0" destOrd="0" presId="urn:microsoft.com/office/officeart/2005/8/layout/chevron2"/>
    <dgm:cxn modelId="{BB92AEE7-057D-4907-ACE7-F03396C006AD}" type="presParOf" srcId="{80AE7E11-5209-4F6F-8B80-2F0C2BDE23AA}" destId="{40E45451-EB41-4CF3-956E-097C7CDC9774}" srcOrd="1" destOrd="0" presId="urn:microsoft.com/office/officeart/2005/8/layout/chevron2"/>
    <dgm:cxn modelId="{22E315A0-80A7-4F10-8B37-0C7B132C0A50}" type="presParOf" srcId="{EE98B2A4-81CD-4BC0-A3A9-509CAE35C86B}" destId="{0CBACFFD-11E1-4884-A383-142715B46193}" srcOrd="1" destOrd="0" presId="urn:microsoft.com/office/officeart/2005/8/layout/chevron2"/>
    <dgm:cxn modelId="{3ECA7F23-2C73-40F8-9966-C8FE3332A0D0}" type="presParOf" srcId="{EE98B2A4-81CD-4BC0-A3A9-509CAE35C86B}" destId="{AD915825-0C1A-4209-B9A8-3ED76FC44A34}" srcOrd="2" destOrd="0" presId="urn:microsoft.com/office/officeart/2005/8/layout/chevron2"/>
    <dgm:cxn modelId="{146CC445-E4EC-41CA-BB7E-10E0DECD16BF}" type="presParOf" srcId="{AD915825-0C1A-4209-B9A8-3ED76FC44A34}" destId="{61B9A9EB-ADB5-4FEB-A3F7-26A9BA6F90FC}" srcOrd="0" destOrd="0" presId="urn:microsoft.com/office/officeart/2005/8/layout/chevron2"/>
    <dgm:cxn modelId="{636A042D-BFAE-4A16-8C61-A94E908864EF}" type="presParOf" srcId="{AD915825-0C1A-4209-B9A8-3ED76FC44A34}" destId="{69AEFAF4-E952-4878-A219-A2F3566D49EE}" srcOrd="1" destOrd="0" presId="urn:microsoft.com/office/officeart/2005/8/layout/chevron2"/>
    <dgm:cxn modelId="{4273190F-4DBB-4E94-9447-A6EF94CBC8BA}" type="presParOf" srcId="{EE98B2A4-81CD-4BC0-A3A9-509CAE35C86B}" destId="{74337C5C-9177-4132-AB64-F232A6BBB40C}" srcOrd="3" destOrd="0" presId="urn:microsoft.com/office/officeart/2005/8/layout/chevron2"/>
    <dgm:cxn modelId="{5B16872C-3F98-40E9-A617-C71747A35C43}" type="presParOf" srcId="{EE98B2A4-81CD-4BC0-A3A9-509CAE35C86B}" destId="{83D8087A-956C-4912-B3FF-DEE1DB707B2C}" srcOrd="4" destOrd="0" presId="urn:microsoft.com/office/officeart/2005/8/layout/chevron2"/>
    <dgm:cxn modelId="{E7C57A33-1747-4E0A-AAA2-E684A404365E}" type="presParOf" srcId="{83D8087A-956C-4912-B3FF-DEE1DB707B2C}" destId="{C87C31A6-3B2F-4249-AE1D-182C504366A3}" srcOrd="0" destOrd="0" presId="urn:microsoft.com/office/officeart/2005/8/layout/chevron2"/>
    <dgm:cxn modelId="{38F37A7F-F7C0-44E6-A413-3D504758A472}" type="presParOf" srcId="{83D8087A-956C-4912-B3FF-DEE1DB707B2C}" destId="{E4FF9922-6434-4A50-AD0E-84515E88F442}" srcOrd="1" destOrd="0" presId="urn:microsoft.com/office/officeart/2005/8/layout/chevron2"/>
    <dgm:cxn modelId="{C6682708-34AD-49F0-83AB-D80B3308AF43}" type="presParOf" srcId="{EE98B2A4-81CD-4BC0-A3A9-509CAE35C86B}" destId="{8627208C-88AE-4981-A4D6-FF5982B22DA0}" srcOrd="5" destOrd="0" presId="urn:microsoft.com/office/officeart/2005/8/layout/chevron2"/>
    <dgm:cxn modelId="{007CADAB-6C97-45CB-921D-F7CEAC17CB13}" type="presParOf" srcId="{EE98B2A4-81CD-4BC0-A3A9-509CAE35C86B}" destId="{E5072FC1-6A72-44B3-BD2E-2C14FBAFC04F}" srcOrd="6" destOrd="0" presId="urn:microsoft.com/office/officeart/2005/8/layout/chevron2"/>
    <dgm:cxn modelId="{798F5319-C0BE-4B6B-A9DD-D483E63788D8}" type="presParOf" srcId="{E5072FC1-6A72-44B3-BD2E-2C14FBAFC04F}" destId="{149FA9E5-502F-405F-8AA5-A353D6DD648E}" srcOrd="0" destOrd="0" presId="urn:microsoft.com/office/officeart/2005/8/layout/chevron2"/>
    <dgm:cxn modelId="{23120ADD-5D78-482B-88F0-8BCBC517684B}" type="presParOf" srcId="{E5072FC1-6A72-44B3-BD2E-2C14FBAFC04F}" destId="{6DDC43FE-85F9-4DE9-B747-2CD819F622F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6257-7A64-4C22-ABC7-5915544FAB9D}">
      <dsp:nvSpPr>
        <dsp:cNvPr id="0" name=""/>
        <dsp:cNvSpPr/>
      </dsp:nvSpPr>
      <dsp:spPr>
        <a:xfrm>
          <a:off x="2102875" y="1270839"/>
          <a:ext cx="1553248" cy="1553248"/>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r-FR" sz="3500" kern="1200" dirty="0"/>
            <a:t>+</a:t>
          </a:r>
        </a:p>
      </dsp:txBody>
      <dsp:txXfrm>
        <a:off x="2415147" y="1634680"/>
        <a:ext cx="928704" cy="798401"/>
      </dsp:txXfrm>
    </dsp:sp>
    <dsp:sp modelId="{FF465C79-097E-40A0-9928-60C779A0A0DD}">
      <dsp:nvSpPr>
        <dsp:cNvPr id="0" name=""/>
        <dsp:cNvSpPr/>
      </dsp:nvSpPr>
      <dsp:spPr>
        <a:xfrm>
          <a:off x="1199167" y="903708"/>
          <a:ext cx="1129635" cy="1129635"/>
        </a:xfrm>
        <a:prstGeom prst="gear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r-FR" sz="3500" kern="1200" dirty="0"/>
            <a:t>+</a:t>
          </a:r>
        </a:p>
      </dsp:txBody>
      <dsp:txXfrm>
        <a:off x="1483556" y="1189816"/>
        <a:ext cx="560857" cy="557419"/>
      </dsp:txXfrm>
    </dsp:sp>
    <dsp:sp modelId="{4CA5546C-3755-4316-923D-54FA303D0C24}">
      <dsp:nvSpPr>
        <dsp:cNvPr id="0" name=""/>
        <dsp:cNvSpPr/>
      </dsp:nvSpPr>
      <dsp:spPr>
        <a:xfrm rot="20700000">
          <a:off x="1831878" y="124375"/>
          <a:ext cx="1106811" cy="1106811"/>
        </a:xfrm>
        <a:prstGeom prst="gear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r-FR" sz="3500" kern="1200" dirty="0"/>
            <a:t>+</a:t>
          </a:r>
        </a:p>
      </dsp:txBody>
      <dsp:txXfrm rot="-20700000">
        <a:off x="2074634" y="367131"/>
        <a:ext cx="621299" cy="621299"/>
      </dsp:txXfrm>
    </dsp:sp>
    <dsp:sp modelId="{CC8C88E5-EDE3-4282-8916-5D04A9101CD8}">
      <dsp:nvSpPr>
        <dsp:cNvPr id="0" name=""/>
        <dsp:cNvSpPr/>
      </dsp:nvSpPr>
      <dsp:spPr>
        <a:xfrm>
          <a:off x="1969032" y="1044538"/>
          <a:ext cx="1988157" cy="1988157"/>
        </a:xfrm>
        <a:prstGeom prst="circularArrow">
          <a:avLst>
            <a:gd name="adj1" fmla="val 4687"/>
            <a:gd name="adj2" fmla="val 299029"/>
            <a:gd name="adj3" fmla="val 2471024"/>
            <a:gd name="adj4" fmla="val 15962193"/>
            <a:gd name="adj5" fmla="val 546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16E478-5CC6-4762-A6EE-7F776D04245A}">
      <dsp:nvSpPr>
        <dsp:cNvPr id="0" name=""/>
        <dsp:cNvSpPr/>
      </dsp:nvSpPr>
      <dsp:spPr>
        <a:xfrm>
          <a:off x="999111" y="659642"/>
          <a:ext cx="1444521" cy="1444521"/>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6C59A8-2721-43BF-BBE7-66CB79BFB8D7}">
      <dsp:nvSpPr>
        <dsp:cNvPr id="0" name=""/>
        <dsp:cNvSpPr/>
      </dsp:nvSpPr>
      <dsp:spPr>
        <a:xfrm>
          <a:off x="1575861" y="-112177"/>
          <a:ext cx="1557484" cy="1557484"/>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60EFE-A128-43BE-84BF-3B1B7BDB721E}">
      <dsp:nvSpPr>
        <dsp:cNvPr id="0" name=""/>
        <dsp:cNvSpPr/>
      </dsp:nvSpPr>
      <dsp:spPr>
        <a:xfrm>
          <a:off x="0" y="7980"/>
          <a:ext cx="1827795" cy="1656000"/>
        </a:xfrm>
        <a:prstGeom prst="rightArrow">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1F750B-8A55-4607-827F-7471CD0F2E7F}">
      <dsp:nvSpPr>
        <dsp:cNvPr id="0" name=""/>
        <dsp:cNvSpPr/>
      </dsp:nvSpPr>
      <dsp:spPr>
        <a:xfrm>
          <a:off x="1504227" y="421980"/>
          <a:ext cx="140788"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33680" rIns="0" bIns="233680" numCol="1" spcCol="1270" anchor="ctr" anchorCtr="0">
          <a:noAutofit/>
        </a:bodyPr>
        <a:lstStyle/>
        <a:p>
          <a:pPr lvl="0" algn="ctr" defTabSz="1022350">
            <a:lnSpc>
              <a:spcPct val="90000"/>
            </a:lnSpc>
            <a:spcBef>
              <a:spcPct val="0"/>
            </a:spcBef>
            <a:spcAft>
              <a:spcPct val="35000"/>
            </a:spcAft>
          </a:pPr>
          <a:endParaRPr lang="fr-FR" sz="2300" kern="1200" dirty="0"/>
        </a:p>
      </dsp:txBody>
      <dsp:txXfrm>
        <a:off x="1504227" y="421980"/>
        <a:ext cx="140788" cy="828000"/>
      </dsp:txXfrm>
    </dsp:sp>
    <dsp:sp modelId="{58DEA52D-B66C-4430-865A-67B8C247C476}">
      <dsp:nvSpPr>
        <dsp:cNvPr id="0" name=""/>
        <dsp:cNvSpPr/>
      </dsp:nvSpPr>
      <dsp:spPr>
        <a:xfrm>
          <a:off x="315792" y="421980"/>
          <a:ext cx="1160276"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Exportation</a:t>
          </a:r>
          <a:endParaRPr lang="fr-FR" sz="600" b="1" kern="1200" dirty="0">
            <a:solidFill>
              <a:schemeClr val="bg1"/>
            </a:solidFill>
          </a:endParaRPr>
        </a:p>
      </dsp:txBody>
      <dsp:txXfrm>
        <a:off x="315792" y="421980"/>
        <a:ext cx="1160276" cy="828000"/>
      </dsp:txXfrm>
    </dsp:sp>
    <dsp:sp modelId="{960F9B3F-9442-49FA-A65B-203A9F963E4A}">
      <dsp:nvSpPr>
        <dsp:cNvPr id="0" name=""/>
        <dsp:cNvSpPr/>
      </dsp:nvSpPr>
      <dsp:spPr>
        <a:xfrm>
          <a:off x="146846" y="421980"/>
          <a:ext cx="140788"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33680" rIns="0" bIns="233680" numCol="1" spcCol="1270" anchor="ctr" anchorCtr="0">
          <a:noAutofit/>
        </a:bodyPr>
        <a:lstStyle/>
        <a:p>
          <a:pPr lvl="0" algn="ctr" defTabSz="1022350">
            <a:lnSpc>
              <a:spcPct val="90000"/>
            </a:lnSpc>
            <a:spcBef>
              <a:spcPct val="0"/>
            </a:spcBef>
            <a:spcAft>
              <a:spcPct val="35000"/>
            </a:spcAft>
          </a:pPr>
          <a:endParaRPr lang="fr-FR" sz="2300" kern="1200" dirty="0"/>
        </a:p>
      </dsp:txBody>
      <dsp:txXfrm>
        <a:off x="146846" y="421980"/>
        <a:ext cx="140788" cy="82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60EFE-A128-43BE-84BF-3B1B7BDB721E}">
      <dsp:nvSpPr>
        <dsp:cNvPr id="0" name=""/>
        <dsp:cNvSpPr/>
      </dsp:nvSpPr>
      <dsp:spPr>
        <a:xfrm>
          <a:off x="0" y="7980"/>
          <a:ext cx="1827795" cy="1656000"/>
        </a:xfrm>
        <a:prstGeom prst="rightArrow">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1F750B-8A55-4607-827F-7471CD0F2E7F}">
      <dsp:nvSpPr>
        <dsp:cNvPr id="0" name=""/>
        <dsp:cNvSpPr/>
      </dsp:nvSpPr>
      <dsp:spPr>
        <a:xfrm>
          <a:off x="1510920" y="421980"/>
          <a:ext cx="134094"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33680" rIns="0" bIns="233680" numCol="1" spcCol="1270" anchor="ctr" anchorCtr="0">
          <a:noAutofit/>
        </a:bodyPr>
        <a:lstStyle/>
        <a:p>
          <a:pPr lvl="0" algn="ctr" defTabSz="1022350">
            <a:lnSpc>
              <a:spcPct val="90000"/>
            </a:lnSpc>
            <a:spcBef>
              <a:spcPct val="0"/>
            </a:spcBef>
            <a:spcAft>
              <a:spcPct val="35000"/>
            </a:spcAft>
          </a:pPr>
          <a:endParaRPr lang="fr-FR" sz="2300" kern="1200" dirty="0"/>
        </a:p>
      </dsp:txBody>
      <dsp:txXfrm>
        <a:off x="1510920" y="421980"/>
        <a:ext cx="134094" cy="828000"/>
      </dsp:txXfrm>
    </dsp:sp>
    <dsp:sp modelId="{58DEA52D-B66C-4430-865A-67B8C247C476}">
      <dsp:nvSpPr>
        <dsp:cNvPr id="0" name=""/>
        <dsp:cNvSpPr/>
      </dsp:nvSpPr>
      <dsp:spPr>
        <a:xfrm>
          <a:off x="308979" y="421980"/>
          <a:ext cx="1175122"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Importation</a:t>
          </a:r>
        </a:p>
      </dsp:txBody>
      <dsp:txXfrm>
        <a:off x="308979" y="421980"/>
        <a:ext cx="1175122" cy="828000"/>
      </dsp:txXfrm>
    </dsp:sp>
    <dsp:sp modelId="{960F9B3F-9442-49FA-A65B-203A9F963E4A}">
      <dsp:nvSpPr>
        <dsp:cNvPr id="0" name=""/>
        <dsp:cNvSpPr/>
      </dsp:nvSpPr>
      <dsp:spPr>
        <a:xfrm>
          <a:off x="148065" y="421980"/>
          <a:ext cx="134094"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33680" rIns="0" bIns="233680" numCol="1" spcCol="1270" anchor="ctr" anchorCtr="0">
          <a:noAutofit/>
        </a:bodyPr>
        <a:lstStyle/>
        <a:p>
          <a:pPr lvl="0" algn="ctr" defTabSz="1022350">
            <a:lnSpc>
              <a:spcPct val="90000"/>
            </a:lnSpc>
            <a:spcBef>
              <a:spcPct val="0"/>
            </a:spcBef>
            <a:spcAft>
              <a:spcPct val="35000"/>
            </a:spcAft>
          </a:pPr>
          <a:endParaRPr lang="fr-FR" sz="2300" kern="1200" dirty="0"/>
        </a:p>
      </dsp:txBody>
      <dsp:txXfrm>
        <a:off x="148065" y="421980"/>
        <a:ext cx="134094" cy="828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4" name="Fußzeilenplatzhalt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Tree>
    <p:extLst>
      <p:ext uri="{BB962C8B-B14F-4D97-AF65-F5344CB8AC3E}">
        <p14:creationId xmlns:p14="http://schemas.microsoft.com/office/powerpoint/2010/main" val="1154864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60C457DC-E6FD-485E-85EA-59391B0B8D4A}" type="datetimeFigureOut">
              <a:rPr lang="it-IT" smtClean="0"/>
              <a:t>14/11/2016</a:t>
            </a:fld>
            <a:endParaRPr lang="it-IT"/>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1181E17A-57DF-48ED-A15C-A11182693834}" type="slidenum">
              <a:rPr lang="it-IT" smtClean="0"/>
              <a:t>‹Nr.›</a:t>
            </a:fld>
            <a:endParaRPr lang="it-IT"/>
          </a:p>
        </p:txBody>
      </p:sp>
    </p:spTree>
    <p:extLst>
      <p:ext uri="{BB962C8B-B14F-4D97-AF65-F5344CB8AC3E}">
        <p14:creationId xmlns:p14="http://schemas.microsoft.com/office/powerpoint/2010/main" val="144580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regiosuisse.ch/docs/wissensgemeinschaften/nrp-projektkriterien/ergebnisblatt-argumentarium-2011-f.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re.admin.ch/dokumentation/publikationen/00014/index.html?lang=f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dmin.ch/ch/f/ff/2007/2297.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1</a:t>
            </a:fld>
            <a:endParaRPr lang="it-IT"/>
          </a:p>
        </p:txBody>
      </p:sp>
    </p:spTree>
    <p:extLst>
      <p:ext uri="{BB962C8B-B14F-4D97-AF65-F5344CB8AC3E}">
        <p14:creationId xmlns:p14="http://schemas.microsoft.com/office/powerpoint/2010/main" val="116200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12</a:t>
            </a:fld>
            <a:endParaRPr lang="it-IT"/>
          </a:p>
        </p:txBody>
      </p:sp>
    </p:spTree>
    <p:extLst>
      <p:ext uri="{BB962C8B-B14F-4D97-AF65-F5344CB8AC3E}">
        <p14:creationId xmlns:p14="http://schemas.microsoft.com/office/powerpoint/2010/main" val="1801279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p:txBody>
      </p:sp>
      <p:sp>
        <p:nvSpPr>
          <p:cNvPr id="1280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96E03033-2B39-47E5-8AF6-B2A5D083E365}" type="slidenum">
              <a:rPr lang="de-CH" smtClean="0">
                <a:solidFill>
                  <a:srgbClr val="000000"/>
                </a:solidFill>
              </a:rPr>
              <a:pPr eaLnBrk="1" hangingPunct="1"/>
              <a:t>13</a:t>
            </a:fld>
            <a:endParaRPr lang="de-CH">
              <a:solidFill>
                <a:srgbClr val="000000"/>
              </a:solidFill>
            </a:endParaRPr>
          </a:p>
        </p:txBody>
      </p:sp>
    </p:spTree>
    <p:extLst>
      <p:ext uri="{BB962C8B-B14F-4D97-AF65-F5344CB8AC3E}">
        <p14:creationId xmlns:p14="http://schemas.microsoft.com/office/powerpoint/2010/main" val="1934280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a:p>
            <a:pPr eaLnBrk="1" hangingPunct="1">
              <a:spcBef>
                <a:spcPct val="0"/>
              </a:spcBef>
            </a:pPr>
            <a:endParaRPr lang="de-CH" dirty="0"/>
          </a:p>
        </p:txBody>
      </p:sp>
      <p:sp>
        <p:nvSpPr>
          <p:cNvPr id="123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C9579676-D20A-4204-AB6B-A31AC041DF04}" type="slidenum">
              <a:rPr lang="de-CH" smtClean="0">
                <a:solidFill>
                  <a:srgbClr val="000000"/>
                </a:solidFill>
              </a:rPr>
              <a:pPr eaLnBrk="1" hangingPunct="1"/>
              <a:t>14</a:t>
            </a:fld>
            <a:endParaRPr lang="de-CH">
              <a:solidFill>
                <a:srgbClr val="000000"/>
              </a:solidFill>
            </a:endParaRPr>
          </a:p>
        </p:txBody>
      </p:sp>
    </p:spTree>
    <p:extLst>
      <p:ext uri="{BB962C8B-B14F-4D97-AF65-F5344CB8AC3E}">
        <p14:creationId xmlns:p14="http://schemas.microsoft.com/office/powerpoint/2010/main" val="109742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CH" dirty="0"/>
          </a:p>
        </p:txBody>
      </p:sp>
      <p:sp>
        <p:nvSpPr>
          <p:cNvPr id="1259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243143A3-BCFC-4CF7-932A-26BE63707DF2}" type="slidenum">
              <a:rPr lang="de-CH" smtClean="0"/>
              <a:pPr eaLnBrk="1" hangingPunct="1"/>
              <a:t>15</a:t>
            </a:fld>
            <a:endParaRPr lang="de-CH"/>
          </a:p>
        </p:txBody>
      </p:sp>
    </p:spTree>
    <p:extLst>
      <p:ext uri="{BB962C8B-B14F-4D97-AF65-F5344CB8AC3E}">
        <p14:creationId xmlns:p14="http://schemas.microsoft.com/office/powerpoint/2010/main" val="4173487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t>Kapitel 3.4 </a:t>
            </a:r>
            <a:r>
              <a:rPr lang="de-CH">
                <a:hlinkClick r:id="rId3"/>
              </a:rPr>
              <a:t>http://www.regiosuisse.ch/docs/wissensgemeinschaften/nrp-projektkriterien/ergebnisblatt-argumentarium-2011-f.pdf</a:t>
            </a:r>
            <a:endParaRPr lang="de-CH"/>
          </a:p>
        </p:txBody>
      </p:sp>
      <p:sp>
        <p:nvSpPr>
          <p:cNvPr id="1290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07DA1085-6AFB-4921-AF9E-5DADF31CC42E}" type="slidenum">
              <a:rPr lang="de-CH" smtClean="0">
                <a:solidFill>
                  <a:srgbClr val="000000"/>
                </a:solidFill>
              </a:rPr>
              <a:pPr eaLnBrk="1" hangingPunct="1"/>
              <a:t>17</a:t>
            </a:fld>
            <a:endParaRPr lang="de-CH">
              <a:solidFill>
                <a:srgbClr val="000000"/>
              </a:solidFill>
            </a:endParaRPr>
          </a:p>
        </p:txBody>
      </p:sp>
    </p:spTree>
    <p:extLst>
      <p:ext uri="{BB962C8B-B14F-4D97-AF65-F5344CB8AC3E}">
        <p14:creationId xmlns:p14="http://schemas.microsoft.com/office/powerpoint/2010/main" val="268482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CH">
                <a:solidFill>
                  <a:srgbClr val="FF0000"/>
                </a:solidFill>
              </a:rPr>
              <a:t>Warum vorbildlich? Was ist die erwartete Wirkung aufs System?</a:t>
            </a:r>
          </a:p>
          <a:p>
            <a:pPr>
              <a:spcBef>
                <a:spcPct val="0"/>
              </a:spcBef>
            </a:pPr>
            <a:r>
              <a:rPr lang="de-CH">
                <a:solidFill>
                  <a:srgbClr val="FF0000"/>
                </a:solidFill>
              </a:rPr>
              <a:t>-&gt;	Kurzbeschrieb auf NRP-Projektdatenbank</a:t>
            </a:r>
          </a:p>
          <a:p>
            <a:pPr>
              <a:spcBef>
                <a:spcPct val="0"/>
              </a:spcBef>
            </a:pPr>
            <a:endParaRPr lang="de-CH"/>
          </a:p>
        </p:txBody>
      </p:sp>
      <p:sp>
        <p:nvSpPr>
          <p:cNvPr id="3123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804702" indent="-309501">
              <a:defRPr>
                <a:solidFill>
                  <a:schemeClr val="tx1"/>
                </a:solidFill>
                <a:latin typeface="Arial" pitchFamily="34" charset="0"/>
              </a:defRPr>
            </a:lvl2pPr>
            <a:lvl3pPr marL="1238003" indent="-247600">
              <a:defRPr>
                <a:solidFill>
                  <a:schemeClr val="tx1"/>
                </a:solidFill>
                <a:latin typeface="Arial" pitchFamily="34" charset="0"/>
              </a:defRPr>
            </a:lvl3pPr>
            <a:lvl4pPr marL="1733203" indent="-247600">
              <a:defRPr>
                <a:solidFill>
                  <a:schemeClr val="tx1"/>
                </a:solidFill>
                <a:latin typeface="Arial" pitchFamily="34" charset="0"/>
              </a:defRPr>
            </a:lvl4pPr>
            <a:lvl5pPr marL="2228406" indent="-247600">
              <a:defRPr>
                <a:solidFill>
                  <a:schemeClr val="tx1"/>
                </a:solidFill>
                <a:latin typeface="Arial" pitchFamily="34" charset="0"/>
              </a:defRPr>
            </a:lvl5pPr>
            <a:lvl6pPr marL="2723607" indent="-247600" fontAlgn="base">
              <a:spcBef>
                <a:spcPct val="0"/>
              </a:spcBef>
              <a:spcAft>
                <a:spcPct val="0"/>
              </a:spcAft>
              <a:defRPr>
                <a:solidFill>
                  <a:schemeClr val="tx1"/>
                </a:solidFill>
                <a:latin typeface="Arial" pitchFamily="34" charset="0"/>
              </a:defRPr>
            </a:lvl6pPr>
            <a:lvl7pPr marL="3218807" indent="-247600" fontAlgn="base">
              <a:spcBef>
                <a:spcPct val="0"/>
              </a:spcBef>
              <a:spcAft>
                <a:spcPct val="0"/>
              </a:spcAft>
              <a:defRPr>
                <a:solidFill>
                  <a:schemeClr val="tx1"/>
                </a:solidFill>
                <a:latin typeface="Arial" pitchFamily="34" charset="0"/>
              </a:defRPr>
            </a:lvl7pPr>
            <a:lvl8pPr marL="3714009" indent="-247600" fontAlgn="base">
              <a:spcBef>
                <a:spcPct val="0"/>
              </a:spcBef>
              <a:spcAft>
                <a:spcPct val="0"/>
              </a:spcAft>
              <a:defRPr>
                <a:solidFill>
                  <a:schemeClr val="tx1"/>
                </a:solidFill>
                <a:latin typeface="Arial" pitchFamily="34" charset="0"/>
              </a:defRPr>
            </a:lvl8pPr>
            <a:lvl9pPr marL="4209210" indent="-247600" fontAlgn="base">
              <a:spcBef>
                <a:spcPct val="0"/>
              </a:spcBef>
              <a:spcAft>
                <a:spcPct val="0"/>
              </a:spcAft>
              <a:defRPr>
                <a:solidFill>
                  <a:schemeClr val="tx1"/>
                </a:solidFill>
                <a:latin typeface="Arial" pitchFamily="34" charset="0"/>
              </a:defRPr>
            </a:lvl9pPr>
          </a:lstStyle>
          <a:p>
            <a:fld id="{B2026066-3067-49C4-9383-0E735904F572}" type="slidenum">
              <a:rPr lang="de-CH">
                <a:solidFill>
                  <a:srgbClr val="000000"/>
                </a:solidFill>
              </a:rPr>
              <a:pPr/>
              <a:t>18</a:t>
            </a:fld>
            <a:endParaRPr lang="de-CH">
              <a:solidFill>
                <a:srgbClr val="000000"/>
              </a:solidFill>
            </a:endParaRPr>
          </a:p>
        </p:txBody>
      </p:sp>
    </p:spTree>
    <p:extLst>
      <p:ext uri="{BB962C8B-B14F-4D97-AF65-F5344CB8AC3E}">
        <p14:creationId xmlns:p14="http://schemas.microsoft.com/office/powerpoint/2010/main" val="1836934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t>Art 2 a de la LPR: les exigences du développement durable sont prises en considération</a:t>
            </a:r>
          </a:p>
          <a:p>
            <a:pPr eaLnBrk="1" hangingPunct="1">
              <a:spcBef>
                <a:spcPct val="0"/>
              </a:spcBef>
            </a:pPr>
            <a:endParaRPr lang="de-CH"/>
          </a:p>
          <a:p>
            <a:pPr eaLnBrk="1" hangingPunct="1">
              <a:spcBef>
                <a:spcPct val="0"/>
              </a:spcBef>
            </a:pPr>
            <a:r>
              <a:rPr lang="de-CH"/>
              <a:t>Trois dimensions du DD: économique, sociale et environnementale</a:t>
            </a:r>
          </a:p>
          <a:p>
            <a:pPr eaLnBrk="1" hangingPunct="1">
              <a:spcBef>
                <a:spcPct val="0"/>
              </a:spcBef>
            </a:pPr>
            <a:endParaRPr lang="de-CH"/>
          </a:p>
          <a:p>
            <a:pPr eaLnBrk="1" hangingPunct="1">
              <a:spcBef>
                <a:spcPct val="0"/>
              </a:spcBef>
            </a:pPr>
            <a:endParaRPr lang="de-CH"/>
          </a:p>
          <a:p>
            <a:pPr eaLnBrk="1" hangingPunct="1">
              <a:spcBef>
                <a:spcPct val="0"/>
              </a:spcBef>
            </a:pPr>
            <a:r>
              <a:rPr lang="de-CH"/>
              <a:t>Download pfd </a:t>
            </a:r>
            <a:r>
              <a:rPr lang="de-CH">
                <a:hlinkClick r:id="rId3"/>
              </a:rPr>
              <a:t>http://www.are.admin.ch/dokumentation/publikationen/00014/index.html?lang=fr</a:t>
            </a:r>
            <a:endParaRPr lang="de-CH"/>
          </a:p>
          <a:p>
            <a:pPr eaLnBrk="1" hangingPunct="1">
              <a:spcBef>
                <a:spcPct val="0"/>
              </a:spcBef>
            </a:pPr>
            <a:endParaRPr lang="de-CH"/>
          </a:p>
        </p:txBody>
      </p:sp>
      <p:sp>
        <p:nvSpPr>
          <p:cNvPr id="135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B6810216-E1A0-4BAC-9BFB-CF048B69DC21}" type="slidenum">
              <a:rPr lang="de-CH" smtClean="0"/>
              <a:pPr eaLnBrk="1" hangingPunct="1"/>
              <a:t>19</a:t>
            </a:fld>
            <a:endParaRPr lang="de-CH"/>
          </a:p>
        </p:txBody>
      </p:sp>
    </p:spTree>
    <p:extLst>
      <p:ext uri="{BB962C8B-B14F-4D97-AF65-F5344CB8AC3E}">
        <p14:creationId xmlns:p14="http://schemas.microsoft.com/office/powerpoint/2010/main" val="3896919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hlinkClick r:id="rId3"/>
              </a:rPr>
              <a:t>http://www.admin.ch/ch/f/ff/2007/2297.pdf</a:t>
            </a:r>
            <a:endParaRPr lang="de-CH"/>
          </a:p>
        </p:txBody>
      </p:sp>
      <p:sp>
        <p:nvSpPr>
          <p:cNvPr id="1075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27E54BD9-A8C5-4FCA-B13E-B7DD16F6E382}" type="slidenum">
              <a:rPr lang="de-DE" smtClean="0">
                <a:solidFill>
                  <a:srgbClr val="000000"/>
                </a:solidFill>
              </a:rPr>
              <a:pPr eaLnBrk="1" hangingPunct="1"/>
              <a:t>21</a:t>
            </a:fld>
            <a:endParaRPr lang="de-DE">
              <a:solidFill>
                <a:srgbClr val="000000"/>
              </a:solidFill>
            </a:endParaRPr>
          </a:p>
        </p:txBody>
      </p:sp>
    </p:spTree>
    <p:extLst>
      <p:ext uri="{BB962C8B-B14F-4D97-AF65-F5344CB8AC3E}">
        <p14:creationId xmlns:p14="http://schemas.microsoft.com/office/powerpoint/2010/main" val="3559447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22</a:t>
            </a:fld>
            <a:endParaRPr lang="it-IT"/>
          </a:p>
        </p:txBody>
      </p:sp>
    </p:spTree>
    <p:extLst>
      <p:ext uri="{BB962C8B-B14F-4D97-AF65-F5344CB8AC3E}">
        <p14:creationId xmlns:p14="http://schemas.microsoft.com/office/powerpoint/2010/main" val="2934177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it-IT" dirty="0"/>
          </a:p>
        </p:txBody>
      </p:sp>
      <p:sp>
        <p:nvSpPr>
          <p:cNvPr id="4" name="Foliennummernplatzhalter 3"/>
          <p:cNvSpPr>
            <a:spLocks noGrp="1"/>
          </p:cNvSpPr>
          <p:nvPr>
            <p:ph type="sldNum" sz="quarter" idx="10"/>
          </p:nvPr>
        </p:nvSpPr>
        <p:spPr/>
        <p:txBody>
          <a:bodyPr/>
          <a:lstStyle/>
          <a:p>
            <a:fld id="{8719CD4C-45DC-44BB-A9A2-EDC8BDD0B854}" type="slidenum">
              <a:rPr lang="it-IT" smtClean="0">
                <a:solidFill>
                  <a:prstClr val="black"/>
                </a:solidFill>
              </a:rPr>
              <a:pPr/>
              <a:t>23</a:t>
            </a:fld>
            <a:endParaRPr lang="it-IT">
              <a:solidFill>
                <a:prstClr val="black"/>
              </a:solidFill>
            </a:endParaRPr>
          </a:p>
        </p:txBody>
      </p:sp>
    </p:spTree>
    <p:extLst>
      <p:ext uri="{BB962C8B-B14F-4D97-AF65-F5344CB8AC3E}">
        <p14:creationId xmlns:p14="http://schemas.microsoft.com/office/powerpoint/2010/main" val="3388737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2</a:t>
            </a:fld>
            <a:endParaRPr lang="it-IT"/>
          </a:p>
        </p:txBody>
      </p:sp>
    </p:spTree>
    <p:extLst>
      <p:ext uri="{BB962C8B-B14F-4D97-AF65-F5344CB8AC3E}">
        <p14:creationId xmlns:p14="http://schemas.microsoft.com/office/powerpoint/2010/main" val="383735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a:p>
            <a:r>
              <a:rPr lang="fr-CH" sz="1300" dirty="0"/>
              <a:t>Cette priorité est mise en œuvre en étroite concertation </a:t>
            </a:r>
            <a:r>
              <a:rPr lang="fr-CH" sz="1300" b="1" dirty="0"/>
              <a:t>avec </a:t>
            </a:r>
            <a:r>
              <a:rPr lang="fr-CH" sz="1300" b="1" dirty="0" err="1"/>
              <a:t>Innotour</a:t>
            </a:r>
            <a:r>
              <a:rPr lang="fr-CH" sz="1300" dirty="0"/>
              <a:t>. La NPR met l’accent sur les projets régionaux et suprarégionaux, alors qu’</a:t>
            </a:r>
            <a:r>
              <a:rPr lang="fr-CH" sz="1300" dirty="0" err="1"/>
              <a:t>Innotour</a:t>
            </a:r>
            <a:r>
              <a:rPr lang="fr-CH" sz="1300" dirty="0"/>
              <a:t> encourage les projets nationaux et les projets modèles régionaux. Comme c’était déjà le cas dans le cadre du PPA1, les moyens de la NPR pourront aussi bénéficier à des projets au carrefour entre le tourisme et la santé, la formation, la politique des parcs ou l’économie agricole. Une réorientation des offres parfois désuètes et le maillage des prestataires des différentes branches sont au cœur de la démarche.</a:t>
            </a:r>
            <a:endParaRPr lang="fr-CH" dirty="0"/>
          </a:p>
          <a:p>
            <a:endParaRPr lang="fr-CH" dirty="0"/>
          </a:p>
          <a:p>
            <a:r>
              <a:rPr lang="fr-CH" sz="1300" dirty="0"/>
              <a:t>A la suite de l’acceptation de l’initiative sur les résidences secondaires, le secteur du tourisme en général et celui de l’hébergement en particulier se retrouvent encore un peu plus sous pression. L’hôtellerie étant un important moteur du développement touristique, des problèmes de financement affectant ce secteur s’avèrent particulièrement graves. La Confédération a réagi aux interventions parlementaires sur ce thème et annoncé un </a:t>
            </a:r>
            <a:r>
              <a:rPr lang="fr-CH" sz="1300" b="1" dirty="0"/>
              <a:t>programme d’impulsion 2016-2019 </a:t>
            </a:r>
            <a:r>
              <a:rPr lang="fr-CH" sz="1300" dirty="0"/>
              <a:t>en faveur du tourisme. L’objectif est d’atténuer l’accélération du changement structurel, de limiter les conséquences de l’initiative sur les résidences secondaires et de saisir les opportunités qui se présentent.</a:t>
            </a:r>
          </a:p>
          <a:p>
            <a:r>
              <a:rPr lang="fr-CH" sz="1300" dirty="0"/>
              <a:t>Ce programme d’impulsion, qui se situe au confluent de la politique du tourisme et de la politique régionale, fait l’objet d’une étroite coordination des deux politiques. La mise en œuvre intervient dans une large mesure grâce à des moyens supplémentaires provenant du Fonds de développement régional. Les cantons pourront ainsi, dans les quatre prochaines années, accentuer leur promotion touristique dans le cadre de la priorité Tourisme. </a:t>
            </a:r>
          </a:p>
          <a:p>
            <a:r>
              <a:rPr lang="fr-CH" sz="1300" dirty="0"/>
              <a:t>Le programme d’impulsion définit quatre axes stratégiques. Les moyens de la NPR permettront de soutenir des projets dans trois d’entre eux.</a:t>
            </a:r>
            <a:endParaRPr lang="fr-CH" dirty="0"/>
          </a:p>
        </p:txBody>
      </p:sp>
      <p:sp>
        <p:nvSpPr>
          <p:cNvPr id="4" name="Espace réservé du numéro de diapositive 3"/>
          <p:cNvSpPr>
            <a:spLocks noGrp="1"/>
          </p:cNvSpPr>
          <p:nvPr>
            <p:ph type="sldNum" sz="quarter" idx="10"/>
          </p:nvPr>
        </p:nvSpPr>
        <p:spPr/>
        <p:txBody>
          <a:bodyPr/>
          <a:lstStyle/>
          <a:p>
            <a:fld id="{533D9856-5CA8-4890-9BB3-C5ED4E862A3B}" type="slidenum">
              <a:rPr lang="it-IT" smtClean="0"/>
              <a:t>24</a:t>
            </a:fld>
            <a:endParaRPr lang="it-IT"/>
          </a:p>
        </p:txBody>
      </p:sp>
    </p:spTree>
    <p:extLst>
      <p:ext uri="{BB962C8B-B14F-4D97-AF65-F5344CB8AC3E}">
        <p14:creationId xmlns:p14="http://schemas.microsoft.com/office/powerpoint/2010/main" val="3812618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t>Intervention de FP… </a:t>
            </a:r>
          </a:p>
        </p:txBody>
      </p:sp>
      <p:sp>
        <p:nvSpPr>
          <p:cNvPr id="1249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1B086543-5D9A-4187-A170-C1F8CAAEA2BA}" type="slidenum">
              <a:rPr lang="de-CH" smtClean="0"/>
              <a:pPr eaLnBrk="1" hangingPunct="1"/>
              <a:t>28</a:t>
            </a:fld>
            <a:endParaRPr lang="de-CH"/>
          </a:p>
        </p:txBody>
      </p:sp>
    </p:spTree>
    <p:extLst>
      <p:ext uri="{BB962C8B-B14F-4D97-AF65-F5344CB8AC3E}">
        <p14:creationId xmlns:p14="http://schemas.microsoft.com/office/powerpoint/2010/main" val="4201565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H" dirty="0"/>
              <a:t>3</a:t>
            </a:r>
            <a:r>
              <a:rPr lang="fr-CH" baseline="0" dirty="0"/>
              <a:t> niveaux: entreprise, zones d’activité, région (et </a:t>
            </a:r>
            <a:r>
              <a:rPr lang="fr-CH" baseline="0"/>
              <a:t>approche intégrée </a:t>
            </a:r>
            <a:r>
              <a:rPr lang="fr-CH" baseline="0" dirty="0"/>
              <a:t>filières et chaînes de valeur)</a:t>
            </a:r>
            <a:endParaRPr lang="fr-CH" dirty="0"/>
          </a:p>
          <a:p>
            <a:pPr marL="171450" indent="-171450">
              <a:buFontTx/>
              <a:buChar char="-"/>
            </a:pPr>
            <a:r>
              <a:rPr lang="fr-CH" dirty="0"/>
              <a:t>Approche participative</a:t>
            </a:r>
          </a:p>
          <a:p>
            <a:pPr marL="171450" indent="-171450">
              <a:buFontTx/>
              <a:buChar char="-"/>
            </a:pPr>
            <a:r>
              <a:rPr lang="fr-CH" dirty="0"/>
              <a:t>Intégration</a:t>
            </a:r>
            <a:r>
              <a:rPr lang="fr-CH" baseline="0" dirty="0"/>
              <a:t> des besoins des entreprises</a:t>
            </a:r>
          </a:p>
          <a:p>
            <a:pPr marL="171450" indent="-171450">
              <a:buFontTx/>
              <a:buChar char="-"/>
            </a:pPr>
            <a:r>
              <a:rPr lang="fr-CH" baseline="0" dirty="0"/>
              <a:t>Développement de services et infrastructures </a:t>
            </a:r>
          </a:p>
          <a:p>
            <a:pPr marL="171450" indent="-171450">
              <a:buFontTx/>
              <a:buChar char="-"/>
            </a:pPr>
            <a:r>
              <a:rPr lang="fr-CH" baseline="0" dirty="0"/>
              <a:t>Organisation optimale (approvisionnement, mobilité, synergies interentreprises)</a:t>
            </a:r>
          </a:p>
          <a:p>
            <a:pPr marL="171450" indent="-171450">
              <a:buFontTx/>
              <a:buChar char="-"/>
            </a:pPr>
            <a:r>
              <a:rPr lang="fr-CH" baseline="0" dirty="0"/>
              <a:t>Performance environnementale et économique</a:t>
            </a:r>
          </a:p>
          <a:p>
            <a:pPr marL="171450" marR="0" indent="-171450" algn="l" defTabSz="914400" rtl="0" eaLnBrk="1" fontAlgn="auto" latinLnBrk="0" hangingPunct="1">
              <a:lnSpc>
                <a:spcPct val="100000"/>
              </a:lnSpc>
              <a:spcBef>
                <a:spcPts val="0"/>
              </a:spcBef>
              <a:spcAft>
                <a:spcPts val="0"/>
              </a:spcAft>
              <a:buClrTx/>
              <a:buSzTx/>
              <a:buFont typeface="Wingdings" charset="0"/>
              <a:buChar char="à"/>
              <a:tabLst/>
              <a:defRPr/>
            </a:pPr>
            <a:r>
              <a:rPr lang="fr-CH" baseline="0" dirty="0">
                <a:sym typeface="Wingdings"/>
              </a:rPr>
              <a:t>Renforcement du tissu existant</a:t>
            </a:r>
            <a:endParaRPr lang="fr-CH" baseline="0" dirty="0"/>
          </a:p>
          <a:p>
            <a:pPr marL="171450" indent="-171450">
              <a:buFont typeface="Wingdings" charset="0"/>
              <a:buChar char="à"/>
            </a:pPr>
            <a:r>
              <a:rPr lang="fr-CH" baseline="0" dirty="0">
                <a:sym typeface="Wingdings"/>
              </a:rPr>
              <a:t>Attractivité des zones d’activités et du territoire pour des activités à haute valeur ajoutée  renforcement de la base d’exportation</a:t>
            </a:r>
          </a:p>
        </p:txBody>
      </p:sp>
      <p:sp>
        <p:nvSpPr>
          <p:cNvPr id="4" name="Slide Number Placeholder 3"/>
          <p:cNvSpPr>
            <a:spLocks noGrp="1"/>
          </p:cNvSpPr>
          <p:nvPr>
            <p:ph type="sldNum" sz="quarter" idx="10"/>
          </p:nvPr>
        </p:nvSpPr>
        <p:spPr/>
        <p:txBody>
          <a:bodyPr/>
          <a:lstStyle/>
          <a:p>
            <a:fld id="{1181E17A-57DF-48ED-A15C-A11182693834}" type="slidenum">
              <a:rPr lang="it-IT" smtClean="0"/>
              <a:t>29</a:t>
            </a:fld>
            <a:endParaRPr lang="it-IT"/>
          </a:p>
        </p:txBody>
      </p:sp>
    </p:spTree>
    <p:extLst>
      <p:ext uri="{BB962C8B-B14F-4D97-AF65-F5344CB8AC3E}">
        <p14:creationId xmlns:p14="http://schemas.microsoft.com/office/powerpoint/2010/main" val="3523002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Arial" pitchFamily="34" charset="0"/>
            </a:endParaRPr>
          </a:p>
        </p:txBody>
      </p:sp>
      <p:sp>
        <p:nvSpPr>
          <p:cNvPr id="4" name="Foliennummernplatzhalter 3"/>
          <p:cNvSpPr>
            <a:spLocks noGrp="1"/>
          </p:cNvSpPr>
          <p:nvPr>
            <p:ph type="sldNum" sz="quarter" idx="5"/>
          </p:nvPr>
        </p:nvSpPr>
        <p:spPr/>
        <p:txBody>
          <a:bodyPr/>
          <a:lstStyle/>
          <a:p>
            <a:pPr>
              <a:defRPr/>
            </a:pPr>
            <a:fld id="{F6E869B9-92B9-4785-85CB-2CEB4B7A6E26}" type="slidenum">
              <a:rPr lang="de-DE" smtClean="0">
                <a:solidFill>
                  <a:prstClr val="black"/>
                </a:solidFill>
              </a:rPr>
              <a:pPr>
                <a:defRPr/>
              </a:pPr>
              <a:t>30</a:t>
            </a:fld>
            <a:endParaRPr lang="de-DE" dirty="0">
              <a:solidFill>
                <a:prstClr val="black"/>
              </a:solidFill>
            </a:endParaRPr>
          </a:p>
        </p:txBody>
      </p:sp>
    </p:spTree>
    <p:extLst>
      <p:ext uri="{BB962C8B-B14F-4D97-AF65-F5344CB8AC3E}">
        <p14:creationId xmlns:p14="http://schemas.microsoft.com/office/powerpoint/2010/main" val="472200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xfrm>
            <a:off x="993775" y="769938"/>
            <a:ext cx="5111750" cy="3835400"/>
          </a:xfrm>
          <a:ln/>
        </p:spPr>
      </p:sp>
      <p:sp>
        <p:nvSpPr>
          <p:cNvPr id="4" name="Foliennummernplatzhalter 3"/>
          <p:cNvSpPr>
            <a:spLocks noGrp="1"/>
          </p:cNvSpPr>
          <p:nvPr>
            <p:ph type="sldNum" sz="quarter" idx="5"/>
          </p:nvPr>
        </p:nvSpPr>
        <p:spPr/>
        <p:txBody>
          <a:bodyPr/>
          <a:lstStyle/>
          <a:p>
            <a:pPr>
              <a:defRPr/>
            </a:pPr>
            <a:fld id="{F9CBBAB0-0438-4992-9F60-E7AFA11B5EF8}" type="slidenum">
              <a:rPr lang="de-CH" smtClean="0"/>
              <a:pPr>
                <a:defRPr/>
              </a:pPr>
              <a:t>31</a:t>
            </a:fld>
            <a:endParaRPr lang="de-CH"/>
          </a:p>
        </p:txBody>
      </p:sp>
      <p:sp>
        <p:nvSpPr>
          <p:cNvPr id="53252" name="Notizenplatzhalter 1"/>
          <p:cNvSpPr>
            <a:spLocks noGrp="1"/>
          </p:cNvSpPr>
          <p:nvPr/>
        </p:nvSpPr>
        <p:spPr bwMode="auto">
          <a:xfrm>
            <a:off x="947240" y="5118128"/>
            <a:ext cx="5204829" cy="434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9" tIns="49413" rIns="98829" bIns="49413"/>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cs typeface="Arial" pitchFamily="34" charset="0"/>
              </a:defRPr>
            </a:lvl9pPr>
          </a:lstStyle>
          <a:p>
            <a:pPr>
              <a:spcBef>
                <a:spcPct val="30000"/>
              </a:spcBef>
            </a:pPr>
            <a:endParaRPr lang="de-DE" altLang="de-DE" sz="1300"/>
          </a:p>
        </p:txBody>
      </p:sp>
      <p:sp>
        <p:nvSpPr>
          <p:cNvPr id="53253" name="Notizenplatzhalt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2669232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xfrm>
            <a:off x="993775" y="769938"/>
            <a:ext cx="5111750" cy="3835400"/>
          </a:xfrm>
          <a:ln/>
        </p:spPr>
      </p:sp>
      <p:sp>
        <p:nvSpPr>
          <p:cNvPr id="4" name="Foliennummernplatzhalter 3"/>
          <p:cNvSpPr>
            <a:spLocks noGrp="1"/>
          </p:cNvSpPr>
          <p:nvPr>
            <p:ph type="sldNum" sz="quarter" idx="5"/>
          </p:nvPr>
        </p:nvSpPr>
        <p:spPr/>
        <p:txBody>
          <a:bodyPr/>
          <a:lstStyle/>
          <a:p>
            <a:pPr>
              <a:defRPr/>
            </a:pPr>
            <a:fld id="{F9CBBAB0-0438-4992-9F60-E7AFA11B5EF8}" type="slidenum">
              <a:rPr lang="de-CH" smtClean="0"/>
              <a:pPr>
                <a:defRPr/>
              </a:pPr>
              <a:t>32</a:t>
            </a:fld>
            <a:endParaRPr lang="de-CH"/>
          </a:p>
        </p:txBody>
      </p:sp>
      <p:sp>
        <p:nvSpPr>
          <p:cNvPr id="53252" name="Notizenplatzhalter 1"/>
          <p:cNvSpPr>
            <a:spLocks noGrp="1"/>
          </p:cNvSpPr>
          <p:nvPr/>
        </p:nvSpPr>
        <p:spPr bwMode="auto">
          <a:xfrm>
            <a:off x="947240" y="5118128"/>
            <a:ext cx="5204829" cy="434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9" tIns="49413" rIns="98829" bIns="49413"/>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cs typeface="Arial" pitchFamily="34" charset="0"/>
              </a:defRPr>
            </a:lvl9pPr>
          </a:lstStyle>
          <a:p>
            <a:pPr>
              <a:spcBef>
                <a:spcPct val="30000"/>
              </a:spcBef>
            </a:pPr>
            <a:endParaRPr lang="de-DE" altLang="de-DE" sz="1300"/>
          </a:p>
        </p:txBody>
      </p:sp>
      <p:sp>
        <p:nvSpPr>
          <p:cNvPr id="53253" name="Notizenplatzhalt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266923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33</a:t>
            </a:fld>
            <a:endParaRPr lang="it-IT"/>
          </a:p>
        </p:txBody>
      </p:sp>
    </p:spTree>
    <p:extLst>
      <p:ext uri="{BB962C8B-B14F-4D97-AF65-F5344CB8AC3E}">
        <p14:creationId xmlns:p14="http://schemas.microsoft.com/office/powerpoint/2010/main" val="2128746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CH" dirty="0">
              <a:hlinkClick r:id=""/>
            </a:endParaRPr>
          </a:p>
          <a:p>
            <a:pPr eaLnBrk="1" hangingPunct="1"/>
            <a:endParaRPr lang="de-CH" dirty="0">
              <a:hlinkClick r:id=""/>
            </a:endParaRPr>
          </a:p>
          <a:p>
            <a:pPr eaLnBrk="1" hangingPunct="1"/>
            <a:endParaRPr lang="de-CH" dirty="0">
              <a:hlinkClick r:id=""/>
            </a:endParaRPr>
          </a:p>
          <a:p>
            <a:pPr eaLnBrk="1" hangingPunct="1"/>
            <a:endParaRPr lang="de-CH" dirty="0">
              <a:hlinkClick r:id=""/>
            </a:endParaRPr>
          </a:p>
          <a:p>
            <a:pPr eaLnBrk="1" hangingPunct="1"/>
            <a:endParaRPr lang="de-CH" dirty="0">
              <a:hlinkClick r:id=""/>
            </a:endParaRPr>
          </a:p>
          <a:p>
            <a:pPr eaLnBrk="1" hangingPunct="1"/>
            <a:r>
              <a:rPr lang="de-CH" dirty="0">
                <a:hlinkClick r:id=""/>
              </a:rPr>
              <a:t>http://www.regiosuisse.ch/cte/interreg?set_language=fr</a:t>
            </a:r>
            <a:endParaRPr lang="de-CH" dirty="0"/>
          </a:p>
        </p:txBody>
      </p:sp>
      <p:sp>
        <p:nvSpPr>
          <p:cNvPr id="1105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747FFE4B-B634-4973-8AFF-FA938C225B32}" type="slidenum">
              <a:rPr lang="de-CH" smtClean="0"/>
              <a:pPr eaLnBrk="1" hangingPunct="1"/>
              <a:t>36</a:t>
            </a:fld>
            <a:endParaRPr lang="de-CH"/>
          </a:p>
        </p:txBody>
      </p:sp>
    </p:spTree>
    <p:extLst>
      <p:ext uri="{BB962C8B-B14F-4D97-AF65-F5344CB8AC3E}">
        <p14:creationId xmlns:p14="http://schemas.microsoft.com/office/powerpoint/2010/main" val="1243524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buFontTx/>
              <a:buNone/>
            </a:pPr>
            <a:r>
              <a:rPr lang="fr-CH" altLang="fr-FR" u="sng" dirty="0"/>
              <a:t>Union européenne</a:t>
            </a:r>
          </a:p>
          <a:p>
            <a:pPr>
              <a:spcBef>
                <a:spcPts val="325"/>
              </a:spcBef>
              <a:spcAft>
                <a:spcPct val="0"/>
              </a:spcAft>
            </a:pPr>
            <a:r>
              <a:rPr lang="fr-CH" altLang="fr-FR" dirty="0"/>
              <a:t>Ancrage: Politique de cohésion</a:t>
            </a:r>
          </a:p>
          <a:p>
            <a:pPr>
              <a:spcBef>
                <a:spcPts val="325"/>
              </a:spcBef>
              <a:spcAft>
                <a:spcPct val="0"/>
              </a:spcAft>
            </a:pPr>
            <a:r>
              <a:rPr lang="fr-CH" altLang="fr-FR" dirty="0"/>
              <a:t>Cadre : Europe 2020 – Stratégie pour une croissance intelligente, durable et inclusive; base proche de celle de la NPR</a:t>
            </a:r>
          </a:p>
          <a:p>
            <a:pPr>
              <a:spcBef>
                <a:spcPts val="325"/>
              </a:spcBef>
              <a:spcAft>
                <a:spcPct val="0"/>
              </a:spcAft>
            </a:pPr>
            <a:r>
              <a:rPr lang="fr-CH" altLang="fr-FR" dirty="0"/>
              <a:t>Programmes : </a:t>
            </a:r>
            <a:r>
              <a:rPr lang="fr-CH" altLang="fr-FR" dirty="0" err="1"/>
              <a:t>Interreg</a:t>
            </a:r>
            <a:r>
              <a:rPr lang="fr-CH" altLang="fr-FR" dirty="0"/>
              <a:t> (A, B, Europe), URBACT, ESPON et INTERACT, Stratégie macro-régionale</a:t>
            </a:r>
          </a:p>
          <a:p>
            <a:pPr>
              <a:spcBef>
                <a:spcPts val="325"/>
              </a:spcBef>
            </a:pPr>
            <a:r>
              <a:rPr lang="fr-CH" altLang="fr-FR" dirty="0"/>
              <a:t>Fonds européen de développement régional (FEDER), règlement</a:t>
            </a:r>
          </a:p>
          <a:p>
            <a:pPr>
              <a:spcBef>
                <a:spcPts val="325"/>
              </a:spcBef>
            </a:pPr>
            <a:r>
              <a:rPr lang="fr-CH" altLang="fr-FR" dirty="0"/>
              <a:t>Programmes </a:t>
            </a:r>
            <a:r>
              <a:rPr lang="fr-CH" altLang="fr-FR" dirty="0" err="1"/>
              <a:t>opé</a:t>
            </a:r>
            <a:endParaRPr lang="fr-CH" altLang="fr-FR" dirty="0"/>
          </a:p>
          <a:p>
            <a:pPr>
              <a:spcBef>
                <a:spcPts val="325"/>
              </a:spcBef>
            </a:pPr>
            <a:endParaRPr lang="fr-CH" altLang="fr-FR" dirty="0"/>
          </a:p>
          <a:p>
            <a:pPr>
              <a:spcBef>
                <a:spcPts val="325"/>
              </a:spcBef>
              <a:defRPr/>
            </a:pPr>
            <a:r>
              <a:rPr lang="fr-CH" dirty="0"/>
              <a:t>Changement de paradigme </a:t>
            </a:r>
            <a:r>
              <a:rPr lang="fr-CH" sz="1100" dirty="0"/>
              <a:t>(voir lien en bas de page)</a:t>
            </a:r>
            <a:endParaRPr lang="fr-CH" dirty="0"/>
          </a:p>
          <a:p>
            <a:pPr>
              <a:spcBef>
                <a:spcPts val="325"/>
              </a:spcBef>
              <a:defRPr/>
            </a:pPr>
            <a:r>
              <a:rPr lang="fr-CH" dirty="0"/>
              <a:t>Forte concentration sur la compétitivité: Europe 2020.</a:t>
            </a:r>
          </a:p>
          <a:p>
            <a:pPr>
              <a:spcBef>
                <a:spcPts val="325"/>
              </a:spcBef>
              <a:defRPr/>
            </a:pPr>
            <a:r>
              <a:rPr lang="fr-CH" dirty="0"/>
              <a:t>Accent sur les résultats: fixer des objectifs clairs</a:t>
            </a:r>
          </a:p>
          <a:p>
            <a:pPr>
              <a:spcBef>
                <a:spcPts val="325"/>
              </a:spcBef>
              <a:defRPr/>
            </a:pPr>
            <a:r>
              <a:rPr lang="fr-CH" dirty="0"/>
              <a:t>11 objectifs thématiques de référence (OT)</a:t>
            </a:r>
          </a:p>
          <a:p>
            <a:pPr>
              <a:spcBef>
                <a:spcPts val="325"/>
              </a:spcBef>
              <a:defRPr/>
            </a:pPr>
            <a:r>
              <a:rPr lang="fr-CH" dirty="0"/>
              <a:t>Concentration des efforts : 80% du budget sur 4 OT</a:t>
            </a:r>
          </a:p>
          <a:p>
            <a:pPr>
              <a:spcBef>
                <a:spcPts val="325"/>
              </a:spcBef>
            </a:pPr>
            <a:r>
              <a:rPr lang="fr-CH" altLang="fr-FR" dirty="0"/>
              <a:t>rationnels de coopération</a:t>
            </a:r>
          </a:p>
        </p:txBody>
      </p:sp>
      <p:sp>
        <p:nvSpPr>
          <p:cNvPr id="4" name="Foliennummernplatzhalter 3"/>
          <p:cNvSpPr>
            <a:spLocks noGrp="1"/>
          </p:cNvSpPr>
          <p:nvPr>
            <p:ph type="sldNum" sz="quarter" idx="10"/>
          </p:nvPr>
        </p:nvSpPr>
        <p:spPr/>
        <p:txBody>
          <a:bodyPr/>
          <a:lstStyle/>
          <a:p>
            <a:fld id="{533D9856-5CA8-4890-9BB3-C5ED4E862A3B}" type="slidenum">
              <a:rPr lang="it-IT" smtClean="0"/>
              <a:t>37</a:t>
            </a:fld>
            <a:endParaRPr lang="it-IT"/>
          </a:p>
        </p:txBody>
      </p:sp>
    </p:spTree>
    <p:extLst>
      <p:ext uri="{BB962C8B-B14F-4D97-AF65-F5344CB8AC3E}">
        <p14:creationId xmlns:p14="http://schemas.microsoft.com/office/powerpoint/2010/main" val="1468314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Folie wird</a:t>
            </a:r>
            <a:r>
              <a:rPr lang="de-CH" baseline="0" dirty="0"/>
              <a:t> ausgeblendet (Inhalt kann man zur vorherigen Folie sagen)</a:t>
            </a:r>
            <a:endParaRPr lang="de-CH" dirty="0"/>
          </a:p>
        </p:txBody>
      </p:sp>
      <p:sp>
        <p:nvSpPr>
          <p:cNvPr id="4" name="Foliennummernplatzhalter 3"/>
          <p:cNvSpPr>
            <a:spLocks noGrp="1"/>
          </p:cNvSpPr>
          <p:nvPr>
            <p:ph type="sldNum" sz="quarter" idx="10"/>
          </p:nvPr>
        </p:nvSpPr>
        <p:spPr/>
        <p:txBody>
          <a:bodyPr/>
          <a:lstStyle/>
          <a:p>
            <a:fld id="{533D9856-5CA8-4890-9BB3-C5ED4E862A3B}" type="slidenum">
              <a:rPr lang="it-IT" smtClean="0"/>
              <a:t>38</a:t>
            </a:fld>
            <a:endParaRPr lang="it-IT"/>
          </a:p>
        </p:txBody>
      </p:sp>
    </p:spTree>
    <p:extLst>
      <p:ext uri="{BB962C8B-B14F-4D97-AF65-F5344CB8AC3E}">
        <p14:creationId xmlns:p14="http://schemas.microsoft.com/office/powerpoint/2010/main" val="186910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Metaplan: regrouper</a:t>
            </a:r>
            <a:r>
              <a:rPr lang="fr-CH" baseline="0" dirty="0"/>
              <a:t> par thème</a:t>
            </a:r>
            <a:endParaRPr lang="fr-CH" dirty="0"/>
          </a:p>
        </p:txBody>
      </p:sp>
      <p:sp>
        <p:nvSpPr>
          <p:cNvPr id="4" name="Slide Number Placeholder 3"/>
          <p:cNvSpPr>
            <a:spLocks noGrp="1"/>
          </p:cNvSpPr>
          <p:nvPr>
            <p:ph type="sldNum" sz="quarter" idx="10"/>
          </p:nvPr>
        </p:nvSpPr>
        <p:spPr/>
        <p:txBody>
          <a:bodyPr/>
          <a:lstStyle/>
          <a:p>
            <a:fld id="{1181E17A-57DF-48ED-A15C-A11182693834}" type="slidenum">
              <a:rPr lang="it-IT" smtClean="0"/>
              <a:t>3</a:t>
            </a:fld>
            <a:endParaRPr lang="it-IT"/>
          </a:p>
        </p:txBody>
      </p:sp>
    </p:spTree>
    <p:extLst>
      <p:ext uri="{BB962C8B-B14F-4D97-AF65-F5344CB8AC3E}">
        <p14:creationId xmlns:p14="http://schemas.microsoft.com/office/powerpoint/2010/main" val="4027237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Comparaison</a:t>
            </a:r>
          </a:p>
        </p:txBody>
      </p:sp>
      <p:sp>
        <p:nvSpPr>
          <p:cNvPr id="4" name="Foliennummernplatzhalter 3"/>
          <p:cNvSpPr>
            <a:spLocks noGrp="1"/>
          </p:cNvSpPr>
          <p:nvPr>
            <p:ph type="sldNum" sz="quarter" idx="10"/>
          </p:nvPr>
        </p:nvSpPr>
        <p:spPr/>
        <p:txBody>
          <a:bodyPr/>
          <a:lstStyle/>
          <a:p>
            <a:fld id="{533D9856-5CA8-4890-9BB3-C5ED4E862A3B}" type="slidenum">
              <a:rPr lang="it-IT" smtClean="0"/>
              <a:t>39</a:t>
            </a:fld>
            <a:endParaRPr lang="it-IT"/>
          </a:p>
        </p:txBody>
      </p:sp>
    </p:spTree>
    <p:extLst>
      <p:ext uri="{BB962C8B-B14F-4D97-AF65-F5344CB8AC3E}">
        <p14:creationId xmlns:p14="http://schemas.microsoft.com/office/powerpoint/2010/main" val="4106359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325"/>
              </a:spcBef>
              <a:spcAft>
                <a:spcPct val="0"/>
              </a:spcAft>
            </a:pPr>
            <a:r>
              <a:rPr lang="fr-CH" altLang="fr-FR" dirty="0"/>
              <a:t>Financement</a:t>
            </a:r>
          </a:p>
          <a:p>
            <a:pPr>
              <a:spcBef>
                <a:spcPts val="325"/>
              </a:spcBef>
              <a:spcAft>
                <a:spcPct val="0"/>
              </a:spcAft>
            </a:pPr>
            <a:endParaRPr lang="fr-CH" altLang="fr-FR" dirty="0"/>
          </a:p>
          <a:p>
            <a:pPr>
              <a:spcBef>
                <a:spcPts val="325"/>
              </a:spcBef>
              <a:spcAft>
                <a:spcPct val="0"/>
              </a:spcAft>
            </a:pPr>
            <a:r>
              <a:rPr lang="fr-CH" altLang="fr-FR" dirty="0"/>
              <a:t>CTE intégrée à la NPR y compris pour le financement</a:t>
            </a:r>
          </a:p>
          <a:p>
            <a:pPr>
              <a:spcBef>
                <a:spcPts val="325"/>
              </a:spcBef>
              <a:spcAft>
                <a:spcPct val="0"/>
              </a:spcAft>
            </a:pPr>
            <a:r>
              <a:rPr lang="fr-CH" altLang="fr-FR" dirty="0"/>
              <a:t>Calendrier différent, budgets inférieurs à ceux de l’UE, accent important mis sur la compétitivité</a:t>
            </a:r>
          </a:p>
          <a:p>
            <a:pPr>
              <a:spcBef>
                <a:spcPts val="325"/>
              </a:spcBef>
            </a:pPr>
            <a:r>
              <a:rPr lang="fr-CH" altLang="fr-FR" dirty="0"/>
              <a:t>Canton chef de file : coordination et interlocuteur du SECO</a:t>
            </a:r>
          </a:p>
          <a:p>
            <a:pPr>
              <a:spcBef>
                <a:spcPts val="325"/>
              </a:spcBef>
            </a:pPr>
            <a:endParaRPr lang="fr-CH" altLang="fr-FR" dirty="0"/>
          </a:p>
          <a:p>
            <a:pPr>
              <a:defRPr/>
            </a:pPr>
            <a:r>
              <a:rPr lang="fr-CH" dirty="0"/>
              <a:t>Conventions-programmes alignées sur le calendrier européen</a:t>
            </a:r>
          </a:p>
          <a:p>
            <a:pPr>
              <a:defRPr/>
            </a:pPr>
            <a:r>
              <a:rPr lang="fr-CH" dirty="0"/>
              <a:t>Impact des projets au centre des décisions (compétitivité économique)</a:t>
            </a:r>
          </a:p>
          <a:p>
            <a:pPr>
              <a:defRPr/>
            </a:pPr>
            <a:r>
              <a:rPr lang="fr-CH" dirty="0"/>
              <a:t>Coopération accrue entre SECO et DFAE</a:t>
            </a:r>
          </a:p>
          <a:p>
            <a:pPr>
              <a:defRPr/>
            </a:pPr>
            <a:r>
              <a:rPr lang="fr-CH" dirty="0"/>
              <a:t>Meilleure visibilité des budgets suisses (mise en lumière des contributions hors NPR)</a:t>
            </a:r>
          </a:p>
          <a:p>
            <a:pPr>
              <a:spcBef>
                <a:spcPts val="325"/>
              </a:spcBef>
            </a:pPr>
            <a:endParaRPr lang="fr-CH" altLang="fr-FR" dirty="0"/>
          </a:p>
        </p:txBody>
      </p:sp>
      <p:sp>
        <p:nvSpPr>
          <p:cNvPr id="4" name="Foliennummernplatzhalter 3"/>
          <p:cNvSpPr>
            <a:spLocks noGrp="1"/>
          </p:cNvSpPr>
          <p:nvPr>
            <p:ph type="sldNum" sz="quarter" idx="10"/>
          </p:nvPr>
        </p:nvSpPr>
        <p:spPr/>
        <p:txBody>
          <a:bodyPr/>
          <a:lstStyle/>
          <a:p>
            <a:fld id="{533D9856-5CA8-4890-9BB3-C5ED4E862A3B}" type="slidenum">
              <a:rPr lang="it-IT" smtClean="0"/>
              <a:t>40</a:t>
            </a:fld>
            <a:endParaRPr lang="it-IT"/>
          </a:p>
        </p:txBody>
      </p:sp>
    </p:spTree>
    <p:extLst>
      <p:ext uri="{BB962C8B-B14F-4D97-AF65-F5344CB8AC3E}">
        <p14:creationId xmlns:p14="http://schemas.microsoft.com/office/powerpoint/2010/main" val="2149187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dirty="0" err="1"/>
              <a:t>Interreg</a:t>
            </a:r>
            <a:r>
              <a:rPr lang="de-CH" noProof="0" dirty="0"/>
              <a:t>: </a:t>
            </a:r>
            <a:r>
              <a:rPr lang="de-CH" noProof="0" dirty="0" err="1"/>
              <a:t>vue</a:t>
            </a:r>
            <a:r>
              <a:rPr lang="de-CH" noProof="0" dirty="0"/>
              <a:t> </a:t>
            </a:r>
            <a:r>
              <a:rPr lang="de-CH" noProof="0" dirty="0" err="1"/>
              <a:t>d’ensemble</a:t>
            </a:r>
            <a:endParaRPr lang="de-CH" noProof="0" dirty="0"/>
          </a:p>
          <a:p>
            <a:endParaRPr lang="it-IT" dirty="0"/>
          </a:p>
          <a:p>
            <a:r>
              <a:rPr lang="it-IT" dirty="0"/>
              <a:t>http://www.regiosuisse.ch/interreg/interreg/was-ist-interreg/</a:t>
            </a:r>
          </a:p>
        </p:txBody>
      </p:sp>
      <p:sp>
        <p:nvSpPr>
          <p:cNvPr id="4" name="Foliennummernplatzhalter 3"/>
          <p:cNvSpPr>
            <a:spLocks noGrp="1"/>
          </p:cNvSpPr>
          <p:nvPr>
            <p:ph type="sldNum" sz="quarter" idx="10"/>
          </p:nvPr>
        </p:nvSpPr>
        <p:spPr/>
        <p:txBody>
          <a:bodyPr/>
          <a:lstStyle/>
          <a:p>
            <a:fld id="{8719CD4C-45DC-44BB-A9A2-EDC8BDD0B854}" type="slidenum">
              <a:rPr lang="it-IT" smtClean="0"/>
              <a:t>41</a:t>
            </a:fld>
            <a:endParaRPr lang="it-IT"/>
          </a:p>
        </p:txBody>
      </p:sp>
    </p:spTree>
    <p:extLst>
      <p:ext uri="{BB962C8B-B14F-4D97-AF65-F5344CB8AC3E}">
        <p14:creationId xmlns:p14="http://schemas.microsoft.com/office/powerpoint/2010/main" val="542948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Infomaterial</a:t>
            </a:r>
          </a:p>
          <a:p>
            <a:r>
              <a:rPr lang="de-CH" dirty="0"/>
              <a:t>Neue</a:t>
            </a:r>
            <a:r>
              <a:rPr lang="de-CH" baseline="0" dirty="0"/>
              <a:t> Broschüre </a:t>
            </a:r>
            <a:r>
              <a:rPr lang="de-CH" baseline="0" dirty="0" err="1"/>
              <a:t>Interreg</a:t>
            </a:r>
            <a:r>
              <a:rPr lang="de-CH" baseline="0" dirty="0"/>
              <a:t> B</a:t>
            </a:r>
            <a:endParaRPr lang="de-CH" dirty="0"/>
          </a:p>
        </p:txBody>
      </p:sp>
      <p:sp>
        <p:nvSpPr>
          <p:cNvPr id="4" name="Foliennummernplatzhalter 3"/>
          <p:cNvSpPr>
            <a:spLocks noGrp="1"/>
          </p:cNvSpPr>
          <p:nvPr>
            <p:ph type="sldNum" sz="quarter" idx="10"/>
          </p:nvPr>
        </p:nvSpPr>
        <p:spPr/>
        <p:txBody>
          <a:bodyPr/>
          <a:lstStyle/>
          <a:p>
            <a:fld id="{8719CD4C-45DC-44BB-A9A2-EDC8BDD0B854}" type="slidenum">
              <a:rPr lang="it-IT" smtClean="0"/>
              <a:t>42</a:t>
            </a:fld>
            <a:endParaRPr lang="it-IT"/>
          </a:p>
        </p:txBody>
      </p:sp>
    </p:spTree>
    <p:extLst>
      <p:ext uri="{BB962C8B-B14F-4D97-AF65-F5344CB8AC3E}">
        <p14:creationId xmlns:p14="http://schemas.microsoft.com/office/powerpoint/2010/main" val="1061263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43</a:t>
            </a:fld>
            <a:endParaRPr lang="it-IT"/>
          </a:p>
        </p:txBody>
      </p:sp>
    </p:spTree>
    <p:extLst>
      <p:ext uri="{BB962C8B-B14F-4D97-AF65-F5344CB8AC3E}">
        <p14:creationId xmlns:p14="http://schemas.microsoft.com/office/powerpoint/2010/main" val="3432690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hlinkClick r:id=""/>
            </a:endParaRPr>
          </a:p>
          <a:p>
            <a:pPr eaLnBrk="1" hangingPunct="1">
              <a:spcBef>
                <a:spcPct val="0"/>
              </a:spcBef>
            </a:pPr>
            <a:endParaRPr lang="de-CH" dirty="0">
              <a:hlinkClick r:id=""/>
            </a:endParaRPr>
          </a:p>
          <a:p>
            <a:pPr eaLnBrk="1" hangingPunct="1">
              <a:spcBef>
                <a:spcPct val="0"/>
              </a:spcBef>
            </a:pPr>
            <a:endParaRPr lang="de-CH" dirty="0">
              <a:hlinkClick r:id=""/>
            </a:endParaRPr>
          </a:p>
          <a:p>
            <a:pPr eaLnBrk="1" hangingPunct="1">
              <a:spcBef>
                <a:spcPct val="0"/>
              </a:spcBef>
            </a:pPr>
            <a:endParaRPr lang="de-CH" dirty="0">
              <a:hlinkClick r:id=""/>
            </a:endParaRPr>
          </a:p>
        </p:txBody>
      </p:sp>
      <p:sp>
        <p:nvSpPr>
          <p:cNvPr id="1054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F0CD90B-CCCF-44D1-84CA-CB942E8DFBE7}" type="slidenum">
              <a:rPr lang="de-DE" smtClean="0">
                <a:solidFill>
                  <a:srgbClr val="000000"/>
                </a:solidFill>
              </a:rPr>
              <a:pPr eaLnBrk="1" hangingPunct="1"/>
              <a:t>44</a:t>
            </a:fld>
            <a:endParaRPr lang="de-DE">
              <a:solidFill>
                <a:srgbClr val="000000"/>
              </a:solidFill>
            </a:endParaRPr>
          </a:p>
        </p:txBody>
      </p:sp>
    </p:spTree>
    <p:extLst>
      <p:ext uri="{BB962C8B-B14F-4D97-AF65-F5344CB8AC3E}">
        <p14:creationId xmlns:p14="http://schemas.microsoft.com/office/powerpoint/2010/main" val="610240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A528262C-83F4-4779-BE9E-D7ECB7E5E53D}" type="slidenum">
              <a:rPr lang="de-CH" smtClean="0"/>
              <a:pPr/>
              <a:t>46</a:t>
            </a:fld>
            <a:endParaRPr lang="de-CH" smtClean="0"/>
          </a:p>
        </p:txBody>
      </p:sp>
      <p:sp>
        <p:nvSpPr>
          <p:cNvPr id="7171" name="Rectangle 2"/>
          <p:cNvSpPr>
            <a:spLocks noGrp="1" noRot="1" noChangeAspect="1" noChangeArrowheads="1" noTextEdit="1"/>
          </p:cNvSpPr>
          <p:nvPr>
            <p:ph type="sldImg"/>
          </p:nvPr>
        </p:nvSpPr>
        <p:spPr>
          <a:xfrm>
            <a:off x="992188" y="768350"/>
            <a:ext cx="5114925" cy="3836988"/>
          </a:xfrm>
          <a:ln/>
        </p:spPr>
      </p:sp>
      <p:sp>
        <p:nvSpPr>
          <p:cNvPr id="7172" name="Rectangle 3"/>
          <p:cNvSpPr>
            <a:spLocks noGrp="1" noChangeArrowheads="1"/>
          </p:cNvSpPr>
          <p:nvPr>
            <p:ph type="body" idx="1"/>
          </p:nvPr>
        </p:nvSpPr>
        <p:spPr>
          <a:noFill/>
          <a:ln/>
        </p:spPr>
        <p:txBody>
          <a:bodyPr/>
          <a:lstStyle/>
          <a:p>
            <a:pPr eaLnBrk="1" hangingPunct="1"/>
            <a:endParaRPr lang="de-DE" smtClean="0"/>
          </a:p>
        </p:txBody>
      </p:sp>
    </p:spTree>
    <p:extLst>
      <p:ext uri="{BB962C8B-B14F-4D97-AF65-F5344CB8AC3E}">
        <p14:creationId xmlns:p14="http://schemas.microsoft.com/office/powerpoint/2010/main" val="2042099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0478F089-21A0-4906-94B0-EA071F780987}" type="slidenum">
              <a:rPr lang="de-CH" smtClean="0"/>
              <a:pPr>
                <a:defRPr/>
              </a:pPr>
              <a:t>52</a:t>
            </a:fld>
            <a:endParaRPr lang="de-CH"/>
          </a:p>
        </p:txBody>
      </p:sp>
    </p:spTree>
    <p:extLst>
      <p:ext uri="{BB962C8B-B14F-4D97-AF65-F5344CB8AC3E}">
        <p14:creationId xmlns:p14="http://schemas.microsoft.com/office/powerpoint/2010/main" val="204313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p:txBody>
      </p:sp>
      <p:sp>
        <p:nvSpPr>
          <p:cNvPr id="1085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C00DB1CB-A97D-41F4-9F9C-F981C74F1ABB}" type="slidenum">
              <a:rPr lang="de-DE" smtClean="0">
                <a:solidFill>
                  <a:srgbClr val="000000"/>
                </a:solidFill>
              </a:rPr>
              <a:pPr eaLnBrk="1" hangingPunct="1"/>
              <a:t>56</a:t>
            </a:fld>
            <a:endParaRPr lang="de-DE">
              <a:solidFill>
                <a:srgbClr val="000000"/>
              </a:solidFill>
            </a:endParaRPr>
          </a:p>
        </p:txBody>
      </p:sp>
    </p:spTree>
    <p:extLst>
      <p:ext uri="{BB962C8B-B14F-4D97-AF65-F5344CB8AC3E}">
        <p14:creationId xmlns:p14="http://schemas.microsoft.com/office/powerpoint/2010/main" val="1031082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B0CC7B5-D816-504A-913F-C5B51765C793}" type="slidenum">
              <a:rPr lang="de-DE" smtClean="0"/>
              <a:pPr/>
              <a:t>59</a:t>
            </a:fld>
            <a:endParaRPr lang="de-DE"/>
          </a:p>
        </p:txBody>
      </p:sp>
    </p:spTree>
    <p:extLst>
      <p:ext uri="{BB962C8B-B14F-4D97-AF65-F5344CB8AC3E}">
        <p14:creationId xmlns:p14="http://schemas.microsoft.com/office/powerpoint/2010/main" val="194243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5</a:t>
            </a:fld>
            <a:endParaRPr lang="it-IT"/>
          </a:p>
        </p:txBody>
      </p:sp>
    </p:spTree>
    <p:extLst>
      <p:ext uri="{BB962C8B-B14F-4D97-AF65-F5344CB8AC3E}">
        <p14:creationId xmlns:p14="http://schemas.microsoft.com/office/powerpoint/2010/main" val="434875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B0CC7B5-D816-504A-913F-C5B51765C793}" type="slidenum">
              <a:rPr lang="de-DE" smtClean="0"/>
              <a:pPr/>
              <a:t>60</a:t>
            </a:fld>
            <a:endParaRPr lang="de-DE"/>
          </a:p>
        </p:txBody>
      </p:sp>
    </p:spTree>
    <p:extLst>
      <p:ext uri="{BB962C8B-B14F-4D97-AF65-F5344CB8AC3E}">
        <p14:creationId xmlns:p14="http://schemas.microsoft.com/office/powerpoint/2010/main" val="4136665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5FB35065-0790-4FA2-92A9-5A2B309CE222}" type="slidenum">
              <a:rPr lang="de-CH" smtClean="0">
                <a:solidFill>
                  <a:prstClr val="black"/>
                </a:solidFill>
              </a:rPr>
              <a:pPr/>
              <a:t>68</a:t>
            </a:fld>
            <a:endParaRPr lang="de-CH">
              <a:solidFill>
                <a:prstClr val="black"/>
              </a:solidFill>
            </a:endParaRPr>
          </a:p>
        </p:txBody>
      </p:sp>
    </p:spTree>
    <p:extLst>
      <p:ext uri="{BB962C8B-B14F-4D97-AF65-F5344CB8AC3E}">
        <p14:creationId xmlns:p14="http://schemas.microsoft.com/office/powerpoint/2010/main" val="2377549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B0CC7B5-D816-504A-913F-C5B51765C793}" type="slidenum">
              <a:rPr lang="de-DE" smtClean="0"/>
              <a:pPr/>
              <a:t>70</a:t>
            </a:fld>
            <a:endParaRPr lang="de-DE"/>
          </a:p>
        </p:txBody>
      </p:sp>
    </p:spTree>
    <p:extLst>
      <p:ext uri="{BB962C8B-B14F-4D97-AF65-F5344CB8AC3E}">
        <p14:creationId xmlns:p14="http://schemas.microsoft.com/office/powerpoint/2010/main" val="4067181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a:p>
            <a:endParaRPr lang="fr-CH" dirty="0"/>
          </a:p>
          <a:p>
            <a:r>
              <a:rPr lang="fr-CH" dirty="0"/>
              <a:t>The Shared Brain c'est non seulement un soutien et une aide au développement de startups et entreprises, mais c'est aussi un club 100% entrepreneurs expérimentés qui se retrouvent lors de sessions brainstorming afin de trouver des solutions aux divers problèmes rencontrés dans leurs aventures entrepreneuriales.</a:t>
            </a:r>
          </a:p>
        </p:txBody>
      </p:sp>
      <p:sp>
        <p:nvSpPr>
          <p:cNvPr id="4" name="Slide Number Placeholder 3"/>
          <p:cNvSpPr>
            <a:spLocks noGrp="1"/>
          </p:cNvSpPr>
          <p:nvPr>
            <p:ph type="sldNum" sz="quarter" idx="10"/>
          </p:nvPr>
        </p:nvSpPr>
        <p:spPr/>
        <p:txBody>
          <a:bodyPr/>
          <a:lstStyle/>
          <a:p>
            <a:fld id="{1181E17A-57DF-48ED-A15C-A11182693834}" type="slidenum">
              <a:rPr lang="it-IT" smtClean="0"/>
              <a:t>71</a:t>
            </a:fld>
            <a:endParaRPr lang="it-IT"/>
          </a:p>
        </p:txBody>
      </p:sp>
    </p:spTree>
    <p:extLst>
      <p:ext uri="{BB962C8B-B14F-4D97-AF65-F5344CB8AC3E}">
        <p14:creationId xmlns:p14="http://schemas.microsoft.com/office/powerpoint/2010/main" val="2910511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B0CC7B5-D816-504A-913F-C5B51765C793}" type="slidenum">
              <a:rPr lang="de-DE" smtClean="0"/>
              <a:pPr/>
              <a:t>73</a:t>
            </a:fld>
            <a:endParaRPr lang="de-DE"/>
          </a:p>
        </p:txBody>
      </p:sp>
    </p:spTree>
    <p:extLst>
      <p:ext uri="{BB962C8B-B14F-4D97-AF65-F5344CB8AC3E}">
        <p14:creationId xmlns:p14="http://schemas.microsoft.com/office/powerpoint/2010/main" val="1046598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74</a:t>
            </a:fld>
            <a:endParaRPr lang="it-IT"/>
          </a:p>
        </p:txBody>
      </p:sp>
    </p:spTree>
    <p:extLst>
      <p:ext uri="{BB962C8B-B14F-4D97-AF65-F5344CB8AC3E}">
        <p14:creationId xmlns:p14="http://schemas.microsoft.com/office/powerpoint/2010/main" val="2316365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H"/>
          </a:p>
        </p:txBody>
      </p:sp>
      <p:sp>
        <p:nvSpPr>
          <p:cNvPr id="1157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869028B4-BBB5-48AE-96E8-96DC22721523}" type="slidenum">
              <a:rPr lang="de-CH" smtClean="0"/>
              <a:pPr eaLnBrk="1" hangingPunct="1"/>
              <a:t>83</a:t>
            </a:fld>
            <a:endParaRPr lang="de-CH"/>
          </a:p>
        </p:txBody>
      </p:sp>
    </p:spTree>
    <p:extLst>
      <p:ext uri="{BB962C8B-B14F-4D97-AF65-F5344CB8AC3E}">
        <p14:creationId xmlns:p14="http://schemas.microsoft.com/office/powerpoint/2010/main" val="1113015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90</a:t>
            </a:fld>
            <a:endParaRPr lang="it-IT"/>
          </a:p>
        </p:txBody>
      </p:sp>
    </p:spTree>
    <p:extLst>
      <p:ext uri="{BB962C8B-B14F-4D97-AF65-F5344CB8AC3E}">
        <p14:creationId xmlns:p14="http://schemas.microsoft.com/office/powerpoint/2010/main" val="405583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sym typeface="Wingdings" panose="05000000000000000000" pitchFamily="2" charset="2"/>
              </a:rPr>
              <a:t>Indikatoren und Sollwerte auf Output- und Outcome-Ebene müssen </a:t>
            </a:r>
            <a:r>
              <a:rPr lang="de-CH" altLang="de-DE" b="1">
                <a:solidFill>
                  <a:srgbClr val="FF7D00"/>
                </a:solidFill>
                <a:latin typeface="Arial" panose="020B0604020202020204" pitchFamily="34" charset="0"/>
                <a:sym typeface="Wingdings" panose="05000000000000000000" pitchFamily="2" charset="2"/>
              </a:rPr>
              <a:t>SMART</a:t>
            </a:r>
            <a:r>
              <a:rPr lang="de-CH" altLang="de-DE">
                <a:latin typeface="Arial" panose="020B0604020202020204" pitchFamily="34" charset="0"/>
                <a:sym typeface="Wingdings" panose="05000000000000000000" pitchFamily="2" charset="2"/>
              </a:rPr>
              <a:t> sein:</a:t>
            </a:r>
            <a:endParaRPr lang="de-CH" altLang="de-DE">
              <a:latin typeface="Arial" panose="020B0604020202020204" pitchFamily="34" charset="0"/>
            </a:endParaRPr>
          </a:p>
          <a:p>
            <a:pPr>
              <a:spcBef>
                <a:spcPts val="1300"/>
              </a:spcBef>
            </a:pPr>
            <a:r>
              <a:rPr lang="de-CH" altLang="de-DE" b="1" i="1">
                <a:solidFill>
                  <a:srgbClr val="FF7D00"/>
                </a:solidFill>
                <a:latin typeface="Arial" panose="020B0604020202020204" pitchFamily="34" charset="0"/>
              </a:rPr>
              <a:t>S</a:t>
            </a:r>
            <a:r>
              <a:rPr lang="de-CH" altLang="de-DE" i="1">
                <a:latin typeface="Arial" panose="020B0604020202020204" pitchFamily="34" charset="0"/>
              </a:rPr>
              <a:t>pecific</a:t>
            </a:r>
            <a:r>
              <a:rPr lang="de-CH" altLang="de-DE">
                <a:latin typeface="Arial" panose="020B0604020202020204" pitchFamily="34" charset="0"/>
              </a:rPr>
              <a:t>: Der Indikator muss eindeutig und klar sein.</a:t>
            </a:r>
          </a:p>
          <a:p>
            <a:pPr>
              <a:spcBef>
                <a:spcPts val="650"/>
              </a:spcBef>
            </a:pPr>
            <a:r>
              <a:rPr lang="de-CH" altLang="de-DE" b="1" i="1">
                <a:solidFill>
                  <a:srgbClr val="FF7D00"/>
                </a:solidFill>
                <a:latin typeface="Arial" panose="020B0604020202020204" pitchFamily="34" charset="0"/>
              </a:rPr>
              <a:t>M</a:t>
            </a:r>
            <a:r>
              <a:rPr lang="de-CH" altLang="de-DE" i="1">
                <a:latin typeface="Arial" panose="020B0604020202020204" pitchFamily="34" charset="0"/>
              </a:rPr>
              <a:t>easurable</a:t>
            </a:r>
            <a:r>
              <a:rPr lang="de-CH" altLang="de-DE">
                <a:latin typeface="Arial" panose="020B0604020202020204" pitchFamily="34" charset="0"/>
              </a:rPr>
              <a:t>: Der Indikator muss messbar sein, auch mit angemessenen Kosten.</a:t>
            </a:r>
          </a:p>
          <a:p>
            <a:pPr>
              <a:spcBef>
                <a:spcPts val="650"/>
              </a:spcBef>
            </a:pPr>
            <a:r>
              <a:rPr lang="de-CH" altLang="de-DE" b="1" i="1">
                <a:solidFill>
                  <a:srgbClr val="FF7D00"/>
                </a:solidFill>
                <a:latin typeface="Arial" panose="020B0604020202020204" pitchFamily="34" charset="0"/>
              </a:rPr>
              <a:t>A</a:t>
            </a:r>
            <a:r>
              <a:rPr lang="de-CH" altLang="de-DE" i="1">
                <a:latin typeface="Arial" panose="020B0604020202020204" pitchFamily="34" charset="0"/>
              </a:rPr>
              <a:t>chievable</a:t>
            </a:r>
            <a:r>
              <a:rPr lang="de-CH" altLang="de-DE">
                <a:latin typeface="Arial" panose="020B0604020202020204" pitchFamily="34" charset="0"/>
              </a:rPr>
              <a:t>: Der Sollwert muss erreichbar sein.</a:t>
            </a:r>
          </a:p>
          <a:p>
            <a:pPr>
              <a:spcBef>
                <a:spcPts val="650"/>
              </a:spcBef>
            </a:pPr>
            <a:r>
              <a:rPr lang="de-CH" altLang="de-DE" b="1" i="1">
                <a:solidFill>
                  <a:srgbClr val="FF7D00"/>
                </a:solidFill>
                <a:latin typeface="Arial" panose="020B0604020202020204" pitchFamily="34" charset="0"/>
              </a:rPr>
              <a:t>R</a:t>
            </a:r>
            <a:r>
              <a:rPr lang="de-CH" altLang="de-DE" i="1">
                <a:latin typeface="Arial" panose="020B0604020202020204" pitchFamily="34" charset="0"/>
              </a:rPr>
              <a:t>elevant</a:t>
            </a:r>
            <a:r>
              <a:rPr lang="de-CH" altLang="de-DE">
                <a:latin typeface="Arial" panose="020B0604020202020204" pitchFamily="34" charset="0"/>
              </a:rPr>
              <a:t>: Die Information, die der Indikator liefert, soll relevant für Projekt- bzw. Programmverantwortliche sein.</a:t>
            </a:r>
          </a:p>
          <a:p>
            <a:pPr>
              <a:spcBef>
                <a:spcPts val="650"/>
              </a:spcBef>
            </a:pPr>
            <a:r>
              <a:rPr lang="de-CH" altLang="de-DE" b="1" i="1">
                <a:solidFill>
                  <a:srgbClr val="FF7D00"/>
                </a:solidFill>
                <a:latin typeface="Arial" panose="020B0604020202020204" pitchFamily="34" charset="0"/>
              </a:rPr>
              <a:t>T</a:t>
            </a:r>
            <a:r>
              <a:rPr lang="de-CH" altLang="de-DE" i="1">
                <a:latin typeface="Arial" panose="020B0604020202020204" pitchFamily="34" charset="0"/>
              </a:rPr>
              <a:t>ime-bound</a:t>
            </a:r>
            <a:r>
              <a:rPr lang="de-CH" altLang="de-DE">
                <a:latin typeface="Arial" panose="020B0604020202020204" pitchFamily="34" charset="0"/>
              </a:rPr>
              <a:t>: Der Sollwert muss mit einer Zeitangabe versehen werden. </a:t>
            </a:r>
          </a:p>
          <a:p>
            <a:pPr eaLnBrk="1" hangingPunct="1"/>
            <a:endParaRPr lang="de-CH" altLang="de-DE">
              <a:latin typeface="Arial" panose="020B0604020202020204" pitchFamily="34" charset="0"/>
            </a:endParaRPr>
          </a:p>
        </p:txBody>
      </p:sp>
      <p:sp>
        <p:nvSpPr>
          <p:cNvPr id="3277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804763" indent="-309524">
              <a:spcBef>
                <a:spcPct val="30000"/>
              </a:spcBef>
              <a:defRPr sz="1300">
                <a:solidFill>
                  <a:schemeClr val="tx1"/>
                </a:solidFill>
                <a:latin typeface="Arial" panose="020B0604020202020204" pitchFamily="34" charset="0"/>
              </a:defRPr>
            </a:lvl2pPr>
            <a:lvl3pPr marL="1238098" indent="-247620">
              <a:spcBef>
                <a:spcPct val="30000"/>
              </a:spcBef>
              <a:defRPr sz="1300">
                <a:solidFill>
                  <a:schemeClr val="tx1"/>
                </a:solidFill>
                <a:latin typeface="Arial" panose="020B0604020202020204" pitchFamily="34" charset="0"/>
              </a:defRPr>
            </a:lvl3pPr>
            <a:lvl4pPr marL="1733337" indent="-247620">
              <a:spcBef>
                <a:spcPct val="30000"/>
              </a:spcBef>
              <a:defRPr sz="1300">
                <a:solidFill>
                  <a:schemeClr val="tx1"/>
                </a:solidFill>
                <a:latin typeface="Arial" panose="020B0604020202020204" pitchFamily="34" charset="0"/>
              </a:defRPr>
            </a:lvl4pPr>
            <a:lvl5pPr marL="2228576" indent="-247620">
              <a:spcBef>
                <a:spcPct val="30000"/>
              </a:spcBef>
              <a:defRPr sz="1300">
                <a:solidFill>
                  <a:schemeClr val="tx1"/>
                </a:solidFill>
                <a:latin typeface="Arial" panose="020B0604020202020204" pitchFamily="34" charset="0"/>
              </a:defRPr>
            </a:lvl5pPr>
            <a:lvl6pPr marL="2723815" indent="-247620" eaLnBrk="0" fontAlgn="base" hangingPunct="0">
              <a:spcBef>
                <a:spcPct val="30000"/>
              </a:spcBef>
              <a:spcAft>
                <a:spcPct val="0"/>
              </a:spcAft>
              <a:defRPr sz="1300">
                <a:solidFill>
                  <a:schemeClr val="tx1"/>
                </a:solidFill>
                <a:latin typeface="Arial" panose="020B0604020202020204" pitchFamily="34" charset="0"/>
              </a:defRPr>
            </a:lvl6pPr>
            <a:lvl7pPr marL="3219054" indent="-247620" eaLnBrk="0" fontAlgn="base" hangingPunct="0">
              <a:spcBef>
                <a:spcPct val="30000"/>
              </a:spcBef>
              <a:spcAft>
                <a:spcPct val="0"/>
              </a:spcAft>
              <a:defRPr sz="1300">
                <a:solidFill>
                  <a:schemeClr val="tx1"/>
                </a:solidFill>
                <a:latin typeface="Arial" panose="020B0604020202020204" pitchFamily="34" charset="0"/>
              </a:defRPr>
            </a:lvl7pPr>
            <a:lvl8pPr marL="3714293" indent="-247620" eaLnBrk="0" fontAlgn="base" hangingPunct="0">
              <a:spcBef>
                <a:spcPct val="30000"/>
              </a:spcBef>
              <a:spcAft>
                <a:spcPct val="0"/>
              </a:spcAft>
              <a:defRPr sz="1300">
                <a:solidFill>
                  <a:schemeClr val="tx1"/>
                </a:solidFill>
                <a:latin typeface="Arial" panose="020B0604020202020204" pitchFamily="34" charset="0"/>
              </a:defRPr>
            </a:lvl8pPr>
            <a:lvl9pPr marL="4209532" indent="-24762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EE5FC810-2C67-46C7-B85F-E94DC0844B99}" type="slidenum">
              <a:rPr lang="de-DE" altLang="de-DE" smtClean="0"/>
              <a:pPr>
                <a:spcBef>
                  <a:spcPct val="0"/>
                </a:spcBef>
              </a:pPr>
              <a:t>93</a:t>
            </a:fld>
            <a:endParaRPr lang="de-DE" altLang="de-DE"/>
          </a:p>
        </p:txBody>
      </p:sp>
    </p:spTree>
    <p:extLst>
      <p:ext uri="{BB962C8B-B14F-4D97-AF65-F5344CB8AC3E}">
        <p14:creationId xmlns:p14="http://schemas.microsoft.com/office/powerpoint/2010/main" val="39000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94</a:t>
            </a:fld>
            <a:endParaRPr lang="it-IT"/>
          </a:p>
        </p:txBody>
      </p:sp>
    </p:spTree>
    <p:extLst>
      <p:ext uri="{BB962C8B-B14F-4D97-AF65-F5344CB8AC3E}">
        <p14:creationId xmlns:p14="http://schemas.microsoft.com/office/powerpoint/2010/main" val="319234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t>Montrer les documents</a:t>
            </a:r>
          </a:p>
          <a:p>
            <a:r>
              <a:rPr lang="fr-CH"/>
              <a:t>Les faire tourner… </a:t>
            </a:r>
          </a:p>
          <a:p>
            <a:endParaRPr lang="fr-CH"/>
          </a:p>
          <a:p>
            <a:endParaRPr lang="fr-CH"/>
          </a:p>
        </p:txBody>
      </p:sp>
      <p:sp>
        <p:nvSpPr>
          <p:cNvPr id="1024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D947F910-B3E8-40FF-B1A5-B605FE62AD6A}" type="slidenum">
              <a:rPr lang="de-CH" smtClean="0"/>
              <a:pPr eaLnBrk="1" hangingPunct="1"/>
              <a:t>6</a:t>
            </a:fld>
            <a:endParaRPr lang="de-CH"/>
          </a:p>
        </p:txBody>
      </p:sp>
    </p:spTree>
    <p:extLst>
      <p:ext uri="{BB962C8B-B14F-4D97-AF65-F5344CB8AC3E}">
        <p14:creationId xmlns:p14="http://schemas.microsoft.com/office/powerpoint/2010/main" val="164293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1" dirty="0"/>
              <a:t>regiosuisse comme centre de gestion des connaissances</a:t>
            </a:r>
          </a:p>
          <a:p>
            <a:endParaRPr lang="fr-CH" dirty="0"/>
          </a:p>
          <a:p>
            <a:r>
              <a:rPr lang="fr-CH" dirty="0"/>
              <a:t>Nous rassemblons, générons et transmettons des informations ainsi que des connaissances techniques et méthodologiques pertinentes pour la pratique sur les politiques, les programmes et les domaines thématiques suivants: </a:t>
            </a:r>
          </a:p>
          <a:p>
            <a:r>
              <a:rPr lang="fr-CH" b="1" dirty="0"/>
              <a:t>Depuis 2008:</a:t>
            </a:r>
          </a:p>
          <a:p>
            <a:r>
              <a:rPr lang="fr-CH" dirty="0"/>
              <a:t>Nouvelle politique régionale (NPR)</a:t>
            </a:r>
          </a:p>
          <a:p>
            <a:r>
              <a:rPr lang="fr-CH" dirty="0"/>
              <a:t>Coopération territoriale européenne (CTE): Interreg, ESPON, URBACT</a:t>
            </a:r>
          </a:p>
          <a:p>
            <a:r>
              <a:rPr lang="fr-CH" dirty="0"/>
              <a:t>Développement régional</a:t>
            </a:r>
          </a:p>
          <a:p>
            <a:r>
              <a:rPr lang="fr-CH" b="1" dirty="0"/>
              <a:t>Depuis</a:t>
            </a:r>
            <a:r>
              <a:rPr lang="fr-CH" b="1" baseline="0" dirty="0"/>
              <a:t> 2016:</a:t>
            </a:r>
            <a:endParaRPr lang="fr-CH" b="1" dirty="0"/>
          </a:p>
          <a:p>
            <a:r>
              <a:rPr lang="fr-CH" dirty="0"/>
              <a:t>Développement cohérent du territoire</a:t>
            </a:r>
          </a:p>
          <a:p>
            <a:r>
              <a:rPr lang="fr-CH" dirty="0"/>
              <a:t>Politique des agglomérations (AggloPol)</a:t>
            </a:r>
          </a:p>
          <a:p>
            <a:r>
              <a:rPr lang="fr-CH" dirty="0"/>
              <a:t>Politique pour les espaces ruraux et les régions de montagne (P-LRB)</a:t>
            </a:r>
          </a:p>
          <a:p>
            <a:endParaRPr lang="fr-CH" dirty="0"/>
          </a:p>
          <a:p>
            <a:r>
              <a:rPr lang="fr-CH" dirty="0"/>
              <a:t>Toutes les personnes impliquées dans la mise en œuvre des politiques et des programmes ou qui s’engagent de toute autre manière en faveur du développement régional et du développement cohérent du territoire jouent un rôle important dans notre gestion des connaissances. Avez-vous vous aussi des suggestions concernant notre gestion des connaissances? Si tel est le cas, n’hésitez pas à nous contacter. </a:t>
            </a:r>
          </a:p>
        </p:txBody>
      </p:sp>
      <p:sp>
        <p:nvSpPr>
          <p:cNvPr id="4" name="Slide Number Placeholder 3"/>
          <p:cNvSpPr>
            <a:spLocks noGrp="1"/>
          </p:cNvSpPr>
          <p:nvPr>
            <p:ph type="sldNum" sz="quarter" idx="10"/>
          </p:nvPr>
        </p:nvSpPr>
        <p:spPr/>
        <p:txBody>
          <a:bodyPr/>
          <a:lstStyle/>
          <a:p>
            <a:fld id="{1181E17A-57DF-48ED-A15C-A11182693834}" type="slidenum">
              <a:rPr lang="it-IT" smtClean="0"/>
              <a:t>102</a:t>
            </a:fld>
            <a:endParaRPr lang="it-IT"/>
          </a:p>
        </p:txBody>
      </p:sp>
    </p:spTree>
    <p:extLst>
      <p:ext uri="{BB962C8B-B14F-4D97-AF65-F5344CB8AC3E}">
        <p14:creationId xmlns:p14="http://schemas.microsoft.com/office/powerpoint/2010/main" val="1558491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regiosuisse comme centre du réseau</a:t>
            </a:r>
          </a:p>
          <a:p>
            <a:endParaRPr lang="fr-CH" dirty="0"/>
          </a:p>
          <a:p>
            <a:r>
              <a:rPr lang="fr-CH" dirty="0"/>
              <a:t>Nous encourageons la mise en réseau et la collaboration des personnes qui s’engagent dans la politique régionale, le développement régional ainsi que dans le développement cohérent du territoire, nous les invitons à partager avec notre soutien leurs connaissances et leurs expériences, un facteur important pour l’innovation et la compétitivité dans les régions. </a:t>
            </a:r>
          </a:p>
          <a:p>
            <a:pPr defTabSz="750178">
              <a:spcBef>
                <a:spcPct val="60000"/>
              </a:spcBef>
              <a:tabLst>
                <a:tab pos="276381" algn="l"/>
              </a:tabLst>
              <a:defRPr/>
            </a:pPr>
            <a:endParaRPr lang="it-IT" dirty="0"/>
          </a:p>
        </p:txBody>
      </p:sp>
      <p:sp>
        <p:nvSpPr>
          <p:cNvPr id="4" name="Foliennummernplatzhalter 3"/>
          <p:cNvSpPr>
            <a:spLocks noGrp="1"/>
          </p:cNvSpPr>
          <p:nvPr>
            <p:ph type="sldNum" sz="quarter" idx="10"/>
          </p:nvPr>
        </p:nvSpPr>
        <p:spPr/>
        <p:txBody>
          <a:bodyPr/>
          <a:lstStyle/>
          <a:p>
            <a:fld id="{8719CD4C-45DC-44BB-A9A2-EDC8BDD0B854}" type="slidenum">
              <a:rPr lang="it-IT" smtClean="0"/>
              <a:t>103</a:t>
            </a:fld>
            <a:endParaRPr lang="it-IT"/>
          </a:p>
        </p:txBody>
      </p:sp>
    </p:spTree>
    <p:extLst>
      <p:ext uri="{BB962C8B-B14F-4D97-AF65-F5344CB8AC3E}">
        <p14:creationId xmlns:p14="http://schemas.microsoft.com/office/powerpoint/2010/main" val="33940812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1" dirty="0"/>
              <a:t>regiosuisse comme centre de services orientés vers les besoins</a:t>
            </a:r>
          </a:p>
          <a:p>
            <a:endParaRPr lang="fr-CH" dirty="0"/>
          </a:p>
          <a:p>
            <a:r>
              <a:rPr lang="fr-CH" dirty="0"/>
              <a:t>Nous voulons élaborer des offres et des services orientés vers la pratique et les besoins. Nous nous appuyons pour ce faire sur les inputs et les suggestions qui nous viennent du terrain. Si vous voulez nous faire part de votre avis concernant nos offres ou si vous avez des suggestions quant à de nouveaux produits, n’hésitez pas à nous contacter.</a:t>
            </a:r>
          </a:p>
          <a:p>
            <a:endParaRPr lang="fr-CH" dirty="0"/>
          </a:p>
          <a:p>
            <a:r>
              <a:rPr lang="fr-CH" dirty="0"/>
              <a:t>Plus d’informations sur regiosuisse, ses offres et ses services dans la fiche d’information «regiosuisse»</a:t>
            </a:r>
          </a:p>
          <a:p>
            <a:r>
              <a:rPr lang="fr-CH" dirty="0"/>
              <a:t>Vous trouverez une vue d’ensemble de toutes nos offres, produits et services dans la rubrique «Nos offres». </a:t>
            </a:r>
          </a:p>
        </p:txBody>
      </p:sp>
      <p:sp>
        <p:nvSpPr>
          <p:cNvPr id="4" name="Slide Number Placeholder 3"/>
          <p:cNvSpPr>
            <a:spLocks noGrp="1"/>
          </p:cNvSpPr>
          <p:nvPr>
            <p:ph type="sldNum" sz="quarter" idx="10"/>
          </p:nvPr>
        </p:nvSpPr>
        <p:spPr/>
        <p:txBody>
          <a:bodyPr/>
          <a:lstStyle/>
          <a:p>
            <a:fld id="{1181E17A-57DF-48ED-A15C-A11182693834}" type="slidenum">
              <a:rPr lang="it-IT" smtClean="0"/>
              <a:t>104</a:t>
            </a:fld>
            <a:endParaRPr lang="it-IT"/>
          </a:p>
        </p:txBody>
      </p:sp>
    </p:spTree>
    <p:extLst>
      <p:ext uri="{BB962C8B-B14F-4D97-AF65-F5344CB8AC3E}">
        <p14:creationId xmlns:p14="http://schemas.microsoft.com/office/powerpoint/2010/main" val="3765909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1181E17A-57DF-48ED-A15C-A11182693834}" type="slidenum">
              <a:rPr lang="it-IT" smtClean="0"/>
              <a:t>105</a:t>
            </a:fld>
            <a:endParaRPr lang="it-IT"/>
          </a:p>
        </p:txBody>
      </p:sp>
    </p:spTree>
    <p:extLst>
      <p:ext uri="{BB962C8B-B14F-4D97-AF65-F5344CB8AC3E}">
        <p14:creationId xmlns:p14="http://schemas.microsoft.com/office/powerpoint/2010/main" val="2825930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b="1" dirty="0"/>
              <a:t>Constat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retours d’expérience de ces dernières années nous permettent de dresser le </a:t>
            </a:r>
            <a:r>
              <a:rPr lang="fr-FR" sz="1200" b="1" kern="1200" dirty="0">
                <a:solidFill>
                  <a:schemeClr val="tx1"/>
                </a:solidFill>
                <a:effectLst/>
                <a:latin typeface="+mn-lt"/>
                <a:ea typeface="+mn-ea"/>
                <a:cs typeface="+mn-cs"/>
              </a:rPr>
              <a:t>constat</a:t>
            </a:r>
            <a:r>
              <a:rPr lang="fr-FR" sz="1200" kern="1200" dirty="0">
                <a:solidFill>
                  <a:schemeClr val="tx1"/>
                </a:solidFill>
                <a:effectLst/>
                <a:latin typeface="+mn-lt"/>
                <a:ea typeface="+mn-ea"/>
                <a:cs typeface="+mn-cs"/>
              </a:rPr>
              <a:t> que l’offre regiosuisse est peu visible, mal connue et peu adaptée à la Suisse romande. Les Cantons ne sont pas assez impliqués dans regiosuisse, car les services proposés ne répondent pas à leurs besoins. Il existe de plus un manque d’échanges et de coordination entre les représentants des régions. </a:t>
            </a:r>
            <a:endParaRPr lang="fr-CH" sz="1200" kern="1200" dirty="0">
              <a:solidFill>
                <a:schemeClr val="tx1"/>
              </a:solidFill>
              <a:effectLst/>
              <a:latin typeface="+mn-lt"/>
              <a:ea typeface="+mn-ea"/>
              <a:cs typeface="+mn-cs"/>
            </a:endParaRPr>
          </a:p>
          <a:p>
            <a:endParaRPr lang="fr-CH" dirty="0"/>
          </a:p>
        </p:txBody>
      </p:sp>
      <p:sp>
        <p:nvSpPr>
          <p:cNvPr id="4" name="Slide Number Placeholder 3"/>
          <p:cNvSpPr>
            <a:spLocks noGrp="1"/>
          </p:cNvSpPr>
          <p:nvPr>
            <p:ph type="sldNum" sz="quarter" idx="10"/>
          </p:nvPr>
        </p:nvSpPr>
        <p:spPr/>
        <p:txBody>
          <a:bodyPr/>
          <a:lstStyle/>
          <a:p>
            <a:fld id="{1181E17A-57DF-48ED-A15C-A11182693834}" type="slidenum">
              <a:rPr lang="it-IT" smtClean="0"/>
              <a:t>106</a:t>
            </a:fld>
            <a:endParaRPr lang="it-IT"/>
          </a:p>
        </p:txBody>
      </p:sp>
    </p:spTree>
    <p:extLst>
      <p:ext uri="{BB962C8B-B14F-4D97-AF65-F5344CB8AC3E}">
        <p14:creationId xmlns:p14="http://schemas.microsoft.com/office/powerpoint/2010/main" val="2825930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t>7</a:t>
            </a:fld>
            <a:endParaRPr lang="it-IT"/>
          </a:p>
        </p:txBody>
      </p:sp>
    </p:spTree>
    <p:extLst>
      <p:ext uri="{BB962C8B-B14F-4D97-AF65-F5344CB8AC3E}">
        <p14:creationId xmlns:p14="http://schemas.microsoft.com/office/powerpoint/2010/main" val="77433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b="1" noProof="0" dirty="0"/>
              <a:t>Prestations financières prévues pour le PPA2 2016-2019</a:t>
            </a:r>
          </a:p>
          <a:p>
            <a:pPr eaLnBrk="1" hangingPunct="1">
              <a:spcBef>
                <a:spcPct val="0"/>
              </a:spcBef>
            </a:pPr>
            <a:r>
              <a:rPr lang="fr-FR" noProof="0" dirty="0"/>
              <a:t>Prêts à des projets d’infrastructure visant à renforcer</a:t>
            </a:r>
            <a:r>
              <a:rPr lang="fr-FR" baseline="0" noProof="0" dirty="0"/>
              <a:t> </a:t>
            </a:r>
            <a:r>
              <a:rPr lang="fr-FR" noProof="0" dirty="0"/>
              <a:t>les systèmes de valeur ajoutée:</a:t>
            </a:r>
            <a:r>
              <a:rPr lang="fr-FR" baseline="0" noProof="0" dirty="0"/>
              <a:t> </a:t>
            </a:r>
            <a:r>
              <a:rPr lang="fr-FR" noProof="0" dirty="0"/>
              <a:t>400 millions (50 millions par an)</a:t>
            </a:r>
          </a:p>
          <a:p>
            <a:pPr eaLnBrk="1" hangingPunct="1">
              <a:spcBef>
                <a:spcPct val="0"/>
              </a:spcBef>
            </a:pPr>
            <a:r>
              <a:rPr lang="fr-FR" noProof="0" dirty="0"/>
              <a:t>Aides financières à fonds perdu (valeurs maximales</a:t>
            </a:r>
            <a:r>
              <a:rPr lang="fr-FR" baseline="0" noProof="0" dirty="0"/>
              <a:t> </a:t>
            </a:r>
            <a:r>
              <a:rPr lang="fr-FR" noProof="0" dirty="0"/>
              <a:t>pour les 3 volets):</a:t>
            </a:r>
            <a:r>
              <a:rPr lang="fr-FR" baseline="0" noProof="0" dirty="0"/>
              <a:t> </a:t>
            </a:r>
            <a:r>
              <a:rPr lang="fr-FR" noProof="0" dirty="0"/>
              <a:t>320 millions</a:t>
            </a:r>
            <a:r>
              <a:rPr lang="fr-FR" baseline="0" noProof="0" dirty="0"/>
              <a:t> </a:t>
            </a:r>
            <a:r>
              <a:rPr lang="fr-FR" noProof="0" dirty="0"/>
              <a:t>(40 millions par an) </a:t>
            </a:r>
          </a:p>
        </p:txBody>
      </p:sp>
      <p:sp>
        <p:nvSpPr>
          <p:cNvPr id="1065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6332D48E-A103-404B-A505-0F059E6DADF3}" type="slidenum">
              <a:rPr lang="de-DE" smtClean="0">
                <a:solidFill>
                  <a:srgbClr val="000000"/>
                </a:solidFill>
              </a:rPr>
              <a:pPr eaLnBrk="1" hangingPunct="1"/>
              <a:t>8</a:t>
            </a:fld>
            <a:endParaRPr lang="de-DE">
              <a:solidFill>
                <a:srgbClr val="000000"/>
              </a:solidFill>
            </a:endParaRPr>
          </a:p>
        </p:txBody>
      </p:sp>
    </p:spTree>
    <p:extLst>
      <p:ext uri="{BB962C8B-B14F-4D97-AF65-F5344CB8AC3E}">
        <p14:creationId xmlns:p14="http://schemas.microsoft.com/office/powerpoint/2010/main" val="205979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p:txBody>
      </p:sp>
      <p:sp>
        <p:nvSpPr>
          <p:cNvPr id="1116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8026B6CA-F026-4821-800E-884105131864}" type="slidenum">
              <a:rPr lang="de-DE" smtClean="0">
                <a:solidFill>
                  <a:srgbClr val="000000"/>
                </a:solidFill>
              </a:rPr>
              <a:pPr eaLnBrk="1" hangingPunct="1"/>
              <a:t>9</a:t>
            </a:fld>
            <a:endParaRPr lang="de-DE">
              <a:solidFill>
                <a:srgbClr val="000000"/>
              </a:solidFill>
            </a:endParaRPr>
          </a:p>
        </p:txBody>
      </p:sp>
    </p:spTree>
    <p:extLst>
      <p:ext uri="{BB962C8B-B14F-4D97-AF65-F5344CB8AC3E}">
        <p14:creationId xmlns:p14="http://schemas.microsoft.com/office/powerpoint/2010/main" val="141376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p:txBody>
      </p:sp>
      <p:sp>
        <p:nvSpPr>
          <p:cNvPr id="1208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D6641CFF-4E85-4BCA-9A39-1638AA790279}" type="slidenum">
              <a:rPr lang="de-CH" smtClean="0">
                <a:solidFill>
                  <a:srgbClr val="000000"/>
                </a:solidFill>
              </a:rPr>
              <a:pPr eaLnBrk="1" hangingPunct="1"/>
              <a:t>11</a:t>
            </a:fld>
            <a:endParaRPr lang="de-CH">
              <a:solidFill>
                <a:srgbClr val="000000"/>
              </a:solidFill>
            </a:endParaRPr>
          </a:p>
        </p:txBody>
      </p:sp>
    </p:spTree>
    <p:extLst>
      <p:ext uri="{BB962C8B-B14F-4D97-AF65-F5344CB8AC3E}">
        <p14:creationId xmlns:p14="http://schemas.microsoft.com/office/powerpoint/2010/main" val="3431709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39944C9D-F736-4CF2-BC26-3F09F8C5EE96}" type="slidenum">
              <a:rPr lang="de-DE"/>
              <a:pPr/>
              <a:t>‹Nr.›</a:t>
            </a:fld>
            <a:endParaRPr lang="de-DE"/>
          </a:p>
        </p:txBody>
      </p:sp>
    </p:spTree>
    <p:extLst>
      <p:ext uri="{BB962C8B-B14F-4D97-AF65-F5344CB8AC3E}">
        <p14:creationId xmlns:p14="http://schemas.microsoft.com/office/powerpoint/2010/main" val="918870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7602C75B-3E2D-4E7E-B4CD-EE04F1AA8623}" type="slidenum">
              <a:rPr lang="de-DE"/>
              <a:pPr/>
              <a:t>‹Nr.›</a:t>
            </a:fld>
            <a:endParaRPr lang="de-DE"/>
          </a:p>
        </p:txBody>
      </p:sp>
    </p:spTree>
    <p:extLst>
      <p:ext uri="{BB962C8B-B14F-4D97-AF65-F5344CB8AC3E}">
        <p14:creationId xmlns:p14="http://schemas.microsoft.com/office/powerpoint/2010/main" val="14116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53175" y="1482725"/>
            <a:ext cx="1960563" cy="35401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66725" y="1482725"/>
            <a:ext cx="5734050" cy="35401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EB4136D5-7ABB-4B35-9C72-991ABBB9F48D}" type="slidenum">
              <a:rPr lang="de-DE"/>
              <a:pPr/>
              <a:t>‹Nr.›</a:t>
            </a:fld>
            <a:endParaRPr lang="de-DE"/>
          </a:p>
        </p:txBody>
      </p:sp>
    </p:spTree>
    <p:extLst>
      <p:ext uri="{BB962C8B-B14F-4D97-AF65-F5344CB8AC3E}">
        <p14:creationId xmlns:p14="http://schemas.microsoft.com/office/powerpoint/2010/main" val="2389805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6725" y="1482725"/>
            <a:ext cx="7773988" cy="576263"/>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539750" y="2205038"/>
            <a:ext cx="3810000" cy="35988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02150" y="2205038"/>
            <a:ext cx="3811588" cy="35988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51629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EE6D0647-E9CF-4BE9-AFB9-32AA75C4AC24}" type="slidenum">
              <a:rPr lang="de-DE"/>
              <a:pPr/>
              <a:t>‹Nr.›</a:t>
            </a:fld>
            <a:endParaRPr lang="de-DE"/>
          </a:p>
        </p:txBody>
      </p:sp>
    </p:spTree>
    <p:extLst>
      <p:ext uri="{BB962C8B-B14F-4D97-AF65-F5344CB8AC3E}">
        <p14:creationId xmlns:p14="http://schemas.microsoft.com/office/powerpoint/2010/main" val="2695223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7DA8A659-79B9-4C43-B582-F0F632BC7529}"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4141297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3A8DBDE5-4D27-4821-81AD-C6457A00485C}"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476710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2205038"/>
            <a:ext cx="3810000"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02150" y="2205038"/>
            <a:ext cx="3811588"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ABDF247-6B92-4C4E-9C00-6F4AE5B66CC7}"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75482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D9823B5A-0A5F-4C28-A93D-6DD273D223B4}"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593007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E7B32137-245D-45EB-993D-C798F99D969C}"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026862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E6D0647-E9CF-4BE9-AFB9-32AA75C4AC24}"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74654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FF42D3EF-7E7D-48A6-BD32-C5858F7EA2F9}" type="slidenum">
              <a:rPr lang="de-DE"/>
              <a:pPr/>
              <a:t>‹Nr.›</a:t>
            </a:fld>
            <a:endParaRPr lang="de-DE"/>
          </a:p>
        </p:txBody>
      </p:sp>
    </p:spTree>
    <p:extLst>
      <p:ext uri="{BB962C8B-B14F-4D97-AF65-F5344CB8AC3E}">
        <p14:creationId xmlns:p14="http://schemas.microsoft.com/office/powerpoint/2010/main" val="2628517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A1548DE0-8D66-4EC9-92BA-4D2392CEC04C}"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972262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716A897B-9FF1-4F81-8AAE-6BA24AB2CDC4}"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445596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A4A0EA7D-B7FA-447E-8456-3B14F08AAA0B}"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789632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34125" y="765175"/>
            <a:ext cx="1979613" cy="425767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395288" y="765175"/>
            <a:ext cx="5786437" cy="425767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356BC21-1DFC-48B5-AFDC-8196275E0690}"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961658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25658F0-89A8-4200-8967-EF45C0C5581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792236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07962613-856A-41E1-9822-9B0484E2EC7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412735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8AB83C-C27E-4622-8236-2F3DE81B656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841942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74598C-C956-4FD2-BD2A-DB9DCEC2020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22354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0003BD9D-0B7B-4F7A-AC53-A5F4005B2DE7}" type="slidenum">
              <a:rPr lang="de-DE"/>
              <a:pPr/>
              <a:t>‹Nr.›</a:t>
            </a:fld>
            <a:endParaRPr lang="de-DE"/>
          </a:p>
        </p:txBody>
      </p:sp>
    </p:spTree>
    <p:extLst>
      <p:ext uri="{BB962C8B-B14F-4D97-AF65-F5344CB8AC3E}">
        <p14:creationId xmlns:p14="http://schemas.microsoft.com/office/powerpoint/2010/main" val="193706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2205038"/>
            <a:ext cx="3810000"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02150" y="2205038"/>
            <a:ext cx="3811588"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31F570D3-6776-4562-91C0-6F600A0DA5FB}" type="slidenum">
              <a:rPr lang="de-DE"/>
              <a:pPr/>
              <a:t>‹Nr.›</a:t>
            </a:fld>
            <a:endParaRPr lang="de-DE"/>
          </a:p>
        </p:txBody>
      </p:sp>
    </p:spTree>
    <p:extLst>
      <p:ext uri="{BB962C8B-B14F-4D97-AF65-F5344CB8AC3E}">
        <p14:creationId xmlns:p14="http://schemas.microsoft.com/office/powerpoint/2010/main" val="408537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p>
        </p:txBody>
      </p:sp>
      <p:sp>
        <p:nvSpPr>
          <p:cNvPr id="8" name="Fußzeilenplatzhalter 7"/>
          <p:cNvSpPr>
            <a:spLocks noGrp="1"/>
          </p:cNvSpPr>
          <p:nvPr>
            <p:ph type="ftr" sz="quarter" idx="11"/>
          </p:nvPr>
        </p:nvSpPr>
        <p:spPr/>
        <p:txBody>
          <a:bodyPr/>
          <a:lstStyle>
            <a:lvl1pPr>
              <a:defRPr/>
            </a:lvl1pPr>
          </a:lstStyle>
          <a:p>
            <a:endParaRPr lang="de-DE"/>
          </a:p>
        </p:txBody>
      </p:sp>
      <p:sp>
        <p:nvSpPr>
          <p:cNvPr id="9" name="Foliennummernplatzhalter 8"/>
          <p:cNvSpPr>
            <a:spLocks noGrp="1"/>
          </p:cNvSpPr>
          <p:nvPr>
            <p:ph type="sldNum" sz="quarter" idx="12"/>
          </p:nvPr>
        </p:nvSpPr>
        <p:spPr/>
        <p:txBody>
          <a:bodyPr/>
          <a:lstStyle>
            <a:lvl1pPr>
              <a:defRPr/>
            </a:lvl1pPr>
          </a:lstStyle>
          <a:p>
            <a:fld id="{03586098-997E-4A3E-8699-6E49D84B6625}" type="slidenum">
              <a:rPr lang="de-DE"/>
              <a:pPr/>
              <a:t>‹Nr.›</a:t>
            </a:fld>
            <a:endParaRPr lang="de-DE"/>
          </a:p>
        </p:txBody>
      </p:sp>
    </p:spTree>
    <p:extLst>
      <p:ext uri="{BB962C8B-B14F-4D97-AF65-F5344CB8AC3E}">
        <p14:creationId xmlns:p14="http://schemas.microsoft.com/office/powerpoint/2010/main" val="365121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p>
        </p:txBody>
      </p:sp>
      <p:sp>
        <p:nvSpPr>
          <p:cNvPr id="4" name="Fußzeilenplatzhalter 3"/>
          <p:cNvSpPr>
            <a:spLocks noGrp="1"/>
          </p:cNvSpPr>
          <p:nvPr>
            <p:ph type="ftr" sz="quarter" idx="11"/>
          </p:nvPr>
        </p:nvSpPr>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0ECB99D1-AF49-4075-B193-79409382AA12}" type="slidenum">
              <a:rPr lang="de-DE"/>
              <a:pPr/>
              <a:t>‹Nr.›</a:t>
            </a:fld>
            <a:endParaRPr lang="de-DE"/>
          </a:p>
        </p:txBody>
      </p:sp>
    </p:spTree>
    <p:extLst>
      <p:ext uri="{BB962C8B-B14F-4D97-AF65-F5344CB8AC3E}">
        <p14:creationId xmlns:p14="http://schemas.microsoft.com/office/powerpoint/2010/main" val="178163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3EC4C69E-328E-4233-AA9E-8423C7860F01}" type="slidenum">
              <a:rPr lang="de-DE"/>
              <a:pPr/>
              <a:t>‹Nr.›</a:t>
            </a:fld>
            <a:endParaRPr lang="de-DE"/>
          </a:p>
        </p:txBody>
      </p:sp>
    </p:spTree>
    <p:extLst>
      <p:ext uri="{BB962C8B-B14F-4D97-AF65-F5344CB8AC3E}">
        <p14:creationId xmlns:p14="http://schemas.microsoft.com/office/powerpoint/2010/main" val="307035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7AACBA2A-1237-4CFB-9805-937BFFAED297}" type="slidenum">
              <a:rPr lang="de-DE"/>
              <a:pPr/>
              <a:t>‹Nr.›</a:t>
            </a:fld>
            <a:endParaRPr lang="de-DE"/>
          </a:p>
        </p:txBody>
      </p:sp>
    </p:spTree>
    <p:extLst>
      <p:ext uri="{BB962C8B-B14F-4D97-AF65-F5344CB8AC3E}">
        <p14:creationId xmlns:p14="http://schemas.microsoft.com/office/powerpoint/2010/main" val="370342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22B6C344-6A32-4488-B78F-0D8F77BBF837}" type="slidenum">
              <a:rPr lang="de-DE"/>
              <a:pPr/>
              <a:t>‹Nr.›</a:t>
            </a:fld>
            <a:endParaRPr lang="de-DE"/>
          </a:p>
        </p:txBody>
      </p:sp>
    </p:spTree>
    <p:extLst>
      <p:ext uri="{BB962C8B-B14F-4D97-AF65-F5344CB8AC3E}">
        <p14:creationId xmlns:p14="http://schemas.microsoft.com/office/powerpoint/2010/main" val="3888390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1.xml"/><Relationship Id="rId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w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13.xml"/><Relationship Id="rId5" Type="http://schemas.openxmlformats.org/officeDocument/2006/relationships/image" Target="../media/image4.wmf"/><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9.tif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8.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5.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11.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4.wmf"/><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130550" y="1773238"/>
            <a:ext cx="4826000"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123" name="Rectangle 3"/>
          <p:cNvSpPr>
            <a:spLocks noGrp="1" noChangeArrowheads="1"/>
          </p:cNvSpPr>
          <p:nvPr>
            <p:ph type="body" idx="1"/>
          </p:nvPr>
        </p:nvSpPr>
        <p:spPr bwMode="auto">
          <a:xfrm>
            <a:off x="3130550" y="3716338"/>
            <a:ext cx="4897438"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0"/>
            <a:endParaRPr lang="de-DE"/>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300" b="1">
                <a:solidFill>
                  <a:srgbClr val="73787B"/>
                </a:solidFill>
              </a:defRPr>
            </a:lvl1pPr>
          </a:lstStyle>
          <a:p>
            <a:endParaRPr lang="de-DE"/>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77C0E8-7166-4346-AF90-621AD8DDA892}" type="slidenum">
              <a:rPr lang="de-DE"/>
              <a:pPr/>
              <a:t>‹Nr.›</a:t>
            </a:fld>
            <a:endParaRPr lang="de-DE"/>
          </a:p>
        </p:txBody>
      </p:sp>
      <p:sp>
        <p:nvSpPr>
          <p:cNvPr id="5131" name="Rectangle 11"/>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p>
        </p:txBody>
      </p:sp>
      <p:pic>
        <p:nvPicPr>
          <p:cNvPr id="5132" name="Picture 12" descr="SwissArena-PHOTOPRESS-Urs Flueel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31840" y="304800"/>
            <a:ext cx="4570412" cy="73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descr="NEW-SECO-D"/>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436096" y="5661248"/>
            <a:ext cx="3498354" cy="1011094"/>
          </a:xfrm>
          <a:prstGeom prst="rect">
            <a:avLst/>
          </a:prstGeom>
          <a:noFill/>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3600" b="1">
          <a:solidFill>
            <a:srgbClr val="73787B"/>
          </a:solidFill>
          <a:latin typeface="+mj-lt"/>
          <a:ea typeface="+mj-ea"/>
          <a:cs typeface="+mj-cs"/>
        </a:defRPr>
      </a:lvl1pPr>
      <a:lvl2pPr algn="l" rtl="0" fontAlgn="base">
        <a:spcBef>
          <a:spcPct val="0"/>
        </a:spcBef>
        <a:spcAft>
          <a:spcPct val="0"/>
        </a:spcAft>
        <a:defRPr sz="3600" b="1">
          <a:solidFill>
            <a:srgbClr val="73787B"/>
          </a:solidFill>
          <a:latin typeface="Arial" charset="0"/>
        </a:defRPr>
      </a:lvl2pPr>
      <a:lvl3pPr algn="l" rtl="0" fontAlgn="base">
        <a:spcBef>
          <a:spcPct val="0"/>
        </a:spcBef>
        <a:spcAft>
          <a:spcPct val="0"/>
        </a:spcAft>
        <a:defRPr sz="3600" b="1">
          <a:solidFill>
            <a:srgbClr val="73787B"/>
          </a:solidFill>
          <a:latin typeface="Arial" charset="0"/>
        </a:defRPr>
      </a:lvl3pPr>
      <a:lvl4pPr algn="l" rtl="0" fontAlgn="base">
        <a:spcBef>
          <a:spcPct val="0"/>
        </a:spcBef>
        <a:spcAft>
          <a:spcPct val="0"/>
        </a:spcAft>
        <a:defRPr sz="3600" b="1">
          <a:solidFill>
            <a:srgbClr val="73787B"/>
          </a:solidFill>
          <a:latin typeface="Arial" charset="0"/>
        </a:defRPr>
      </a:lvl4pPr>
      <a:lvl5pPr algn="l" rtl="0" fontAlgn="base">
        <a:spcBef>
          <a:spcPct val="0"/>
        </a:spcBef>
        <a:spcAft>
          <a:spcPct val="0"/>
        </a:spcAft>
        <a:defRPr sz="3600" b="1">
          <a:solidFill>
            <a:srgbClr val="73787B"/>
          </a:solidFill>
          <a:latin typeface="Arial" charset="0"/>
        </a:defRPr>
      </a:lvl5pPr>
      <a:lvl6pPr marL="457200" algn="l" rtl="0" fontAlgn="base">
        <a:spcBef>
          <a:spcPct val="0"/>
        </a:spcBef>
        <a:spcAft>
          <a:spcPct val="0"/>
        </a:spcAft>
        <a:defRPr sz="3600" b="1">
          <a:solidFill>
            <a:srgbClr val="73787B"/>
          </a:solidFill>
          <a:latin typeface="Arial" charset="0"/>
        </a:defRPr>
      </a:lvl6pPr>
      <a:lvl7pPr marL="914400" algn="l" rtl="0" fontAlgn="base">
        <a:spcBef>
          <a:spcPct val="0"/>
        </a:spcBef>
        <a:spcAft>
          <a:spcPct val="0"/>
        </a:spcAft>
        <a:defRPr sz="3600" b="1">
          <a:solidFill>
            <a:srgbClr val="73787B"/>
          </a:solidFill>
          <a:latin typeface="Arial" charset="0"/>
        </a:defRPr>
      </a:lvl7pPr>
      <a:lvl8pPr marL="1371600" algn="l" rtl="0" fontAlgn="base">
        <a:spcBef>
          <a:spcPct val="0"/>
        </a:spcBef>
        <a:spcAft>
          <a:spcPct val="0"/>
        </a:spcAft>
        <a:defRPr sz="3600" b="1">
          <a:solidFill>
            <a:srgbClr val="73787B"/>
          </a:solidFill>
          <a:latin typeface="Arial" charset="0"/>
        </a:defRPr>
      </a:lvl8pPr>
      <a:lvl9pPr marL="1828800" algn="l" rtl="0" fontAlgn="base">
        <a:spcBef>
          <a:spcPct val="0"/>
        </a:spcBef>
        <a:spcAft>
          <a:spcPct val="0"/>
        </a:spcAft>
        <a:defRPr sz="3600" b="1">
          <a:solidFill>
            <a:srgbClr val="73787B"/>
          </a:solidFill>
          <a:latin typeface="Arial" charset="0"/>
        </a:defRPr>
      </a:lvl9pPr>
    </p:titleStyle>
    <p:bodyStyle>
      <a:lvl1pPr marL="342900" indent="-342900" algn="l" rtl="0" fontAlgn="base">
        <a:spcBef>
          <a:spcPct val="20000"/>
        </a:spcBef>
        <a:spcAft>
          <a:spcPct val="0"/>
        </a:spcAft>
        <a:defRPr sz="2000" b="1">
          <a:solidFill>
            <a:srgbClr val="73787B"/>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66725" y="1482725"/>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dirty="0"/>
              <a:t>Titelmasterformat durch Klicken bearbeiten</a:t>
            </a:r>
          </a:p>
        </p:txBody>
      </p:sp>
      <p:sp>
        <p:nvSpPr>
          <p:cNvPr id="6147" name="Rectangle 3"/>
          <p:cNvSpPr>
            <a:spLocks noGrp="1" noChangeArrowheads="1"/>
          </p:cNvSpPr>
          <p:nvPr>
            <p:ph type="body" idx="1"/>
          </p:nvPr>
        </p:nvSpPr>
        <p:spPr bwMode="auto">
          <a:xfrm>
            <a:off x="539750" y="2205038"/>
            <a:ext cx="7773988"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920244E-180C-4D52-B066-A95069F33AC7}" type="slidenum">
              <a:rPr lang="de-DE"/>
              <a:pPr/>
              <a:t>‹Nr.›</a:t>
            </a:fld>
            <a:endParaRPr lang="de-DE"/>
          </a:p>
        </p:txBody>
      </p:sp>
      <p:sp>
        <p:nvSpPr>
          <p:cNvPr id="6153" name="Rectangle 9"/>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p>
        </p:txBody>
      </p:sp>
      <p:pic>
        <p:nvPicPr>
          <p:cNvPr id="10242" name="Picture 2" descr="FORM"/>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b="46642"/>
          <a:stretch/>
        </p:blipFill>
        <p:spPr bwMode="auto">
          <a:xfrm>
            <a:off x="467544" y="332656"/>
            <a:ext cx="2736303" cy="23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49" r:id="rId12"/>
  </p:sldLayoutIdLst>
  <p:txStyles>
    <p:title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95288" y="765175"/>
            <a:ext cx="77739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a:t>Besten Dank für Ihre Aufmerksamkeit</a:t>
            </a:r>
            <a:endParaRPr lang="de-DE"/>
          </a:p>
        </p:txBody>
      </p:sp>
      <p:sp>
        <p:nvSpPr>
          <p:cNvPr id="184323" name="Rectangle 3"/>
          <p:cNvSpPr>
            <a:spLocks noGrp="1" noChangeArrowheads="1"/>
          </p:cNvSpPr>
          <p:nvPr>
            <p:ph type="body" idx="1"/>
          </p:nvPr>
        </p:nvSpPr>
        <p:spPr bwMode="auto">
          <a:xfrm>
            <a:off x="539750" y="2205038"/>
            <a:ext cx="7773988"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1D87CE-F5F4-4807-A2DE-AD59C693E244}" type="slidenum">
              <a:rPr lang="de-DE"/>
              <a:pPr/>
              <a:t>‹Nr.›</a:t>
            </a:fld>
            <a:endParaRPr lang="de-DE"/>
          </a:p>
        </p:txBody>
      </p:sp>
      <p:sp>
        <p:nvSpPr>
          <p:cNvPr id="184327" name="Rectangle 7"/>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p>
        </p:txBody>
      </p:sp>
      <p:pic>
        <p:nvPicPr>
          <p:cNvPr id="11" name="Picture 14" descr="NEW-SECO-D"/>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67544" y="5163912"/>
            <a:ext cx="3963075" cy="1145408"/>
          </a:xfrm>
          <a:prstGeom prst="rect">
            <a:avLst/>
          </a:prstGeom>
          <a:noFill/>
        </p:spPr>
      </p:pic>
      <p:pic>
        <p:nvPicPr>
          <p:cNvPr id="12" name="Grafik 11" descr="C:\Users\kristin.PLANVALBRIG\AppData\Local\Microsoft\Windows\Temporary Internet Files\Content.Word\Logo_NRP_d_black_horizontal_print.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40232" y="5013175"/>
            <a:ext cx="2058169" cy="1356523"/>
          </a:xfrm>
          <a:prstGeom prst="rect">
            <a:avLst/>
          </a:prstGeom>
          <a:noFill/>
          <a:ln>
            <a:noFill/>
          </a:ln>
        </p:spPr>
      </p:pic>
      <p:pic>
        <p:nvPicPr>
          <p:cNvPr id="13" name="Picture 1" descr="FORM"/>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44011"/>
          <a:stretch/>
        </p:blipFill>
        <p:spPr bwMode="auto">
          <a:xfrm>
            <a:off x="1946128" y="2471692"/>
            <a:ext cx="2827266" cy="8132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elle 13"/>
          <p:cNvGraphicFramePr>
            <a:graphicFrameLocks noGrp="1"/>
          </p:cNvGraphicFramePr>
          <p:nvPr userDrawn="1">
            <p:extLst>
              <p:ext uri="{D42A27DB-BD31-4B8C-83A1-F6EECF244321}">
                <p14:modId xmlns:p14="http://schemas.microsoft.com/office/powerpoint/2010/main" val="3100961122"/>
              </p:ext>
            </p:extLst>
          </p:nvPr>
        </p:nvGraphicFramePr>
        <p:xfrm>
          <a:off x="1907703" y="3573016"/>
          <a:ext cx="5256585" cy="504056"/>
        </p:xfrm>
        <a:graphic>
          <a:graphicData uri="http://schemas.openxmlformats.org/drawingml/2006/table">
            <a:tbl>
              <a:tblPr firstRow="1" bandRow="1">
                <a:tableStyleId>{5C22544A-7EE6-4342-B048-85BDC9FD1C3A}</a:tableStyleId>
              </a:tblPr>
              <a:tblGrid>
                <a:gridCol w="1752195">
                  <a:extLst>
                    <a:ext uri="{9D8B030D-6E8A-4147-A177-3AD203B41FA5}">
                      <a16:colId xmlns:a16="http://schemas.microsoft.com/office/drawing/2014/main" xmlns="" val="20000"/>
                    </a:ext>
                  </a:extLst>
                </a:gridCol>
                <a:gridCol w="1752195">
                  <a:extLst>
                    <a:ext uri="{9D8B030D-6E8A-4147-A177-3AD203B41FA5}">
                      <a16:colId xmlns:a16="http://schemas.microsoft.com/office/drawing/2014/main" xmlns="" val="20001"/>
                    </a:ext>
                  </a:extLst>
                </a:gridCol>
                <a:gridCol w="1752195">
                  <a:extLst>
                    <a:ext uri="{9D8B030D-6E8A-4147-A177-3AD203B41FA5}">
                      <a16:colId xmlns:a16="http://schemas.microsoft.com/office/drawing/2014/main" xmlns="" val="20002"/>
                    </a:ext>
                  </a:extLst>
                </a:gridCol>
              </a:tblGrid>
              <a:tr h="504056">
                <a:tc>
                  <a:txBody>
                    <a:bodyPr/>
                    <a:lstStyle/>
                    <a:p>
                      <a:pPr algn="l"/>
                      <a:r>
                        <a:rPr lang="de-CH" sz="1200" dirty="0">
                          <a:solidFill>
                            <a:schemeClr val="tx1"/>
                          </a:solidFill>
                        </a:rPr>
                        <a:t>T: +41 27 922 40 88</a:t>
                      </a:r>
                    </a:p>
                    <a:p>
                      <a:pPr algn="l"/>
                      <a:r>
                        <a:rPr lang="de-CH" sz="1200" dirty="0">
                          <a:solidFill>
                            <a:schemeClr val="tx1"/>
                          </a:solidFill>
                        </a:rPr>
                        <a:t>F:</a:t>
                      </a:r>
                      <a:r>
                        <a:rPr lang="de-CH" sz="1200" baseline="0" dirty="0">
                          <a:solidFill>
                            <a:schemeClr val="tx1"/>
                          </a:solidFill>
                        </a:rPr>
                        <a:t> +41 27 922 40 89</a:t>
                      </a:r>
                      <a:endParaRPr lang="de-CH" sz="1200" dirty="0">
                        <a:solidFill>
                          <a:schemeClr val="tx1"/>
                        </a:solidFill>
                      </a:endParaRPr>
                    </a:p>
                  </a:txBody>
                  <a:tcPr>
                    <a:lnR w="12700" cap="flat" cmpd="sng" algn="ctr">
                      <a:solidFill>
                        <a:srgbClr val="FF7D00"/>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a:solidFill>
                            <a:schemeClr val="tx1"/>
                          </a:solidFill>
                        </a:rPr>
                        <a:t>info@regiosuisse.ch</a:t>
                      </a:r>
                    </a:p>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a:solidFill>
                            <a:schemeClr val="tx1"/>
                          </a:solidFill>
                        </a:rPr>
                        <a:t>www.regiosuisse.ch</a:t>
                      </a:r>
                    </a:p>
                  </a:txBody>
                  <a:tcPr>
                    <a:lnL w="12700" cap="flat" cmpd="sng" algn="ctr">
                      <a:solidFill>
                        <a:srgbClr val="FF7D00"/>
                      </a:solidFill>
                      <a:prstDash val="solid"/>
                      <a:round/>
                      <a:headEnd type="none" w="med" len="med"/>
                      <a:tailEnd type="none" w="med" len="med"/>
                    </a:lnL>
                    <a:lnR w="12700" cap="flat" cmpd="sng" algn="ctr">
                      <a:solidFill>
                        <a:srgbClr val="FF7D00"/>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err="1">
                          <a:solidFill>
                            <a:schemeClr val="tx1"/>
                          </a:solidFill>
                        </a:rPr>
                        <a:t>Hofjistrasse</a:t>
                      </a:r>
                      <a:r>
                        <a:rPr lang="de-CH" sz="1200" dirty="0">
                          <a:solidFill>
                            <a:schemeClr val="tx1"/>
                          </a:solidFill>
                        </a:rPr>
                        <a:t> 5</a:t>
                      </a:r>
                    </a:p>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a:solidFill>
                            <a:schemeClr val="tx1"/>
                          </a:solidFill>
                        </a:rPr>
                        <a:t>3900 Brig</a:t>
                      </a:r>
                    </a:p>
                  </a:txBody>
                  <a:tcPr>
                    <a:lnL w="12700" cap="flat" cmpd="sng" algn="ctr">
                      <a:solidFill>
                        <a:srgbClr val="FF7D00"/>
                      </a:solidFill>
                      <a:prstDash val="solid"/>
                      <a:round/>
                      <a:headEnd type="none" w="med" len="med"/>
                      <a:tailEnd type="none" w="med" len="med"/>
                    </a:lnL>
                    <a:noFill/>
                  </a:tcPr>
                </a:tc>
                <a:extLst>
                  <a:ext uri="{0D108BD9-81ED-4DB2-BD59-A6C34878D82A}">
                    <a16:rowId xmlns:a16="http://schemas.microsoft.com/office/drawing/2014/main" xmlns="" val="10000"/>
                  </a:ext>
                </a:extLst>
              </a:tr>
            </a:tbl>
          </a:graphicData>
        </a:graphic>
      </p:graphicFrame>
    </p:spTree>
  </p:cSld>
  <p:clrMap bg1="lt1" tx1="dk1" bg2="lt2" tx2="dk2" accent1="accent1" accent2="accent2" accent3="accent3" accent4="accent4" accent5="accent5" accent6="accent6" hlink="hlink" folHlink="folHlink"/>
  <p:sldLayoutIdLst>
    <p:sldLayoutId id="2147483694" r:id="rId1"/>
  </p:sldLayoutIdLst>
  <p:txStyles>
    <p:title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130550" y="1520825"/>
            <a:ext cx="5481638"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3315" name="Rectangle 3"/>
          <p:cNvSpPr>
            <a:spLocks noGrp="1" noChangeArrowheads="1"/>
          </p:cNvSpPr>
          <p:nvPr>
            <p:ph type="body" idx="1"/>
          </p:nvPr>
        </p:nvSpPr>
        <p:spPr bwMode="auto">
          <a:xfrm>
            <a:off x="3132138" y="2349500"/>
            <a:ext cx="5337175" cy="370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546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solidFill>
                <a:srgbClr val="000000"/>
              </a:solidFill>
            </a:endParaRPr>
          </a:p>
        </p:txBody>
      </p:sp>
      <p:sp>
        <p:nvSpPr>
          <p:cNvPr id="1546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solidFill>
                <a:srgbClr val="000000"/>
              </a:solidFill>
            </a:endParaRPr>
          </a:p>
        </p:txBody>
      </p:sp>
      <p:sp>
        <p:nvSpPr>
          <p:cNvPr id="1546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7A05BFD4-20DE-45FF-8D72-1A1280BAD0D6}" type="slidenum">
              <a:rPr lang="de-DE">
                <a:solidFill>
                  <a:srgbClr val="000000"/>
                </a:solidFill>
              </a:rPr>
              <a:pPr>
                <a:defRPr/>
              </a:pPr>
              <a:t>‹Nr.›</a:t>
            </a:fld>
            <a:endParaRPr lang="de-DE">
              <a:solidFill>
                <a:srgbClr val="000000"/>
              </a:solidFill>
            </a:endParaRPr>
          </a:p>
        </p:txBody>
      </p:sp>
      <p:sp>
        <p:nvSpPr>
          <p:cNvPr id="154637" name="Rectangle 13"/>
          <p:cNvSpPr>
            <a:spLocks noChangeArrowheads="1"/>
          </p:cNvSpPr>
          <p:nvPr userDrawn="1"/>
        </p:nvSpPr>
        <p:spPr bwMode="auto">
          <a:xfrm>
            <a:off x="0" y="0"/>
            <a:ext cx="304800" cy="6858000"/>
          </a:xfrm>
          <a:prstGeom prst="rect">
            <a:avLst/>
          </a:prstGeom>
          <a:solidFill>
            <a:srgbClr val="FF7D00"/>
          </a:solidFill>
          <a:ln>
            <a:noFill/>
          </a:ln>
          <a:extLst/>
        </p:spPr>
        <p:txBody>
          <a:bodyPr wrap="none" anchor="ctr"/>
          <a:lstStyle/>
          <a:p>
            <a:pPr>
              <a:defRPr/>
            </a:pPr>
            <a:endParaRPr lang="de-CH">
              <a:solidFill>
                <a:srgbClr val="000000"/>
              </a:solidFill>
            </a:endParaRPr>
          </a:p>
        </p:txBody>
      </p:sp>
      <p:pic>
        <p:nvPicPr>
          <p:cNvPr id="13320" name="Grafik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32138" y="303213"/>
            <a:ext cx="4570412" cy="388937"/>
          </a:xfrm>
          <a:prstGeom prst="rect">
            <a:avLst/>
          </a:prstGeom>
          <a:noFill/>
          <a:ln w="9525">
            <a:noFill/>
            <a:miter lim="800000"/>
            <a:headEnd/>
            <a:tailEnd/>
          </a:ln>
        </p:spPr>
      </p:pic>
      <p:pic>
        <p:nvPicPr>
          <p:cNvPr id="13321" name="Picture 12" descr="SwissArena-PHOTOPRESS-Urs Flueel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ln w="9525">
            <a:noFill/>
            <a:miter lim="800000"/>
            <a:headEnd/>
            <a:tailEnd/>
          </a:ln>
        </p:spPr>
      </p:pic>
    </p:spTree>
    <p:extLst>
      <p:ext uri="{BB962C8B-B14F-4D97-AF65-F5344CB8AC3E}">
        <p14:creationId xmlns:p14="http://schemas.microsoft.com/office/powerpoint/2010/main" val="3201443855"/>
      </p:ext>
    </p:extLst>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eaLnBrk="0" fontAlgn="base" hangingPunct="0">
        <a:spcBef>
          <a:spcPct val="6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60000"/>
        </a:spcBef>
        <a:spcAft>
          <a:spcPct val="0"/>
        </a:spcAft>
        <a:buChar char="–"/>
        <a:defRPr>
          <a:solidFill>
            <a:schemeClr val="tx1"/>
          </a:solidFill>
          <a:latin typeface="+mn-lt"/>
        </a:defRPr>
      </a:lvl2pPr>
      <a:lvl3pPr marL="1143000" indent="-228600" algn="l" rtl="0" eaLnBrk="0" fontAlgn="base" hangingPunct="0">
        <a:spcBef>
          <a:spcPct val="6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95288" y="765175"/>
            <a:ext cx="77739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a:t>Besten Dank für Ihre Aufmerksamkeit</a:t>
            </a:r>
            <a:endParaRPr lang="de-DE"/>
          </a:p>
        </p:txBody>
      </p:sp>
      <p:sp>
        <p:nvSpPr>
          <p:cNvPr id="184323" name="Rectangle 3"/>
          <p:cNvSpPr>
            <a:spLocks noGrp="1" noChangeArrowheads="1"/>
          </p:cNvSpPr>
          <p:nvPr>
            <p:ph type="body" idx="1"/>
          </p:nvPr>
        </p:nvSpPr>
        <p:spPr bwMode="auto">
          <a:xfrm>
            <a:off x="539750" y="2205038"/>
            <a:ext cx="7773988"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1D87CE-F5F4-4807-A2DE-AD59C693E244}" type="slidenum">
              <a:rPr lang="de-DE">
                <a:solidFill>
                  <a:srgbClr val="000000"/>
                </a:solidFill>
              </a:rPr>
              <a:pPr/>
              <a:t>‹Nr.›</a:t>
            </a:fld>
            <a:endParaRPr lang="de-DE">
              <a:solidFill>
                <a:srgbClr val="000000"/>
              </a:solidFill>
            </a:endParaRPr>
          </a:p>
        </p:txBody>
      </p:sp>
      <p:sp>
        <p:nvSpPr>
          <p:cNvPr id="184327" name="Rectangle 7"/>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solidFill>
                <a:srgbClr val="000000"/>
              </a:solidFill>
            </a:endParaRPr>
          </a:p>
        </p:txBody>
      </p:sp>
      <p:pic>
        <p:nvPicPr>
          <p:cNvPr id="10" name="Picture 11" descr="SECO-4L-H"/>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39552" y="3933056"/>
            <a:ext cx="7777361" cy="789008"/>
          </a:xfrm>
          <a:prstGeom prst="rect">
            <a:avLst/>
          </a:prstGeom>
          <a:noFill/>
        </p:spPr>
      </p:pic>
      <p:pic>
        <p:nvPicPr>
          <p:cNvPr id="184332" name="Picture 12"/>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39552" y="2492896"/>
            <a:ext cx="7807232" cy="8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90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xStyles>
    <p:title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3130550" y="1773238"/>
            <a:ext cx="4826000" cy="1582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90115" name="Rectangle 3"/>
          <p:cNvSpPr>
            <a:spLocks noGrp="1" noChangeArrowheads="1"/>
          </p:cNvSpPr>
          <p:nvPr>
            <p:ph type="body" idx="1"/>
          </p:nvPr>
        </p:nvSpPr>
        <p:spPr bwMode="auto">
          <a:xfrm>
            <a:off x="3130550" y="3716338"/>
            <a:ext cx="4897438" cy="719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0"/>
            <a:endParaRPr lang="de-DE"/>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300" b="1">
                <a:solidFill>
                  <a:srgbClr val="73787B"/>
                </a:solidFill>
              </a:defRPr>
            </a:lvl1pPr>
          </a:lstStyle>
          <a:p>
            <a:pPr>
              <a:defRPr/>
            </a:pPr>
            <a:endParaRPr lang="de-DE"/>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5260EAEB-5670-444D-B159-CCD02C1FFD7B}" type="slidenum">
              <a:rPr lang="de-DE">
                <a:solidFill>
                  <a:srgbClr val="000000"/>
                </a:solidFill>
              </a:rPr>
              <a:pPr>
                <a:defRPr/>
              </a:pPr>
              <a:t>‹Nr.›</a:t>
            </a:fld>
            <a:endParaRPr lang="de-DE">
              <a:solidFill>
                <a:srgbClr val="000000"/>
              </a:solidFill>
            </a:endParaRPr>
          </a:p>
        </p:txBody>
      </p:sp>
      <p:sp>
        <p:nvSpPr>
          <p:cNvPr id="5131" name="Rectangle 11"/>
          <p:cNvSpPr>
            <a:spLocks noChangeArrowheads="1"/>
          </p:cNvSpPr>
          <p:nvPr userDrawn="1"/>
        </p:nvSpPr>
        <p:spPr bwMode="auto">
          <a:xfrm>
            <a:off x="0" y="0"/>
            <a:ext cx="304800" cy="6858000"/>
          </a:xfrm>
          <a:prstGeom prst="rect">
            <a:avLst/>
          </a:prstGeom>
          <a:solidFill>
            <a:srgbClr val="FF7D00"/>
          </a:solidFill>
          <a:ln>
            <a:noFill/>
          </a:ln>
          <a:extLst/>
        </p:spPr>
        <p:txBody>
          <a:bodyPr wrap="none" anchor="ctr"/>
          <a:lstStyle/>
          <a:p>
            <a:pPr>
              <a:defRPr/>
            </a:pPr>
            <a:endParaRPr lang="de-CH">
              <a:solidFill>
                <a:srgbClr val="000000"/>
              </a:solidFill>
            </a:endParaRPr>
          </a:p>
        </p:txBody>
      </p:sp>
      <p:pic>
        <p:nvPicPr>
          <p:cNvPr id="90120" name="Picture 12" descr="SwissArena-PHOTOPRESS-Urs Flueele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ln w="9525">
            <a:noFill/>
            <a:miter lim="800000"/>
            <a:headEnd/>
            <a:tailEnd/>
          </a:ln>
        </p:spPr>
      </p:pic>
      <p:pic>
        <p:nvPicPr>
          <p:cNvPr id="90121"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132138" y="304800"/>
            <a:ext cx="4570412" cy="735013"/>
          </a:xfrm>
          <a:prstGeom prst="rect">
            <a:avLst/>
          </a:prstGeom>
          <a:noFill/>
          <a:ln w="9525">
            <a:noFill/>
            <a:miter lim="800000"/>
            <a:headEnd/>
            <a:tailEnd/>
          </a:ln>
        </p:spPr>
      </p:pic>
      <p:pic>
        <p:nvPicPr>
          <p:cNvPr id="90122" name="Picture 18" descr="SECO F RVB"/>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3275857" y="5661024"/>
            <a:ext cx="3198728" cy="792000"/>
          </a:xfrm>
          <a:prstGeom prst="rect">
            <a:avLst/>
          </a:prstGeom>
          <a:noFill/>
          <a:ln w="9525">
            <a:noFill/>
            <a:miter lim="800000"/>
            <a:headEnd/>
            <a:tailEnd/>
          </a:ln>
        </p:spPr>
      </p:pic>
      <p:pic>
        <p:nvPicPr>
          <p:cNvPr id="11" name="Grafik 10" descr="C:\Users\kristin.PLANVALBRIG\AppData\Local\Microsoft\Windows\Temporary Internet Files\Content.Word\Logo_NPR_f_black_horizontal_print.jp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092280" y="5607024"/>
            <a:ext cx="1567740" cy="900000"/>
          </a:xfrm>
          <a:prstGeom prst="rect">
            <a:avLst/>
          </a:prstGeom>
          <a:noFill/>
          <a:ln>
            <a:noFill/>
          </a:ln>
        </p:spPr>
      </p:pic>
    </p:spTree>
    <p:extLst>
      <p:ext uri="{BB962C8B-B14F-4D97-AF65-F5344CB8AC3E}">
        <p14:creationId xmlns:p14="http://schemas.microsoft.com/office/powerpoint/2010/main" val="869443048"/>
      </p:ext>
    </p:extLst>
  </p:cSld>
  <p:clrMap bg1="lt1" tx1="dk1" bg2="lt2" tx2="dk2" accent1="accent1" accent2="accent2" accent3="accent3" accent4="accent4" accent5="accent5" accent6="accent6" hlink="hlink" folHlink="folHlink"/>
  <p:sldLayoutIdLst>
    <p:sldLayoutId id="2147483727" r:id="rId1"/>
    <p:sldLayoutId id="2147483732" r:id="rId2"/>
  </p:sldLayoutIdLst>
  <p:txStyles>
    <p:titleStyle>
      <a:lvl1pPr algn="l" rtl="0" eaLnBrk="0" fontAlgn="base" hangingPunct="0">
        <a:spcBef>
          <a:spcPct val="0"/>
        </a:spcBef>
        <a:spcAft>
          <a:spcPct val="0"/>
        </a:spcAft>
        <a:defRPr sz="3600" b="1">
          <a:solidFill>
            <a:srgbClr val="73787B"/>
          </a:solidFill>
          <a:latin typeface="+mj-lt"/>
          <a:ea typeface="+mj-ea"/>
          <a:cs typeface="+mj-cs"/>
        </a:defRPr>
      </a:lvl1pPr>
      <a:lvl2pPr algn="l" rtl="0" eaLnBrk="0" fontAlgn="base" hangingPunct="0">
        <a:spcBef>
          <a:spcPct val="0"/>
        </a:spcBef>
        <a:spcAft>
          <a:spcPct val="0"/>
        </a:spcAft>
        <a:defRPr sz="3600" b="1">
          <a:solidFill>
            <a:srgbClr val="73787B"/>
          </a:solidFill>
          <a:latin typeface="Arial" charset="0"/>
        </a:defRPr>
      </a:lvl2pPr>
      <a:lvl3pPr algn="l" rtl="0" eaLnBrk="0" fontAlgn="base" hangingPunct="0">
        <a:spcBef>
          <a:spcPct val="0"/>
        </a:spcBef>
        <a:spcAft>
          <a:spcPct val="0"/>
        </a:spcAft>
        <a:defRPr sz="3600" b="1">
          <a:solidFill>
            <a:srgbClr val="73787B"/>
          </a:solidFill>
          <a:latin typeface="Arial" charset="0"/>
        </a:defRPr>
      </a:lvl3pPr>
      <a:lvl4pPr algn="l" rtl="0" eaLnBrk="0" fontAlgn="base" hangingPunct="0">
        <a:spcBef>
          <a:spcPct val="0"/>
        </a:spcBef>
        <a:spcAft>
          <a:spcPct val="0"/>
        </a:spcAft>
        <a:defRPr sz="3600" b="1">
          <a:solidFill>
            <a:srgbClr val="73787B"/>
          </a:solidFill>
          <a:latin typeface="Arial" charset="0"/>
        </a:defRPr>
      </a:lvl4pPr>
      <a:lvl5pPr algn="l" rtl="0" eaLnBrk="0" fontAlgn="base" hangingPunct="0">
        <a:spcBef>
          <a:spcPct val="0"/>
        </a:spcBef>
        <a:spcAft>
          <a:spcPct val="0"/>
        </a:spcAft>
        <a:defRPr sz="3600" b="1">
          <a:solidFill>
            <a:srgbClr val="73787B"/>
          </a:solidFill>
          <a:latin typeface="Arial" charset="0"/>
        </a:defRPr>
      </a:lvl5pPr>
      <a:lvl6pPr marL="457200" algn="l" rtl="0" fontAlgn="base">
        <a:spcBef>
          <a:spcPct val="0"/>
        </a:spcBef>
        <a:spcAft>
          <a:spcPct val="0"/>
        </a:spcAft>
        <a:defRPr sz="3600" b="1">
          <a:solidFill>
            <a:srgbClr val="73787B"/>
          </a:solidFill>
          <a:latin typeface="Arial" charset="0"/>
        </a:defRPr>
      </a:lvl6pPr>
      <a:lvl7pPr marL="914400" algn="l" rtl="0" fontAlgn="base">
        <a:spcBef>
          <a:spcPct val="0"/>
        </a:spcBef>
        <a:spcAft>
          <a:spcPct val="0"/>
        </a:spcAft>
        <a:defRPr sz="3600" b="1">
          <a:solidFill>
            <a:srgbClr val="73787B"/>
          </a:solidFill>
          <a:latin typeface="Arial" charset="0"/>
        </a:defRPr>
      </a:lvl7pPr>
      <a:lvl8pPr marL="1371600" algn="l" rtl="0" fontAlgn="base">
        <a:spcBef>
          <a:spcPct val="0"/>
        </a:spcBef>
        <a:spcAft>
          <a:spcPct val="0"/>
        </a:spcAft>
        <a:defRPr sz="3600" b="1">
          <a:solidFill>
            <a:srgbClr val="73787B"/>
          </a:solidFill>
          <a:latin typeface="Arial" charset="0"/>
        </a:defRPr>
      </a:lvl8pPr>
      <a:lvl9pPr marL="1828800" algn="l" rtl="0" fontAlgn="base">
        <a:spcBef>
          <a:spcPct val="0"/>
        </a:spcBef>
        <a:spcAft>
          <a:spcPct val="0"/>
        </a:spcAft>
        <a:defRPr sz="3600" b="1">
          <a:solidFill>
            <a:srgbClr val="73787B"/>
          </a:solidFill>
          <a:latin typeface="Arial" charset="0"/>
        </a:defRPr>
      </a:lvl9pPr>
    </p:titleStyle>
    <p:bodyStyle>
      <a:lvl1pPr marL="342900" indent="-342900" algn="l" rtl="0" eaLnBrk="0" fontAlgn="base" hangingPunct="0">
        <a:spcBef>
          <a:spcPct val="20000"/>
        </a:spcBef>
        <a:spcAft>
          <a:spcPct val="0"/>
        </a:spcAft>
        <a:defRPr sz="2000" b="1">
          <a:solidFill>
            <a:srgbClr val="73787B"/>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130550" y="1520825"/>
            <a:ext cx="5481638"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Titelmasterformat durch Klicken bearbeiten</a:t>
            </a:r>
          </a:p>
        </p:txBody>
      </p:sp>
      <p:sp>
        <p:nvSpPr>
          <p:cNvPr id="13315" name="Rectangle 3"/>
          <p:cNvSpPr>
            <a:spLocks noGrp="1" noChangeArrowheads="1"/>
          </p:cNvSpPr>
          <p:nvPr>
            <p:ph type="body" idx="1"/>
          </p:nvPr>
        </p:nvSpPr>
        <p:spPr bwMode="auto">
          <a:xfrm>
            <a:off x="3132138" y="2349500"/>
            <a:ext cx="5337175" cy="370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546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solidFill>
                <a:srgbClr val="000000"/>
              </a:solidFill>
            </a:endParaRPr>
          </a:p>
        </p:txBody>
      </p:sp>
      <p:sp>
        <p:nvSpPr>
          <p:cNvPr id="1546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solidFill>
                <a:srgbClr val="000000"/>
              </a:solidFill>
            </a:endParaRPr>
          </a:p>
        </p:txBody>
      </p:sp>
      <p:sp>
        <p:nvSpPr>
          <p:cNvPr id="1546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7A05BFD4-20DE-45FF-8D72-1A1280BAD0D6}" type="slidenum">
              <a:rPr lang="de-DE">
                <a:solidFill>
                  <a:srgbClr val="000000"/>
                </a:solidFill>
              </a:rPr>
              <a:pPr>
                <a:defRPr/>
              </a:pPr>
              <a:t>‹Nr.›</a:t>
            </a:fld>
            <a:endParaRPr lang="de-DE">
              <a:solidFill>
                <a:srgbClr val="000000"/>
              </a:solidFill>
            </a:endParaRPr>
          </a:p>
        </p:txBody>
      </p:sp>
      <p:sp>
        <p:nvSpPr>
          <p:cNvPr id="154637" name="Rectangle 13"/>
          <p:cNvSpPr>
            <a:spLocks noChangeArrowheads="1"/>
          </p:cNvSpPr>
          <p:nvPr userDrawn="1"/>
        </p:nvSpPr>
        <p:spPr bwMode="auto">
          <a:xfrm>
            <a:off x="0" y="0"/>
            <a:ext cx="304800" cy="6858000"/>
          </a:xfrm>
          <a:prstGeom prst="rect">
            <a:avLst/>
          </a:prstGeom>
          <a:solidFill>
            <a:srgbClr val="FF7D00"/>
          </a:solidFill>
          <a:ln>
            <a:noFill/>
          </a:ln>
          <a:extLst/>
        </p:spPr>
        <p:txBody>
          <a:bodyPr wrap="none" anchor="ctr"/>
          <a:lstStyle/>
          <a:p>
            <a:pPr>
              <a:defRPr/>
            </a:pPr>
            <a:endParaRPr lang="de-CH">
              <a:solidFill>
                <a:srgbClr val="000000"/>
              </a:solidFill>
            </a:endParaRPr>
          </a:p>
        </p:txBody>
      </p:sp>
      <p:pic>
        <p:nvPicPr>
          <p:cNvPr id="13321" name="Picture 12" descr="SwissArena-PHOTOPRESS-Urs Flueele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ln w="9525">
            <a:noFill/>
            <a:miter lim="800000"/>
            <a:headEnd/>
            <a:tailEnd/>
          </a:ln>
        </p:spPr>
      </p:pic>
      <p:pic>
        <p:nvPicPr>
          <p:cNvPr id="11266" name="Picture 2" descr="FORM"/>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 b="45227"/>
          <a:stretch/>
        </p:blipFill>
        <p:spPr bwMode="auto">
          <a:xfrm>
            <a:off x="3132138" y="260648"/>
            <a:ext cx="4824238" cy="4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53883"/>
      </p:ext>
    </p:extLst>
  </p:cSld>
  <p:clrMap bg1="lt1" tx1="dk1" bg2="lt2" tx2="dk2" accent1="accent1" accent2="accent2" accent3="accent3" accent4="accent4" accent5="accent5" accent6="accent6" hlink="hlink" folHlink="folHlink"/>
  <p:sldLayoutIdLst>
    <p:sldLayoutId id="2147483739" r:id="rId1"/>
    <p:sldLayoutId id="2147483744" r:id="rId2"/>
  </p:sldLayoutIdLst>
  <p:txStyles>
    <p:title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eaLnBrk="0" fontAlgn="base" hangingPunct="0">
        <a:spcBef>
          <a:spcPct val="6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60000"/>
        </a:spcBef>
        <a:spcAft>
          <a:spcPct val="0"/>
        </a:spcAft>
        <a:buChar char="–"/>
        <a:defRPr>
          <a:solidFill>
            <a:schemeClr val="tx1"/>
          </a:solidFill>
          <a:latin typeface="+mn-lt"/>
        </a:defRPr>
      </a:lvl2pPr>
      <a:lvl3pPr marL="1143000" indent="-228600" algn="l" rtl="0" eaLnBrk="0" fontAlgn="base" hangingPunct="0">
        <a:spcBef>
          <a:spcPct val="6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www.seco.admin.ch/seco/fr/home/Standortfoerderung/Regional_Raumordnungspolitik.html" TargetMode="External"/><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hyperlink" Target="http://www.regiosuisse.ch/fr/nouvelle-politique-regionale-npr" TargetMode="External"/></Relationships>
</file>

<file path=ppt/slides/_rels/slide100.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0.jpeg"/><Relationship Id="rId4" Type="http://schemas.openxmlformats.org/officeDocument/2006/relationships/image" Target="../media/image139.png"/></Relationships>
</file>

<file path=ppt/slides/_rels/slide101.xml.rels><?xml version="1.0" encoding="UTF-8" standalone="yes"?>
<Relationships xmlns="http://schemas.openxmlformats.org/package/2006/relationships"><Relationship Id="rId3" Type="http://schemas.openxmlformats.org/officeDocument/2006/relationships/hyperlink" Target="http://www.eau-poitou-charentes.org/IMG/pdf/Doc_fondation_Roi_Baudoin.pdf" TargetMode="External"/><Relationship Id="rId2" Type="http://schemas.openxmlformats.org/officeDocument/2006/relationships/hyperlink" Target="http://www.scc-network.ch/swiss-design-thinking"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regiosuisse.ch/fr/nos-offres-services" TargetMode="External"/><Relationship Id="rId4" Type="http://schemas.openxmlformats.org/officeDocument/2006/relationships/hyperlink" Target="http://regiosuisse.ch/sites/default/files/2016-09/fiche_dinformation_regiosuisse.pdf"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0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0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www.are.admin.ch/themen/raumplanung/modellvorhaben/index.html?lang=fr" TargetMode="Externa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hyperlink" Target="https://www.kti.admin.ch/kti/fr/home.html" TargetMode="External"/><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hyperlink" Target="http://www.regiosuisse.ch/documents/programme-intercantonal-2016-2019-mise-oeuvre-loi-politique-regionale-cantons-suisse"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blw.admin.ch/blw/fr/home/instrumente/laendliche-entwicklung-und-strukturverbesserungen/laendliche-entwicklung/projekte-zur-regionalen-entwicklung.html" TargetMode="External"/><Relationship Id="rId2" Type="http://schemas.openxmlformats.org/officeDocument/2006/relationships/image" Target="../media/image15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regiosuisse.ch/sites/default/files/2016-08/ergebnisblatt-argumentarium-2011-f.pdf"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technopole.c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regiosuisse.ch/fr/documents/regios-0209-propos-creation-valeur-ajoutee"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24.png"/><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regiosuisse.ch/sites/default/files/2016-08/ergebnisblatt-argumentarium-2011-f.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boussole21.ch/pdf/jalons8_boussole21_150dpi.pdf" TargetMode="External"/><Relationship Id="rId4" Type="http://schemas.openxmlformats.org/officeDocument/2006/relationships/hyperlink" Target="http://www.are.admin.ch/nachhaltige-entwicklung/index.html?lang=f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regiosuisse.ch/fr/processus-mise-oeuvre-acteurs-np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www.admin.ch/opc/fr/federal-gazette/2015/2171.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admin.ch/opc/fr/federal-gazette/2015/2171.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admin.ch/opc/fr/federal-gazette/2015/2171.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hyperlink" Target="https://fr.wikipedia.org/wiki/Cha%C3%AEne_de_valeur"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www.flv.ch/flv/scripts/milk.j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regiosuisse.ch/fr/documents/feuille-resultats-03-cosf-romandie-ecologie-industrielle-np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regiosuisse.ch/fr/documents/feuille-resultats-01-cosf-ris-systemes-regionaux-dinnovations-ri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admin.ch/opc/fr/federal-gazette/2015/2171.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hyperlink" Target="http://www.regiosuisse.ch/fr/interre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europa.eu/rapid/press-release_MEMO-13-1011_fr.ht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regiosuisse.ch/fr/nouvelle-politique-regionale-npr"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www.regiosuisse.ch/fr/interreg" TargetMode="Externa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31.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41.xml.rels><?xml version="1.0" encoding="UTF-8" standalone="yes"?>
<Relationships xmlns="http://schemas.openxmlformats.org/package/2006/relationships"><Relationship Id="rId3" Type="http://schemas.openxmlformats.org/officeDocument/2006/relationships/hyperlink" Target="http://www.interreg-francesuisse.org/" TargetMode="External"/><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interregeurope.eu/" TargetMode="External"/><Relationship Id="rId5" Type="http://schemas.openxmlformats.org/officeDocument/2006/relationships/hyperlink" Target="http://www.alpine-space.eu/" TargetMode="External"/><Relationship Id="rId4" Type="http://schemas.openxmlformats.org/officeDocument/2006/relationships/hyperlink" Target="http://interreg-italiasvizzera.eu/"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regiosuisse.ch/fr/news/phr-economie-programme-pilote-cherche-idees-projets" TargetMode="External"/><Relationship Id="rId7" Type="http://schemas.openxmlformats.org/officeDocument/2006/relationships/hyperlink" Target="http://www.regiosuisse.ch/fr/documents/aides-financieres-pertinentes-developpement-regional-selectio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blw.admin.ch/blw/fr/home/instrumente/laendliche-entwicklung-und-strukturverbesserungen/laendliche-entwicklung/projekte-zur-regionalen-entwicklung.html" TargetMode="External"/><Relationship Id="rId5" Type="http://schemas.openxmlformats.org/officeDocument/2006/relationships/hyperlink" Target="https://www.kti.admin.ch/kti/fr/home.html" TargetMode="External"/><Relationship Id="rId4" Type="http://schemas.openxmlformats.org/officeDocument/2006/relationships/hyperlink" Target="https://www.seco.admin.ch/seco/fr/home/Standortfoerderung/Tourismuspolitik/Innotour.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regiosuisse.ch/fr/documents/promotion-economique-confederation-que-suisse-reste-place-economique-attrayant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hyperlink" Target="http://www.regiosuisse.ch/fr/news/cas-special-tourisme-quand-npr-finance-t-elle-quand-est-ce-innotour"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regiosuisse.ch/fr/politique-espaces-ruraux-regions-montagne" TargetMode="External"/><Relationship Id="rId4" Type="http://schemas.openxmlformats.org/officeDocument/2006/relationships/hyperlink" Target="http://www.regiosuisse.ch/fr/documents/politique-agglomerations-2016-confederation-developpement-coherent-du-territoire-suisse"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hyperlink" Target="http://www.regiosuisse.ch/fr/programmes-mise-oeuvre-2016-2019"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regiosuisse.ch/fr/communaute-du-savoir-faire-cantons" TargetMode="External"/><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dmin.ch/opc/fr/classified-compilation/20052127/index.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admin.ch/opc/fr/federal-gazette/2015/2171.pdf" TargetMode="External"/><Relationship Id="rId4" Type="http://schemas.openxmlformats.org/officeDocument/2006/relationships/hyperlink" Target="https://www.admin.ch/opc/fr/classified-compilation/20070411/index.html"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regiosuisse.ch/fr/documents/feuille-resultats-01-cosf-argumentaire-evaluation-selection-projets-np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www.idee-seetal.ch/" TargetMode="External"/><Relationship Id="rId2" Type="http://schemas.openxmlformats.org/officeDocument/2006/relationships/hyperlink" Target="http://www.regionwest.ch/" TargetMode="External"/><Relationship Id="rId1" Type="http://schemas.openxmlformats.org/officeDocument/2006/relationships/slideLayout" Target="../slideLayouts/slideLayout2.xml"/><Relationship Id="rId4" Type="http://schemas.openxmlformats.org/officeDocument/2006/relationships/hyperlink" Target="http://www.sursee-mittelland.ch/"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hyperlink" Target="http://www.adnv.ch/fileadmin/user_upload/ADNV_G%C3%A9n%C3%A9ral_documents/PAP_16-19_communication_BD.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regiosuisse.ch/sites/default/files/2016-09/cosf-regions-feuillle-de-resultats-5-100909-f.pdf" TargetMode="External"/><Relationship Id="rId2" Type="http://schemas.openxmlformats.org/officeDocument/2006/relationships/hyperlink" Target="http://www.regiosuisse.ch/fr/documents/fiche-pratique-communication-developpement-regionale" TargetMode="Externa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emf"/><Relationship Id="rId4" Type="http://schemas.openxmlformats.org/officeDocument/2006/relationships/hyperlink" Target="http://www.regiosuisse.ch/fr/documents/communiquer-medias-guide-pratiqu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hyperlink" Target="https://fr.wikipedia.org/wiki/Six_degr%C3%A9s_de_s%C3%A9paration" TargetMode="Externa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gif"/><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hyperlink" Target="http://www.regiosuisse.ch/fr/documents/fiche-pratique-reseaux-cooperations-developpement-regional" TargetMode="Externa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hyperlink" Target="http://www.regiosuisse.ch/fr/documents/feuille-resultats-01-cosf-nrp-economie-nrp-economia"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regiosuisse.ch/fr/documents/aides-financieres-pertinentes-developpement-regional-selection"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dmin.ch/opc/fr/federal-gazette/2015/2171.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www.innovarc.eu/"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regiosuisse.ch/fr/projet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elearningpcm.ch/fr/lire/" TargetMode="External"/><Relationship Id="rId2" Type="http://schemas.openxmlformats.org/officeDocument/2006/relationships/hyperlink" Target="http://www.regiosuisse.ch/fr/orientation-lefficacite" TargetMode="Externa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regiosuisse.ch/fr/documents/regios-0109-npr-apres-phase-lancement" TargetMode="Externa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94.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jpeg"/></Relationships>
</file>

<file path=ppt/slides/_rels/slide95.xml.rels><?xml version="1.0" encoding="UTF-8" standalone="yes"?>
<Relationships xmlns="http://schemas.openxmlformats.org/package/2006/relationships"><Relationship Id="rId3" Type="http://schemas.openxmlformats.org/officeDocument/2006/relationships/hyperlink" Target="http://deza-pcmi-lernbuch-3.prod2.lernetz.ch/module-2-fr" TargetMode="External"/><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hyperlink" Target="http://www.adnv.ch/fileadmin/user_upload/ADNV_A_consulter/ADNV_PAP_2016-2019_version_courte_site.pdf" TargetMode="External"/><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businessmodelgeneration.com/" TargetMode="External"/><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130550" y="1628800"/>
            <a:ext cx="56896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3600" b="1" dirty="0">
                <a:solidFill>
                  <a:srgbClr val="73787B"/>
                </a:solidFill>
              </a:rPr>
              <a:t>Journée nationale d’introduction </a:t>
            </a:r>
            <a:br>
              <a:rPr lang="fr-CH" sz="3600" b="1" dirty="0">
                <a:solidFill>
                  <a:srgbClr val="73787B"/>
                </a:solidFill>
              </a:rPr>
            </a:br>
            <a:r>
              <a:rPr lang="fr-CH" sz="2800" b="1" dirty="0">
                <a:solidFill>
                  <a:srgbClr val="73787B"/>
                </a:solidFill>
              </a:rPr>
              <a:t>sur la NPR, Interreg et leurs interfaces avec d’autres programmes d’encouragement</a:t>
            </a:r>
          </a:p>
        </p:txBody>
      </p:sp>
      <p:sp>
        <p:nvSpPr>
          <p:cNvPr id="8" name="Rectangle 3"/>
          <p:cNvSpPr txBox="1">
            <a:spLocks noGrp="1" noChangeArrowheads="1"/>
          </p:cNvSpPr>
          <p:nvPr>
            <p:ph type="title"/>
          </p:nvPr>
        </p:nvSpPr>
        <p:spPr>
          <a:xfrm>
            <a:off x="3130550" y="3861047"/>
            <a:ext cx="5761930" cy="1439615"/>
          </a:xfrm>
          <a:extLst/>
        </p:spPr>
        <p:txBody>
          <a:bodyPr anchor="t"/>
          <a:lstStyle>
            <a:lvl1pPr marL="342900" indent="-342900" algn="l" rtl="0" eaLnBrk="0" fontAlgn="base" hangingPunct="0">
              <a:spcBef>
                <a:spcPct val="20000"/>
              </a:spcBef>
              <a:spcAft>
                <a:spcPct val="0"/>
              </a:spcAft>
              <a:defRPr sz="2000" b="1">
                <a:solidFill>
                  <a:srgbClr val="73787B"/>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eaLnBrk="1" hangingPunct="1">
              <a:defRPr/>
            </a:pPr>
            <a:r>
              <a:rPr lang="de-CH" sz="1600" b="0" dirty="0">
                <a:solidFill>
                  <a:schemeClr val="tx1"/>
                </a:solidFill>
              </a:rPr>
              <a:t>8 </a:t>
            </a:r>
            <a:r>
              <a:rPr lang="de-CH" sz="1600" b="0" dirty="0" err="1">
                <a:solidFill>
                  <a:schemeClr val="tx1"/>
                </a:solidFill>
              </a:rPr>
              <a:t>novembre</a:t>
            </a:r>
            <a:r>
              <a:rPr lang="de-CH" sz="1600" b="0" dirty="0">
                <a:solidFill>
                  <a:schemeClr val="tx1"/>
                </a:solidFill>
              </a:rPr>
              <a:t> 2016 	10h30−16h00     Kursaal</a:t>
            </a:r>
            <a:r>
              <a:rPr lang="fr-FR" sz="1600" b="0" dirty="0">
                <a:solidFill>
                  <a:schemeClr val="tx1"/>
                </a:solidFill>
              </a:rPr>
              <a:t>, </a:t>
            </a:r>
            <a:r>
              <a:rPr lang="de-CH" sz="1600" b="0" dirty="0" err="1">
                <a:solidFill>
                  <a:schemeClr val="tx1"/>
                </a:solidFill>
              </a:rPr>
              <a:t>Berne</a:t>
            </a:r>
            <a:r>
              <a:rPr lang="de-DE" sz="1600" dirty="0">
                <a:solidFill>
                  <a:schemeClr val="tx1"/>
                </a:solidFill>
              </a:rPr>
              <a:t/>
            </a:r>
            <a:br>
              <a:rPr lang="de-DE" sz="1600" dirty="0">
                <a:solidFill>
                  <a:schemeClr val="tx1"/>
                </a:solidFill>
              </a:rPr>
            </a:br>
            <a:r>
              <a:rPr lang="de-CH" dirty="0">
                <a:solidFill>
                  <a:schemeClr val="tx1"/>
                </a:solidFill>
              </a:rPr>
              <a:t/>
            </a:r>
            <a:br>
              <a:rPr lang="de-CH" dirty="0">
                <a:solidFill>
                  <a:schemeClr val="tx1"/>
                </a:solidFill>
              </a:rPr>
            </a:br>
            <a:r>
              <a:rPr lang="de-CH" kern="1200" dirty="0">
                <a:latin typeface="+mj-lt"/>
                <a:ea typeface="+mj-ea"/>
                <a:cs typeface="+mj-cs"/>
              </a:rPr>
              <a:t>François Parvex,</a:t>
            </a:r>
            <a:r>
              <a:rPr lang="fr-FR" sz="1200" kern="1200" dirty="0"/>
              <a:t> </a:t>
            </a:r>
            <a:r>
              <a:rPr lang="fr-FR" kern="1200" dirty="0">
                <a:latin typeface="+mj-lt"/>
                <a:ea typeface="+mj-ea"/>
                <a:cs typeface="+mj-cs"/>
              </a:rPr>
              <a:t>regiosuisse</a:t>
            </a:r>
            <a:br>
              <a:rPr lang="fr-FR" kern="1200" dirty="0">
                <a:latin typeface="+mj-lt"/>
                <a:ea typeface="+mj-ea"/>
                <a:cs typeface="+mj-cs"/>
              </a:rPr>
            </a:br>
            <a:r>
              <a:rPr lang="fr-FR" kern="1200" dirty="0">
                <a:latin typeface="+mj-lt"/>
                <a:ea typeface="+mj-ea"/>
                <a:cs typeface="+mj-cs"/>
              </a:rPr>
              <a:t>Luc Jaquet, regiosuisse</a:t>
            </a:r>
            <a:r>
              <a:rPr lang="de-CH" kern="1200" dirty="0">
                <a:latin typeface="+mj-lt"/>
                <a:ea typeface="+mj-ea"/>
                <a:cs typeface="+mj-cs"/>
              </a:rPr>
              <a:t/>
            </a:r>
            <a:br>
              <a:rPr lang="de-CH" kern="1200" dirty="0">
                <a:latin typeface="+mj-lt"/>
                <a:ea typeface="+mj-ea"/>
                <a:cs typeface="+mj-cs"/>
              </a:rPr>
            </a:br>
            <a:endParaRPr lang="de-CH" kern="1200" dirty="0">
              <a:latin typeface="+mj-lt"/>
              <a:ea typeface="+mj-ea"/>
              <a:cs typeface="+mj-cs"/>
            </a:endParaRPr>
          </a:p>
        </p:txBody>
      </p:sp>
    </p:spTree>
    <p:extLst>
      <p:ext uri="{BB962C8B-B14F-4D97-AF65-F5344CB8AC3E}">
        <p14:creationId xmlns:p14="http://schemas.microsoft.com/office/powerpoint/2010/main" val="2687143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908721"/>
            <a:ext cx="7773988" cy="1150268"/>
          </a:xfrm>
        </p:spPr>
        <p:txBody>
          <a:bodyPr/>
          <a:lstStyle/>
          <a:p>
            <a:r>
              <a:rPr lang="fr-CH" dirty="0"/>
              <a:t>Grands principes de la NPR</a:t>
            </a:r>
          </a:p>
        </p:txBody>
      </p:sp>
      <p:pic>
        <p:nvPicPr>
          <p:cNvPr id="7170" name="Picture 2" descr="Logo_NPR_f_horizontal_scre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1680" y="2204864"/>
            <a:ext cx="5600700" cy="32099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953012" y="5949280"/>
            <a:ext cx="6801414" cy="646331"/>
          </a:xfrm>
          <a:prstGeom prst="rect">
            <a:avLst/>
          </a:prstGeom>
          <a:noFill/>
        </p:spPr>
        <p:txBody>
          <a:bodyPr wrap="none" rtlCol="0">
            <a:spAutoFit/>
          </a:bodyPr>
          <a:lstStyle/>
          <a:p>
            <a:r>
              <a:rPr lang="fr-CH" sz="1200" dirty="0"/>
              <a:t>Pour en savoir plus :</a:t>
            </a:r>
            <a:endParaRPr lang="fr-CH" sz="1200" dirty="0">
              <a:hlinkClick r:id="rId3"/>
            </a:endParaRPr>
          </a:p>
          <a:p>
            <a:r>
              <a:rPr lang="fr-CH" sz="1200" dirty="0">
                <a:hlinkClick r:id="rId3"/>
              </a:rPr>
              <a:t>https://www.seco.admin.ch/seco/fr/home/Standortfoerderung/Regional_Raumordnungspolitik.html</a:t>
            </a:r>
            <a:endParaRPr lang="fr-CH" sz="1200" dirty="0"/>
          </a:p>
          <a:p>
            <a:r>
              <a:rPr lang="fr-CH" sz="1200" dirty="0">
                <a:hlinkClick r:id="rId4"/>
              </a:rPr>
              <a:t>http://www.regiosuisse.ch/fr/nouvelle-politique-regionale-npr</a:t>
            </a:r>
            <a:r>
              <a:rPr lang="fr-CH" sz="1200" dirty="0"/>
              <a:t>  </a:t>
            </a:r>
          </a:p>
        </p:txBody>
      </p:sp>
      <p:sp>
        <p:nvSpPr>
          <p:cNvPr id="3" name="ZoneTexte 2"/>
          <p:cNvSpPr txBox="1"/>
          <p:nvPr/>
        </p:nvSpPr>
        <p:spPr>
          <a:xfrm>
            <a:off x="6732240" y="2204864"/>
            <a:ext cx="1351652" cy="1200329"/>
          </a:xfrm>
          <a:prstGeom prst="rect">
            <a:avLst/>
          </a:prstGeom>
          <a:noFill/>
        </p:spPr>
        <p:txBody>
          <a:bodyPr wrap="none" rtlCol="0">
            <a:spAutoFit/>
          </a:bodyPr>
          <a:lstStyle/>
          <a:p>
            <a:pPr algn="ctr"/>
            <a:r>
              <a:rPr lang="fr-CH" dirty="0"/>
              <a:t>Exportation</a:t>
            </a:r>
          </a:p>
          <a:p>
            <a:pPr algn="ctr"/>
            <a:r>
              <a:rPr lang="fr-CH" dirty="0"/>
              <a:t>Innovation </a:t>
            </a:r>
          </a:p>
          <a:p>
            <a:pPr algn="ctr"/>
            <a:r>
              <a:rPr lang="fr-CH" dirty="0"/>
              <a:t>Valeur</a:t>
            </a:r>
          </a:p>
          <a:p>
            <a:pPr algn="ctr"/>
            <a:r>
              <a:rPr lang="fr-CH" dirty="0"/>
              <a:t>Durabilité</a:t>
            </a:r>
          </a:p>
        </p:txBody>
      </p:sp>
    </p:spTree>
    <p:extLst>
      <p:ext uri="{BB962C8B-B14F-4D97-AF65-F5344CB8AC3E}">
        <p14:creationId xmlns:p14="http://schemas.microsoft.com/office/powerpoint/2010/main" val="30240096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539750" y="1556792"/>
            <a:ext cx="7773988" cy="5112568"/>
          </a:xfrm>
        </p:spPr>
        <p:txBody>
          <a:bodyPr/>
          <a:lstStyle/>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p:txBody>
      </p:sp>
      <p:grpSp>
        <p:nvGrpSpPr>
          <p:cNvPr id="3" name="Gruppierung 2"/>
          <p:cNvGrpSpPr/>
          <p:nvPr/>
        </p:nvGrpSpPr>
        <p:grpSpPr>
          <a:xfrm>
            <a:off x="683568" y="1556792"/>
            <a:ext cx="7944815" cy="4965840"/>
            <a:chOff x="683568" y="1415488"/>
            <a:chExt cx="7944815" cy="4965840"/>
          </a:xfrm>
        </p:grpSpPr>
        <p:graphicFrame>
          <p:nvGraphicFramePr>
            <p:cNvPr id="5" name="Object 2"/>
            <p:cNvGraphicFramePr>
              <a:graphicFrameLocks noChangeAspect="1"/>
            </p:cNvGraphicFramePr>
            <p:nvPr>
              <p:extLst>
                <p:ext uri="{D42A27DB-BD31-4B8C-83A1-F6EECF244321}">
                  <p14:modId xmlns:p14="http://schemas.microsoft.com/office/powerpoint/2010/main" val="3365566794"/>
                </p:ext>
              </p:extLst>
            </p:nvPr>
          </p:nvGraphicFramePr>
          <p:xfrm>
            <a:off x="683568" y="1484784"/>
            <a:ext cx="7944815" cy="4896544"/>
          </p:xfrm>
          <a:graphic>
            <a:graphicData uri="http://schemas.openxmlformats.org/presentationml/2006/ole">
              <mc:AlternateContent xmlns:mc="http://schemas.openxmlformats.org/markup-compatibility/2006">
                <mc:Choice xmlns:v="urn:schemas-microsoft-com:vml" Requires="v">
                  <p:oleObj spid="_x0000_s9377" name="Dokument" r:id="rId3" imgW="30293728" imgH="18671606" progId="Word.Document.12">
                    <p:link updateAutomatic="1"/>
                  </p:oleObj>
                </mc:Choice>
                <mc:Fallback>
                  <p:oleObj name="Dokument" r:id="rId3" imgW="30293728" imgH="18671606" progId="Word.Document.12">
                    <p:link updateAutomatic="1"/>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484784"/>
                          <a:ext cx="7944815" cy="48965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Bild 1" descr="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9077" y="1415488"/>
              <a:ext cx="1561355" cy="645360"/>
            </a:xfrm>
            <a:prstGeom prst="rect">
              <a:avLst/>
            </a:prstGeom>
          </p:spPr>
        </p:pic>
      </p:grpSp>
      <p:sp>
        <p:nvSpPr>
          <p:cNvPr id="4" name="Rechteck 3"/>
          <p:cNvSpPr/>
          <p:nvPr/>
        </p:nvSpPr>
        <p:spPr>
          <a:xfrm>
            <a:off x="755576" y="1484784"/>
            <a:ext cx="5670142" cy="400110"/>
          </a:xfrm>
          <a:prstGeom prst="rect">
            <a:avLst/>
          </a:prstGeom>
        </p:spPr>
        <p:txBody>
          <a:bodyPr wrap="none">
            <a:spAutoFit/>
          </a:bodyPr>
          <a:lstStyle/>
          <a:p>
            <a:pPr>
              <a:spcBef>
                <a:spcPts val="300"/>
              </a:spcBef>
              <a:spcAft>
                <a:spcPts val="900"/>
              </a:spcAft>
            </a:pPr>
            <a:r>
              <a:rPr lang="fr-CH" sz="2000" b="1" dirty="0">
                <a:latin typeface="+mn-lt"/>
              </a:rPr>
              <a:t>Monitoring du projet REGION LUZERN WEST</a:t>
            </a:r>
          </a:p>
        </p:txBody>
      </p:sp>
      <p:sp>
        <p:nvSpPr>
          <p:cNvPr id="11"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2. Niveau régional</a:t>
            </a:r>
            <a:endParaRPr lang="fr-CH" sz="1400" dirty="0"/>
          </a:p>
        </p:txBody>
      </p:sp>
      <p:sp>
        <p:nvSpPr>
          <p:cNvPr id="10" name="Textfeld 9"/>
          <p:cNvSpPr txBox="1"/>
          <p:nvPr/>
        </p:nvSpPr>
        <p:spPr>
          <a:xfrm>
            <a:off x="6831548" y="6597352"/>
            <a:ext cx="2496370" cy="261610"/>
          </a:xfrm>
          <a:prstGeom prst="rect">
            <a:avLst/>
          </a:prstGeom>
          <a:noFill/>
        </p:spPr>
        <p:txBody>
          <a:bodyPr wrap="square" rtlCol="0">
            <a:spAutoFit/>
          </a:bodyPr>
          <a:lstStyle/>
          <a:p>
            <a:r>
              <a:rPr lang="fr-CH" sz="1100" dirty="0"/>
              <a:t>Source : REGION LUZERN WEST</a:t>
            </a:r>
          </a:p>
        </p:txBody>
      </p:sp>
      <p:sp>
        <p:nvSpPr>
          <p:cNvPr id="12" name="Rectangle 2"/>
          <p:cNvSpPr txBox="1">
            <a:spLocks noChangeArrowheads="1"/>
          </p:cNvSpPr>
          <p:nvPr/>
        </p:nvSpPr>
        <p:spPr bwMode="auto">
          <a:xfrm>
            <a:off x="467544" y="764505"/>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B. Gestion des cycles de projets : Suivi</a:t>
            </a:r>
            <a:endParaRPr lang="fr-CH" dirty="0"/>
          </a:p>
        </p:txBody>
      </p:sp>
    </p:spTree>
    <p:extLst>
      <p:ext uri="{BB962C8B-B14F-4D97-AF65-F5344CB8AC3E}">
        <p14:creationId xmlns:p14="http://schemas.microsoft.com/office/powerpoint/2010/main" val="9317644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9022" y="1700808"/>
            <a:ext cx="7773988" cy="3099208"/>
          </a:xfrm>
        </p:spPr>
        <p:txBody>
          <a:bodyPr/>
          <a:lstStyle/>
          <a:p>
            <a:r>
              <a:rPr lang="fr-CH" b="1" dirty="0"/>
              <a:t>Démarches participatives </a:t>
            </a:r>
            <a:r>
              <a:rPr lang="fr-CH" dirty="0"/>
              <a:t>= </a:t>
            </a:r>
            <a:r>
              <a:rPr lang="fr-FR" dirty="0">
                <a:ea typeface="Arial Unicode MS" pitchFamily="34" charset="-128"/>
                <a:cs typeface="Arial" charset="0"/>
              </a:rPr>
              <a:t>cheminements collectifs visant à obtenir un résultat</a:t>
            </a:r>
            <a:endParaRPr lang="fr-CH" dirty="0"/>
          </a:p>
          <a:p>
            <a:pPr lvl="1">
              <a:spcBef>
                <a:spcPts val="300"/>
              </a:spcBef>
              <a:buFont typeface="Symbol" charset="2"/>
              <a:buChar char="–"/>
            </a:pPr>
            <a:r>
              <a:rPr lang="fr-CH" dirty="0" err="1">
                <a:solidFill>
                  <a:srgbClr val="000000"/>
                </a:solidFill>
              </a:rPr>
              <a:t>Participatory</a:t>
            </a:r>
            <a:r>
              <a:rPr lang="fr-CH" dirty="0">
                <a:solidFill>
                  <a:srgbClr val="000000"/>
                </a:solidFill>
              </a:rPr>
              <a:t> Learning &amp; Action</a:t>
            </a:r>
          </a:p>
          <a:p>
            <a:pPr lvl="1">
              <a:spcBef>
                <a:spcPts val="300"/>
              </a:spcBef>
              <a:buFont typeface="Symbol" charset="2"/>
              <a:buChar char="–"/>
            </a:pPr>
            <a:r>
              <a:rPr lang="fr-CH" dirty="0" err="1">
                <a:solidFill>
                  <a:srgbClr val="000000"/>
                </a:solidFill>
              </a:rPr>
              <a:t>Swiss</a:t>
            </a:r>
            <a:r>
              <a:rPr lang="fr-CH" dirty="0">
                <a:solidFill>
                  <a:srgbClr val="000000"/>
                </a:solidFill>
              </a:rPr>
              <a:t> Design </a:t>
            </a:r>
            <a:r>
              <a:rPr lang="fr-CH" dirty="0" err="1">
                <a:solidFill>
                  <a:srgbClr val="000000"/>
                </a:solidFill>
              </a:rPr>
              <a:t>Thinking</a:t>
            </a:r>
            <a:r>
              <a:rPr lang="fr-CH" dirty="0">
                <a:solidFill>
                  <a:srgbClr val="000000"/>
                </a:solidFill>
              </a:rPr>
              <a:t> </a:t>
            </a:r>
            <a:r>
              <a:rPr lang="fr-CH" sz="1200" dirty="0">
                <a:solidFill>
                  <a:srgbClr val="000000"/>
                </a:solidFill>
              </a:rPr>
              <a:t>(</a:t>
            </a:r>
            <a:r>
              <a:rPr lang="fr-CH" sz="1200" dirty="0">
                <a:solidFill>
                  <a:srgbClr val="000000"/>
                </a:solidFill>
                <a:hlinkClick r:id="rId2"/>
              </a:rPr>
              <a:t>http://www.scc-network.ch/swiss-design-thinking</a:t>
            </a:r>
            <a:r>
              <a:rPr lang="fr-CH" sz="1200" dirty="0">
                <a:solidFill>
                  <a:srgbClr val="000000"/>
                </a:solidFill>
              </a:rPr>
              <a:t>)</a:t>
            </a:r>
          </a:p>
          <a:p>
            <a:pPr lvl="1">
              <a:spcBef>
                <a:spcPts val="300"/>
              </a:spcBef>
              <a:buFont typeface="Symbol" charset="2"/>
              <a:buChar char="–"/>
            </a:pPr>
            <a:r>
              <a:rPr lang="fr-CH" dirty="0">
                <a:solidFill>
                  <a:srgbClr val="000000"/>
                </a:solidFill>
              </a:rPr>
              <a:t>Conférences du futur</a:t>
            </a:r>
          </a:p>
          <a:p>
            <a:pPr lvl="1">
              <a:spcBef>
                <a:spcPts val="300"/>
              </a:spcBef>
              <a:buFont typeface="Symbol" charset="2"/>
              <a:buChar char="–"/>
            </a:pPr>
            <a:r>
              <a:rPr lang="fr-CH" dirty="0">
                <a:solidFill>
                  <a:srgbClr val="000000"/>
                </a:solidFill>
              </a:rPr>
              <a:t>Plateformes d‘acteurs</a:t>
            </a:r>
          </a:p>
          <a:p>
            <a:pPr lvl="1">
              <a:spcBef>
                <a:spcPts val="300"/>
              </a:spcBef>
              <a:buFont typeface="Symbol" charset="2"/>
              <a:buChar char="–"/>
            </a:pPr>
            <a:r>
              <a:rPr lang="fr-CH" dirty="0">
                <a:solidFill>
                  <a:srgbClr val="000000"/>
                </a:solidFill>
              </a:rPr>
              <a:t>Ateliers de pensée latérale</a:t>
            </a:r>
          </a:p>
          <a:p>
            <a:pPr lvl="1">
              <a:spcBef>
                <a:spcPts val="300"/>
              </a:spcBef>
              <a:buFont typeface="Symbol" charset="2"/>
              <a:buChar char="–"/>
            </a:pPr>
            <a:r>
              <a:rPr lang="fr-CH" dirty="0">
                <a:solidFill>
                  <a:schemeClr val="tx2"/>
                </a:solidFill>
              </a:rPr>
              <a:t>Modération Modélisée</a:t>
            </a:r>
            <a:r>
              <a:rPr lang="fr-CH" dirty="0"/>
              <a:t>*</a:t>
            </a:r>
          </a:p>
          <a:p>
            <a:endParaRPr lang="fr-CH" dirty="0"/>
          </a:p>
        </p:txBody>
      </p:sp>
      <p:sp>
        <p:nvSpPr>
          <p:cNvPr id="4" name="CasellaDiTesto 7"/>
          <p:cNvSpPr txBox="1"/>
          <p:nvPr/>
        </p:nvSpPr>
        <p:spPr>
          <a:xfrm>
            <a:off x="1096053" y="5369246"/>
            <a:ext cx="5488554" cy="461665"/>
          </a:xfrm>
          <a:prstGeom prst="rect">
            <a:avLst/>
          </a:prstGeom>
          <a:noFill/>
        </p:spPr>
        <p:txBody>
          <a:bodyPr wrap="none" rtlCol="0">
            <a:spAutoFit/>
          </a:bodyPr>
          <a:lstStyle/>
          <a:p>
            <a:r>
              <a:rPr lang="fr-CH" sz="1200" dirty="0"/>
              <a:t>Bibliographie : Méthodes participatives – Un guide pour l’utilisateur</a:t>
            </a:r>
            <a:br>
              <a:rPr lang="fr-CH" sz="1200" dirty="0"/>
            </a:br>
            <a:r>
              <a:rPr lang="fr-CH" sz="1200" dirty="0">
                <a:hlinkClick r:id="rId3"/>
              </a:rPr>
              <a:t>http://www.eau-poitou-charentes.org/IMG/pdf/Doc_fondation_Roi_Baudoin.pdf</a:t>
            </a:r>
            <a:r>
              <a:rPr lang="fr-CH" sz="1200" dirty="0"/>
              <a:t> </a:t>
            </a:r>
          </a:p>
        </p:txBody>
      </p:sp>
      <p:sp>
        <p:nvSpPr>
          <p:cNvPr id="5" name="CasellaDiTesto 6"/>
          <p:cNvSpPr txBox="1"/>
          <p:nvPr/>
        </p:nvSpPr>
        <p:spPr>
          <a:xfrm>
            <a:off x="1259632" y="6237312"/>
            <a:ext cx="3876382" cy="276999"/>
          </a:xfrm>
          <a:prstGeom prst="rect">
            <a:avLst/>
          </a:prstGeom>
          <a:noFill/>
        </p:spPr>
        <p:txBody>
          <a:bodyPr wrap="none" rtlCol="0">
            <a:spAutoFit/>
          </a:bodyPr>
          <a:lstStyle/>
          <a:p>
            <a:r>
              <a:rPr lang="fr-CH" sz="1200" dirty="0"/>
              <a:t>*sur la base de modèles mentaux (Model </a:t>
            </a:r>
            <a:r>
              <a:rPr lang="fr-CH" sz="1200" dirty="0" err="1"/>
              <a:t>Moderation</a:t>
            </a:r>
            <a:r>
              <a:rPr lang="fr-CH" sz="1200" dirty="0"/>
              <a:t>)</a:t>
            </a:r>
          </a:p>
        </p:txBody>
      </p:sp>
      <p:sp>
        <p:nvSpPr>
          <p:cNvPr id="7"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 Autres : Démarches participatives</a:t>
            </a:r>
            <a:endParaRPr lang="fr-CH" kern="0" dirty="0"/>
          </a:p>
        </p:txBody>
      </p:sp>
    </p:spTree>
    <p:extLst>
      <p:ext uri="{BB962C8B-B14F-4D97-AF65-F5344CB8AC3E}">
        <p14:creationId xmlns:p14="http://schemas.microsoft.com/office/powerpoint/2010/main" val="12030828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a:t>
            </a:r>
            <a:r>
              <a:rPr lang="fr-CH" dirty="0"/>
              <a:t>gestion et diffusion des connaissances</a:t>
            </a:r>
          </a:p>
        </p:txBody>
      </p:sp>
      <p:pic>
        <p:nvPicPr>
          <p:cNvPr id="2" name="Picture 1" descr="Screen Shot 2016-10-25 at 12.19.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710" y="1484784"/>
            <a:ext cx="8697786" cy="5040560"/>
          </a:xfrm>
          <a:prstGeom prst="rect">
            <a:avLst/>
          </a:prstGeom>
        </p:spPr>
      </p:pic>
      <p:sp>
        <p:nvSpPr>
          <p:cNvPr id="4" name="TextBox 3"/>
          <p:cNvSpPr txBox="1"/>
          <p:nvPr/>
        </p:nvSpPr>
        <p:spPr>
          <a:xfrm>
            <a:off x="7380312" y="6525343"/>
            <a:ext cx="1487908" cy="307777"/>
          </a:xfrm>
          <a:prstGeom prst="rect">
            <a:avLst/>
          </a:prstGeom>
          <a:noFill/>
        </p:spPr>
        <p:txBody>
          <a:bodyPr wrap="none" rtlCol="0">
            <a:spAutoFit/>
          </a:bodyPr>
          <a:lstStyle/>
          <a:p>
            <a:r>
              <a:rPr lang="fr-CH" sz="1400" i="1" dirty="0"/>
              <a:t>regiosuisse.ch/</a:t>
            </a:r>
            <a:r>
              <a:rPr lang="fr-CH" sz="1400" i="1" dirty="0" err="1"/>
              <a:t>fr</a:t>
            </a:r>
            <a:endParaRPr lang="fr-CH" sz="1400" i="1" dirty="0"/>
          </a:p>
        </p:txBody>
      </p:sp>
      <p:sp>
        <p:nvSpPr>
          <p:cNvPr id="5" name="Rectangle 4"/>
          <p:cNvSpPr/>
          <p:nvPr/>
        </p:nvSpPr>
        <p:spPr>
          <a:xfrm>
            <a:off x="467544" y="4581128"/>
            <a:ext cx="7128792" cy="9705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nSpc>
                <a:spcPct val="120000"/>
              </a:lnSpc>
              <a:buFont typeface="Arial"/>
              <a:buChar char="•"/>
            </a:pPr>
            <a:r>
              <a:rPr lang="fr-CH" sz="1600" dirty="0">
                <a:solidFill>
                  <a:srgbClr val="FF6600"/>
                </a:solidFill>
              </a:rPr>
              <a:t>Nouvelle politique régionale (NPR)</a:t>
            </a:r>
          </a:p>
          <a:p>
            <a:pPr marL="285750" indent="-285750">
              <a:lnSpc>
                <a:spcPct val="120000"/>
              </a:lnSpc>
              <a:buFont typeface="Arial"/>
              <a:buChar char="•"/>
            </a:pPr>
            <a:r>
              <a:rPr lang="fr-CH" sz="1600" dirty="0">
                <a:solidFill>
                  <a:srgbClr val="FF6600"/>
                </a:solidFill>
              </a:rPr>
              <a:t>Coopération territoriale européenne (CTE): Interreg, ESPON, URBACT</a:t>
            </a:r>
          </a:p>
          <a:p>
            <a:pPr marL="285750" indent="-285750">
              <a:lnSpc>
                <a:spcPct val="120000"/>
              </a:lnSpc>
              <a:buFont typeface="Arial"/>
              <a:buChar char="•"/>
            </a:pPr>
            <a:r>
              <a:rPr lang="fr-CH" sz="1600" dirty="0">
                <a:solidFill>
                  <a:srgbClr val="FF6600"/>
                </a:solidFill>
              </a:rPr>
              <a:t>Développement régional</a:t>
            </a:r>
            <a:endParaRPr lang="fr-CH" sz="1600" dirty="0">
              <a:solidFill>
                <a:schemeClr val="tx1"/>
              </a:solidFill>
            </a:endParaRPr>
          </a:p>
        </p:txBody>
      </p:sp>
      <p:sp>
        <p:nvSpPr>
          <p:cNvPr id="6" name="Rectangle 5"/>
          <p:cNvSpPr/>
          <p:nvPr/>
        </p:nvSpPr>
        <p:spPr>
          <a:xfrm>
            <a:off x="467544" y="5554822"/>
            <a:ext cx="7128792" cy="9705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nSpc>
                <a:spcPct val="120000"/>
              </a:lnSpc>
              <a:buFont typeface="Arial"/>
              <a:buChar char="•"/>
            </a:pPr>
            <a:r>
              <a:rPr lang="fr-CH" sz="1600" dirty="0">
                <a:solidFill>
                  <a:schemeClr val="tx1"/>
                </a:solidFill>
              </a:rPr>
              <a:t>Développement cohérent du territoire</a:t>
            </a:r>
          </a:p>
          <a:p>
            <a:pPr marL="285750" indent="-285750">
              <a:lnSpc>
                <a:spcPct val="120000"/>
              </a:lnSpc>
              <a:buFont typeface="Arial"/>
              <a:buChar char="•"/>
            </a:pPr>
            <a:r>
              <a:rPr lang="fr-CH" sz="1600" dirty="0">
                <a:solidFill>
                  <a:schemeClr val="tx1"/>
                </a:solidFill>
              </a:rPr>
              <a:t>Politique des agglomérations (AggloPol)</a:t>
            </a:r>
          </a:p>
          <a:p>
            <a:pPr marL="285750" indent="-285750">
              <a:lnSpc>
                <a:spcPct val="120000"/>
              </a:lnSpc>
              <a:buFont typeface="Arial"/>
              <a:buChar char="•"/>
            </a:pPr>
            <a:r>
              <a:rPr lang="fr-CH" sz="1600" dirty="0">
                <a:solidFill>
                  <a:schemeClr val="tx1"/>
                </a:solidFill>
              </a:rPr>
              <a:t>Politique pour les espaces ruraux et les régions de montagne (P-LRB)</a:t>
            </a:r>
          </a:p>
        </p:txBody>
      </p:sp>
    </p:spTree>
    <p:extLst>
      <p:ext uri="{BB962C8B-B14F-4D97-AF65-F5344CB8AC3E}">
        <p14:creationId xmlns:p14="http://schemas.microsoft.com/office/powerpoint/2010/main" val="25359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95536" y="1600828"/>
            <a:ext cx="5832648" cy="542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fr-FR" sz="1800" b="1" kern="0" dirty="0">
                <a:solidFill>
                  <a:srgbClr val="FF7D00"/>
                </a:solidFill>
              </a:rPr>
              <a:t>Formations-regiosuisse :</a:t>
            </a:r>
            <a:r>
              <a:rPr lang="fr-FR" sz="1800" b="1" kern="0" dirty="0">
                <a:solidFill>
                  <a:srgbClr val="B4BE00"/>
                </a:solidFill>
              </a:rPr>
              <a:t> </a:t>
            </a:r>
            <a:r>
              <a:rPr lang="fr-FR" sz="1800" kern="0" dirty="0">
                <a:ea typeface="+mj-ea"/>
                <a:cs typeface="+mj-cs"/>
              </a:rPr>
              <a:t>conférences, excursions, cours et coachings, «</a:t>
            </a:r>
            <a:r>
              <a:rPr lang="fr-FR" sz="1800" dirty="0"/>
              <a:t> </a:t>
            </a:r>
            <a:r>
              <a:rPr lang="fr-FR" sz="1800" kern="0" dirty="0">
                <a:ea typeface="+mj-ea"/>
                <a:cs typeface="+mj-cs"/>
              </a:rPr>
              <a:t>ma formation</a:t>
            </a:r>
            <a:r>
              <a:rPr lang="fr-FR" sz="1800" dirty="0"/>
              <a:t> </a:t>
            </a:r>
            <a:r>
              <a:rPr lang="fr-FR" sz="1800" kern="0" dirty="0">
                <a:ea typeface="+mj-ea"/>
                <a:cs typeface="+mj-cs"/>
              </a:rPr>
              <a:t>» (sur demande)</a:t>
            </a:r>
          </a:p>
          <a:p>
            <a:pPr>
              <a:spcBef>
                <a:spcPts val="1800"/>
              </a:spcBef>
              <a:defRPr/>
            </a:pPr>
            <a:r>
              <a:rPr lang="fr-FR" sz="1800" b="1" kern="0" dirty="0">
                <a:solidFill>
                  <a:srgbClr val="B4BE00"/>
                </a:solidFill>
              </a:rPr>
              <a:t>Conférences et visites de projets autour de l’</a:t>
            </a:r>
            <a:r>
              <a:rPr lang="fr-FR" sz="1800" b="1" kern="0" dirty="0" err="1">
                <a:solidFill>
                  <a:srgbClr val="B4BE00"/>
                </a:solidFill>
              </a:rPr>
              <a:t>AggloPol</a:t>
            </a:r>
            <a:r>
              <a:rPr lang="fr-FR" sz="1800" b="1" kern="0" dirty="0">
                <a:solidFill>
                  <a:srgbClr val="B4BE00"/>
                </a:solidFill>
              </a:rPr>
              <a:t> et de la P-LRB</a:t>
            </a:r>
            <a:endParaRPr lang="fr-FR" sz="1800" kern="0" dirty="0">
              <a:solidFill>
                <a:srgbClr val="B4BE00"/>
              </a:solidFill>
              <a:ea typeface="+mj-ea"/>
              <a:cs typeface="+mj-cs"/>
            </a:endParaRPr>
          </a:p>
          <a:p>
            <a:pPr>
              <a:spcBef>
                <a:spcPts val="1800"/>
              </a:spcBef>
              <a:defRPr/>
            </a:pPr>
            <a:r>
              <a:rPr lang="fr-FR" sz="1800" b="1" kern="0" dirty="0">
                <a:solidFill>
                  <a:srgbClr val="0093D1"/>
                </a:solidFill>
              </a:rPr>
              <a:t>Communautés du savoir-faire</a:t>
            </a:r>
            <a:endParaRPr lang="fr-FR" sz="1800" b="1" kern="0" dirty="0">
              <a:solidFill>
                <a:srgbClr val="B4BE00"/>
              </a:solidFill>
            </a:endParaRPr>
          </a:p>
          <a:p>
            <a:pPr>
              <a:spcBef>
                <a:spcPts val="1800"/>
              </a:spcBef>
              <a:defRPr/>
            </a:pPr>
            <a:r>
              <a:rPr lang="fr-FR" sz="1800" b="1" kern="0" dirty="0">
                <a:solidFill>
                  <a:srgbClr val="B4BE00"/>
                </a:solidFill>
              </a:rPr>
              <a:t>Soutien à d’autres plateformes d’échange et de mise en réseau</a:t>
            </a:r>
          </a:p>
          <a:p>
            <a:pPr>
              <a:spcBef>
                <a:spcPts val="1800"/>
              </a:spcBef>
              <a:defRPr/>
            </a:pPr>
            <a:r>
              <a:rPr lang="fr-FR" sz="1800" b="1" kern="0" dirty="0">
                <a:solidFill>
                  <a:srgbClr val="DC0019"/>
                </a:solidFill>
              </a:rPr>
              <a:t>Réseau de recherche Développement régional :  </a:t>
            </a:r>
            <a:r>
              <a:rPr lang="fr-FR" sz="1800" kern="0" dirty="0"/>
              <a:t>forum scientifique, </a:t>
            </a:r>
            <a:r>
              <a:rPr lang="fr-FR" sz="1800" kern="0" dirty="0" err="1"/>
              <a:t>Regional</a:t>
            </a:r>
            <a:r>
              <a:rPr lang="fr-FR" sz="1800" kern="0" dirty="0"/>
              <a:t> </a:t>
            </a:r>
            <a:r>
              <a:rPr lang="fr-FR" sz="1800" kern="0" dirty="0" err="1"/>
              <a:t>Labs</a:t>
            </a:r>
            <a:r>
              <a:rPr lang="fr-FR" sz="1800" kern="0" dirty="0"/>
              <a:t>, accompagnement de travaux de master, </a:t>
            </a:r>
            <a:r>
              <a:rPr lang="fr-FR" sz="1800" kern="0" dirty="0" err="1"/>
              <a:t>Overview</a:t>
            </a:r>
            <a:r>
              <a:rPr lang="fr-FR" sz="1800" kern="0" dirty="0"/>
              <a:t>  «</a:t>
            </a:r>
            <a:r>
              <a:rPr lang="fr-FR" sz="1800" dirty="0"/>
              <a:t> </a:t>
            </a:r>
            <a:r>
              <a:rPr lang="fr-FR" sz="1800" kern="0" dirty="0" err="1"/>
              <a:t>Regional</a:t>
            </a:r>
            <a:r>
              <a:rPr lang="fr-FR" sz="1800" kern="0" dirty="0"/>
              <a:t> </a:t>
            </a:r>
            <a:r>
              <a:rPr lang="fr-FR" sz="1800" kern="0" dirty="0" err="1"/>
              <a:t>Research</a:t>
            </a:r>
            <a:r>
              <a:rPr lang="fr-FR" sz="1800" kern="0" dirty="0"/>
              <a:t> Actors in </a:t>
            </a:r>
            <a:r>
              <a:rPr lang="fr-FR" sz="1800" kern="0" dirty="0" err="1"/>
              <a:t>Switzerland</a:t>
            </a:r>
            <a:r>
              <a:rPr lang="fr-FR" sz="1800" dirty="0"/>
              <a:t> </a:t>
            </a:r>
            <a:r>
              <a:rPr lang="fr-FR" sz="1800" kern="0" dirty="0"/>
              <a:t>»</a:t>
            </a:r>
          </a:p>
          <a:p>
            <a:pPr>
              <a:spcBef>
                <a:spcPts val="1800"/>
              </a:spcBef>
              <a:defRPr/>
            </a:pPr>
            <a:r>
              <a:rPr lang="fr-FR" sz="1800" b="1" dirty="0">
                <a:solidFill>
                  <a:srgbClr val="B4BE00"/>
                </a:solidFill>
              </a:rPr>
              <a:t>Groupe LinkedIn </a:t>
            </a:r>
            <a:r>
              <a:rPr lang="fr-FR" sz="1800" dirty="0"/>
              <a:t>« Public </a:t>
            </a:r>
            <a:r>
              <a:rPr lang="fr-FR" sz="1800" dirty="0" err="1"/>
              <a:t>Regional</a:t>
            </a:r>
            <a:r>
              <a:rPr lang="fr-FR" sz="1800" dirty="0"/>
              <a:t> Management » </a:t>
            </a:r>
          </a:p>
          <a:p>
            <a:pPr>
              <a:defRPr/>
            </a:pPr>
            <a:endParaRPr lang="fr-FR" sz="1800" b="1" kern="0" dirty="0">
              <a:solidFill>
                <a:srgbClr val="0093D1"/>
              </a:solidFill>
            </a:endParaRPr>
          </a:p>
          <a:p>
            <a:pPr>
              <a:defRPr/>
            </a:pPr>
            <a:endParaRPr lang="fr-FR" sz="1800" kern="0" dirty="0"/>
          </a:p>
          <a:p>
            <a:pPr>
              <a:defRPr/>
            </a:pPr>
            <a:endParaRPr lang="fr-FR" sz="1800" kern="0" dirty="0"/>
          </a:p>
          <a:p>
            <a:pPr marL="0" indent="0">
              <a:buNone/>
              <a:defRPr/>
            </a:pPr>
            <a:endParaRPr lang="fr-FR" sz="1800" b="1" kern="0" dirty="0">
              <a:solidFill>
                <a:srgbClr val="0093D1"/>
              </a:solidFill>
              <a:ea typeface="+mj-ea"/>
              <a:cs typeface="+mj-cs"/>
            </a:endParaRPr>
          </a:p>
          <a:p>
            <a:pPr>
              <a:defRPr/>
            </a:pPr>
            <a:endParaRPr lang="fr-FR" sz="1600" b="1" kern="0" dirty="0">
              <a:solidFill>
                <a:srgbClr val="0093D1"/>
              </a:solidFill>
              <a:latin typeface="+mj-lt"/>
              <a:ea typeface="+mj-ea"/>
              <a:cs typeface="+mj-cs"/>
            </a:endParaRPr>
          </a:p>
          <a:p>
            <a:pPr>
              <a:defRPr/>
            </a:pPr>
            <a:endParaRPr lang="fr-FR" sz="600" b="1" kern="0" dirty="0">
              <a:solidFill>
                <a:srgbClr val="0093D1"/>
              </a:solidFill>
              <a:latin typeface="+mj-lt"/>
              <a:ea typeface="+mj-ea"/>
              <a:cs typeface="+mj-cs"/>
            </a:endParaRPr>
          </a:p>
        </p:txBody>
      </p:sp>
      <p:pic>
        <p:nvPicPr>
          <p:cNvPr id="4099" name="Picture 3" descr="C:\Users\kristin.PLANVALBRIG\Desktop\ROUTE_DE_L_ABSINTH_67 Kle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9910" y="2320908"/>
            <a:ext cx="1515337"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ristin.PLANVALBRIG\Desktop\TISCHDISKUSSION_16 klie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91022" y="4625164"/>
            <a:ext cx="151422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kristin.PLANVALBRIG\Desktop\formation regiosuisse016 klei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91021" y="3473036"/>
            <a:ext cx="1514226"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kristin.PLANVALBRIG\Desktop\Forschungsmarkt regiosuisse049 klein.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08304" y="5777292"/>
            <a:ext cx="1496943" cy="9964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kristin.PLANVALBRIG\Desktop\EMPFANG_05 nklei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72242" y="1196124"/>
            <a:ext cx="1533005" cy="10081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au </a:t>
            </a:r>
            <a:r>
              <a:rPr lang="fr-CH" dirty="0"/>
              <a:t>cœur du réseau</a:t>
            </a:r>
          </a:p>
        </p:txBody>
      </p:sp>
    </p:spTree>
    <p:extLst>
      <p:ext uri="{BB962C8B-B14F-4D97-AF65-F5344CB8AC3E}">
        <p14:creationId xmlns:p14="http://schemas.microsoft.com/office/powerpoint/2010/main" val="10128400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des services orientés vers vos besoins</a:t>
            </a:r>
          </a:p>
          <a:p>
            <a:endParaRPr lang="fr-CH" kern="0" dirty="0"/>
          </a:p>
        </p:txBody>
      </p:sp>
      <p:pic>
        <p:nvPicPr>
          <p:cNvPr id="2" name="Picture 1" descr="Screen Shot 2016-10-25 at 12.20.29.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196752"/>
            <a:ext cx="8820472" cy="5235519"/>
          </a:xfrm>
          <a:prstGeom prst="rect">
            <a:avLst/>
          </a:prstGeom>
        </p:spPr>
      </p:pic>
      <p:sp>
        <p:nvSpPr>
          <p:cNvPr id="6" name="TextBox 5"/>
          <p:cNvSpPr txBox="1"/>
          <p:nvPr/>
        </p:nvSpPr>
        <p:spPr>
          <a:xfrm>
            <a:off x="467544" y="6453336"/>
            <a:ext cx="7327647" cy="600164"/>
          </a:xfrm>
          <a:prstGeom prst="rect">
            <a:avLst/>
          </a:prstGeom>
          <a:noFill/>
        </p:spPr>
        <p:txBody>
          <a:bodyPr wrap="none" rtlCol="0">
            <a:spAutoFit/>
          </a:bodyPr>
          <a:lstStyle/>
          <a:p>
            <a:r>
              <a:rPr lang="fr-CH" sz="1100" dirty="0"/>
              <a:t>Fiche d’information regiosuisse: </a:t>
            </a:r>
            <a:r>
              <a:rPr lang="fr-CH" sz="1100" dirty="0">
                <a:hlinkClick r:id="rId4"/>
              </a:rPr>
              <a:t>http://regiosuisse.ch/sites/default/files/2016-09/fiche_dinformation_regiosuisse.pdf</a:t>
            </a:r>
            <a:endParaRPr lang="fr-CH" sz="1100" dirty="0"/>
          </a:p>
          <a:p>
            <a:r>
              <a:rPr lang="fr-CH" sz="1100" dirty="0"/>
              <a:t>Rubrique « Nos offfres »: </a:t>
            </a:r>
            <a:r>
              <a:rPr lang="fr-CH" sz="1100" dirty="0">
                <a:hlinkClick r:id="rId5"/>
              </a:rPr>
              <a:t>http://regiosuisse.ch/fr/nos-offres-services</a:t>
            </a:r>
            <a:r>
              <a:rPr lang="fr-CH" sz="1100" dirty="0"/>
              <a:t> </a:t>
            </a:r>
          </a:p>
          <a:p>
            <a:endParaRPr lang="fr-CH" sz="1100" dirty="0"/>
          </a:p>
        </p:txBody>
      </p:sp>
    </p:spTree>
    <p:extLst>
      <p:ext uri="{BB962C8B-B14F-4D97-AF65-F5344CB8AC3E}">
        <p14:creationId xmlns:p14="http://schemas.microsoft.com/office/powerpoint/2010/main" val="23182129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4"/>
          <p:cNvSpPr txBox="1">
            <a:spLocks/>
          </p:cNvSpPr>
          <p:nvPr/>
        </p:nvSpPr>
        <p:spPr>
          <a:xfrm>
            <a:off x="457200" y="1772816"/>
            <a:ext cx="8363272" cy="4353347"/>
          </a:xfrm>
          <a:prstGeom prst="rect">
            <a:avLst/>
          </a:prstGeom>
        </p:spPr>
        <p:txBody>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fr-CH" sz="1800" b="1" dirty="0"/>
              <a:t>Objectifs</a:t>
            </a:r>
          </a:p>
          <a:p>
            <a:pPr lvl="0"/>
            <a:r>
              <a:rPr lang="fr-FR" sz="1800" b="1" dirty="0"/>
              <a:t>Renforcer les réseaux</a:t>
            </a:r>
            <a:r>
              <a:rPr lang="fr-FR" sz="1800" dirty="0"/>
              <a:t> régionaux, stimuler l’échange d’informations et faire remonter les attentes, idées et projets des acteurs du développement</a:t>
            </a:r>
            <a:endParaRPr lang="fr-CH" sz="1800" dirty="0"/>
          </a:p>
          <a:p>
            <a:r>
              <a:rPr lang="fr-CH" sz="1800" b="1" dirty="0"/>
              <a:t>Favoriser la collaboration entre régions </a:t>
            </a:r>
            <a:r>
              <a:rPr lang="fr-CH" sz="1800" dirty="0"/>
              <a:t>pour la mise en œuvre de projets et le développement de synergies</a:t>
            </a:r>
          </a:p>
          <a:p>
            <a:pPr lvl="0"/>
            <a:r>
              <a:rPr lang="fr-FR" sz="1800" b="1" dirty="0"/>
              <a:t>Contribuer à développer et promouvoir des produits regiosuisse</a:t>
            </a:r>
            <a:r>
              <a:rPr lang="fr-FR" sz="1800" dirty="0"/>
              <a:t> adaptés aux besoins des acteurs romands</a:t>
            </a:r>
            <a:endParaRPr lang="fr-CH" sz="1800" dirty="0"/>
          </a:p>
          <a:p>
            <a:pPr lvl="0"/>
            <a:r>
              <a:rPr lang="fr-FR" sz="1800" b="1" dirty="0"/>
              <a:t>Améliorer l’appropriation et l’utilisation de l’offre regiosuisse</a:t>
            </a:r>
            <a:r>
              <a:rPr lang="fr-FR" sz="1800" dirty="0"/>
              <a:t> par les acteurs romands</a:t>
            </a:r>
          </a:p>
          <a:p>
            <a:pPr marL="0" indent="0">
              <a:buFontTx/>
              <a:buNone/>
            </a:pPr>
            <a:endParaRPr lang="fr-CH" sz="1800" dirty="0"/>
          </a:p>
        </p:txBody>
      </p:sp>
      <p:pic>
        <p:nvPicPr>
          <p:cNvPr id="8" name="Content Placeholder 8" descr="schweizerkarte_06_NEU.png"/>
          <p:cNvPicPr>
            <a:picLocks noChangeAspect="1"/>
          </p:cNvPicPr>
          <p:nvPr/>
        </p:nvPicPr>
        <p:blipFill rotWithShape="1">
          <a:blip r:embed="rId3" cstate="screen">
            <a:duotone>
              <a:prstClr val="black"/>
              <a:srgbClr val="F46708">
                <a:tint val="45000"/>
                <a:satMod val="400000"/>
              </a:srgbClr>
            </a:duotone>
            <a:alphaModFix amt="52000"/>
            <a:extLst>
              <a:ext uri="{28A0092B-C50C-407E-A947-70E740481C1C}">
                <a14:useLocalDpi xmlns:a14="http://schemas.microsoft.com/office/drawing/2010/main"/>
              </a:ext>
            </a:extLst>
          </a:blip>
          <a:srcRect/>
          <a:stretch/>
        </p:blipFill>
        <p:spPr bwMode="auto">
          <a:xfrm>
            <a:off x="6156176" y="548680"/>
            <a:ext cx="830892" cy="115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coordination romande</a:t>
            </a:r>
            <a:endParaRPr lang="fr-CH" kern="0" dirty="0"/>
          </a:p>
        </p:txBody>
      </p:sp>
      <p:pic>
        <p:nvPicPr>
          <p:cNvPr id="12" name="Picture 11" descr="598348-200.png"/>
          <p:cNvPicPr>
            <a:picLocks noChangeAspect="1"/>
          </p:cNvPicPr>
          <p:nvPr/>
        </p:nvPicPr>
        <p:blipFill>
          <a:blip r:embed="rId4" cstate="screen">
            <a:alphaModFix/>
            <a:lum bright="70000" contrast="-70000"/>
            <a:extLst>
              <a:ext uri="{28A0092B-C50C-407E-A947-70E740481C1C}">
                <a14:useLocalDpi xmlns:a14="http://schemas.microsoft.com/office/drawing/2010/main"/>
              </a:ext>
            </a:extLst>
          </a:blip>
          <a:stretch>
            <a:fillRect/>
          </a:stretch>
        </p:blipFill>
        <p:spPr>
          <a:xfrm>
            <a:off x="6111552" y="692696"/>
            <a:ext cx="908720" cy="908720"/>
          </a:xfrm>
          <a:prstGeom prst="rect">
            <a:avLst/>
          </a:prstGeom>
        </p:spPr>
      </p:pic>
    </p:spTree>
    <p:extLst>
      <p:ext uri="{BB962C8B-B14F-4D97-AF65-F5344CB8AC3E}">
        <p14:creationId xmlns:p14="http://schemas.microsoft.com/office/powerpoint/2010/main" val="10785203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hweizerkarte_06_NEU.png"/>
          <p:cNvPicPr>
            <a:picLocks noGrp="1" noChangeAspect="1"/>
          </p:cNvPicPr>
          <p:nvPr>
            <p:ph idx="1"/>
          </p:nvPr>
        </p:nvPicPr>
        <p:blipFill rotWithShape="1">
          <a:blip r:embed="rId3" cstate="screen">
            <a:duotone>
              <a:prstClr val="black"/>
              <a:srgbClr val="F46708">
                <a:tint val="45000"/>
                <a:satMod val="400000"/>
              </a:srgbClr>
            </a:duotone>
            <a:alphaModFix amt="52000"/>
            <a:extLst>
              <a:ext uri="{28A0092B-C50C-407E-A947-70E740481C1C}">
                <a14:useLocalDpi xmlns:a14="http://schemas.microsoft.com/office/drawing/2010/main"/>
              </a:ext>
            </a:extLst>
          </a:blip>
          <a:srcRect/>
          <a:stretch/>
        </p:blipFill>
        <p:spPr>
          <a:xfrm>
            <a:off x="6156176" y="548680"/>
            <a:ext cx="830892" cy="1154635"/>
          </a:xfrm>
        </p:spPr>
      </p:pic>
      <p:sp>
        <p:nvSpPr>
          <p:cNvPr id="7"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coordination romande</a:t>
            </a:r>
            <a:endParaRPr lang="fr-CH" kern="0" dirty="0"/>
          </a:p>
        </p:txBody>
      </p:sp>
      <p:pic>
        <p:nvPicPr>
          <p:cNvPr id="2" name="Picture 1" descr="598348-200.png"/>
          <p:cNvPicPr>
            <a:picLocks noChangeAspect="1"/>
          </p:cNvPicPr>
          <p:nvPr/>
        </p:nvPicPr>
        <p:blipFill>
          <a:blip r:embed="rId4" cstate="screen">
            <a:alphaModFix/>
            <a:lum bright="70000" contrast="-70000"/>
            <a:extLst>
              <a:ext uri="{28A0092B-C50C-407E-A947-70E740481C1C}">
                <a14:useLocalDpi xmlns:a14="http://schemas.microsoft.com/office/drawing/2010/main"/>
              </a:ext>
            </a:extLst>
          </a:blip>
          <a:stretch>
            <a:fillRect/>
          </a:stretch>
        </p:blipFill>
        <p:spPr>
          <a:xfrm>
            <a:off x="6111552" y="692696"/>
            <a:ext cx="908720" cy="9087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3619170"/>
              </p:ext>
            </p:extLst>
          </p:nvPr>
        </p:nvGraphicFramePr>
        <p:xfrm>
          <a:off x="539552" y="1628801"/>
          <a:ext cx="8352928" cy="5131100"/>
        </p:xfrm>
        <a:graphic>
          <a:graphicData uri="http://schemas.openxmlformats.org/drawingml/2006/table">
            <a:tbl>
              <a:tblPr firstRow="1" bandRow="1">
                <a:tableStyleId>{2D5ABB26-0587-4C30-8999-92F81FD0307C}</a:tableStyleId>
              </a:tblPr>
              <a:tblGrid>
                <a:gridCol w="2376264">
                  <a:extLst>
                    <a:ext uri="{9D8B030D-6E8A-4147-A177-3AD203B41FA5}">
                      <a16:colId xmlns:a16="http://schemas.microsoft.com/office/drawing/2014/main" xmlns="" val="20000"/>
                    </a:ext>
                  </a:extLst>
                </a:gridCol>
                <a:gridCol w="5976664">
                  <a:extLst>
                    <a:ext uri="{9D8B030D-6E8A-4147-A177-3AD203B41FA5}">
                      <a16:colId xmlns:a16="http://schemas.microsoft.com/office/drawing/2014/main" xmlns="" val="20001"/>
                    </a:ext>
                  </a:extLst>
                </a:gridCol>
              </a:tblGrid>
              <a:tr h="239250">
                <a:tc>
                  <a:txBody>
                    <a:bodyPr/>
                    <a:lstStyle/>
                    <a:p>
                      <a:pPr>
                        <a:spcBef>
                          <a:spcPts val="600"/>
                        </a:spcBef>
                        <a:spcAft>
                          <a:spcPts val="600"/>
                        </a:spcAft>
                      </a:pPr>
                      <a:r>
                        <a:rPr lang="fr-FR" sz="1400" b="1" dirty="0">
                          <a:effectLst/>
                          <a:latin typeface="Arial"/>
                          <a:ea typeface="Times New Roman"/>
                          <a:cs typeface="Times New Roman"/>
                        </a:rPr>
                        <a:t>Domaines de mesures</a:t>
                      </a:r>
                      <a:endParaRPr lang="fr-CH" sz="1050" dirty="0">
                        <a:effectLst/>
                        <a:latin typeface="Arial"/>
                        <a:ea typeface="Times New Roman"/>
                        <a:cs typeface="Times New Roman"/>
                      </a:endParaRPr>
                    </a:p>
                  </a:txBody>
                  <a:tcPr marL="0" marR="0" marT="0" marB="0">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b="1" dirty="0">
                          <a:effectLst/>
                          <a:latin typeface="Arial"/>
                          <a:ea typeface="Times New Roman"/>
                          <a:cs typeface="Times New Roman"/>
                        </a:rPr>
                        <a:t>Effet visé</a:t>
                      </a:r>
                      <a:endParaRPr lang="fr-CH" sz="1050" dirty="0">
                        <a:effectLst/>
                        <a:latin typeface="Arial"/>
                        <a:ea typeface="Times New Roman"/>
                        <a:cs typeface="Times New Roman"/>
                      </a:endParaRPr>
                    </a:p>
                  </a:txBody>
                  <a:tcPr marL="0" marR="0" marT="0" marB="0">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1272917">
                <a:tc>
                  <a:txBody>
                    <a:bodyPr/>
                    <a:lstStyle/>
                    <a:p>
                      <a:pPr>
                        <a:spcBef>
                          <a:spcPts val="600"/>
                        </a:spcBef>
                        <a:spcAft>
                          <a:spcPts val="600"/>
                        </a:spcAft>
                      </a:pPr>
                      <a:r>
                        <a:rPr lang="fr-FR" sz="1600" b="1" dirty="0">
                          <a:solidFill>
                            <a:srgbClr val="FF7D00"/>
                          </a:solidFill>
                          <a:effectLst/>
                          <a:latin typeface="Arial"/>
                          <a:ea typeface="Times New Roman"/>
                          <a:cs typeface="Times New Roman"/>
                        </a:rPr>
                        <a:t>Réseautage et échange d’informations</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dirty="0">
                          <a:effectLst/>
                          <a:latin typeface="Arial"/>
                          <a:ea typeface="Times New Roman"/>
                          <a:cs typeface="Times New Roman"/>
                        </a:rPr>
                        <a:t>Appropriation et enrichissement du concept de l’antenne </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Renforcement des réseaux (régionaux et avec regiosuisse)</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Identification des besoins pour mieux adapter les services</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1016265">
                <a:tc>
                  <a:txBody>
                    <a:bodyPr/>
                    <a:lstStyle/>
                    <a:p>
                      <a:pPr>
                        <a:spcBef>
                          <a:spcPts val="600"/>
                        </a:spcBef>
                        <a:spcAft>
                          <a:spcPts val="600"/>
                        </a:spcAft>
                      </a:pPr>
                      <a:r>
                        <a:rPr lang="fr-FR" sz="1600" b="1" dirty="0">
                          <a:solidFill>
                            <a:srgbClr val="FF7D00"/>
                          </a:solidFill>
                          <a:effectLst/>
                          <a:latin typeface="Arial"/>
                          <a:ea typeface="Times New Roman"/>
                          <a:cs typeface="Times New Roman"/>
                        </a:rPr>
                        <a:t>Promotion et communication</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dirty="0">
                          <a:effectLst/>
                          <a:latin typeface="Arial"/>
                          <a:ea typeface="Times New Roman"/>
                          <a:cs typeface="Times New Roman"/>
                        </a:rPr>
                        <a:t>Visibilité et accessibilité de l’offre regiosuisse en Suisse romande </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Visibilité des projets de développement régional auprès du grand public </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936104">
                <a:tc>
                  <a:txBody>
                    <a:bodyPr/>
                    <a:lstStyle/>
                    <a:p>
                      <a:pPr>
                        <a:spcBef>
                          <a:spcPts val="600"/>
                        </a:spcBef>
                        <a:spcAft>
                          <a:spcPts val="600"/>
                        </a:spcAft>
                      </a:pPr>
                      <a:r>
                        <a:rPr lang="fr-FR" sz="1600" b="1" dirty="0">
                          <a:solidFill>
                            <a:srgbClr val="FF7D00"/>
                          </a:solidFill>
                          <a:effectLst/>
                          <a:latin typeface="Arial"/>
                          <a:ea typeface="Times New Roman"/>
                          <a:cs typeface="Times New Roman"/>
                        </a:rPr>
                        <a:t>Coordination et facilitation</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dirty="0">
                          <a:effectLst/>
                          <a:latin typeface="Arial"/>
                          <a:ea typeface="Times New Roman"/>
                          <a:cs typeface="Times New Roman"/>
                        </a:rPr>
                        <a:t>Meilleure coordination et efficacité des actions regiosuisse </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Coordination et visibilité des programmes de développement régional</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r h="911594">
                <a:tc>
                  <a:txBody>
                    <a:bodyPr/>
                    <a:lstStyle/>
                    <a:p>
                      <a:pPr>
                        <a:spcBef>
                          <a:spcPts val="600"/>
                        </a:spcBef>
                        <a:spcAft>
                          <a:spcPts val="600"/>
                        </a:spcAft>
                      </a:pPr>
                      <a:r>
                        <a:rPr lang="fr-FR" sz="1600" b="1" dirty="0">
                          <a:solidFill>
                            <a:srgbClr val="FF7D00"/>
                          </a:solidFill>
                          <a:effectLst/>
                          <a:latin typeface="Arial"/>
                          <a:ea typeface="Times New Roman"/>
                          <a:cs typeface="Times New Roman"/>
                        </a:rPr>
                        <a:t>Communautés du savoir-faire</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dirty="0">
                          <a:effectLst/>
                          <a:latin typeface="Arial"/>
                          <a:ea typeface="Times New Roman"/>
                          <a:cs typeface="Times New Roman"/>
                        </a:rPr>
                        <a:t>Renforcement des collaborations</a:t>
                      </a:r>
                      <a:r>
                        <a:rPr lang="fr-FR" sz="1400" baseline="0" dirty="0">
                          <a:effectLst/>
                          <a:latin typeface="Arial"/>
                          <a:ea typeface="Times New Roman"/>
                          <a:cs typeface="Times New Roman"/>
                        </a:rPr>
                        <a:t> horizontales et verticales</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Développement de nouvelles communautés du savoir-faire</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754970">
                <a:tc>
                  <a:txBody>
                    <a:bodyPr/>
                    <a:lstStyle/>
                    <a:p>
                      <a:pPr>
                        <a:spcBef>
                          <a:spcPts val="600"/>
                        </a:spcBef>
                        <a:spcAft>
                          <a:spcPts val="600"/>
                        </a:spcAft>
                      </a:pPr>
                      <a:r>
                        <a:rPr lang="fr-FR" sz="1600" b="1" dirty="0">
                          <a:solidFill>
                            <a:srgbClr val="FF7D00"/>
                          </a:solidFill>
                          <a:effectLst/>
                          <a:latin typeface="Arial"/>
                          <a:ea typeface="Times New Roman"/>
                          <a:cs typeface="Times New Roman"/>
                        </a:rPr>
                        <a:t>Formation</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spcBef>
                          <a:spcPts val="600"/>
                        </a:spcBef>
                        <a:spcAft>
                          <a:spcPts val="600"/>
                        </a:spcAft>
                      </a:pPr>
                      <a:r>
                        <a:rPr lang="fr-FR" sz="1400" dirty="0">
                          <a:effectLst/>
                          <a:latin typeface="Arial"/>
                          <a:ea typeface="Times New Roman"/>
                          <a:cs typeface="Times New Roman"/>
                        </a:rPr>
                        <a:t>Accès</a:t>
                      </a:r>
                      <a:r>
                        <a:rPr lang="fr-FR" sz="1400" baseline="0" dirty="0">
                          <a:effectLst/>
                          <a:latin typeface="Arial"/>
                          <a:ea typeface="Times New Roman"/>
                          <a:cs typeface="Times New Roman"/>
                        </a:rPr>
                        <a:t> à une </a:t>
                      </a:r>
                      <a:r>
                        <a:rPr lang="fr-FR" sz="1400" dirty="0">
                          <a:effectLst/>
                          <a:latin typeface="Arial"/>
                          <a:ea typeface="Times New Roman"/>
                          <a:cs typeface="Times New Roman"/>
                        </a:rPr>
                        <a:t>offre de formation répondant aux besoins régionaux</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0073301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10779"/>
            <a:ext cx="8229600" cy="1143000"/>
          </a:xfrm>
        </p:spPr>
        <p:txBody>
          <a:bodyPr/>
          <a:lstStyle/>
          <a:p>
            <a:r>
              <a:rPr lang="fr-CH" dirty="0"/>
              <a:t>Autres instruments de financement : Projets-modèles pour un développement territorial durable</a:t>
            </a:r>
          </a:p>
        </p:txBody>
      </p:sp>
      <p:sp>
        <p:nvSpPr>
          <p:cNvPr id="5" name="Espace réservé du contenu 4"/>
          <p:cNvSpPr>
            <a:spLocks noGrp="1"/>
          </p:cNvSpPr>
          <p:nvPr>
            <p:ph sz="half" idx="2"/>
          </p:nvPr>
        </p:nvSpPr>
        <p:spPr>
          <a:xfrm>
            <a:off x="457200" y="1772816"/>
            <a:ext cx="4040188" cy="4353347"/>
          </a:xfrm>
        </p:spPr>
        <p:txBody>
          <a:bodyPr/>
          <a:lstStyle/>
          <a:p>
            <a:pPr marL="0" indent="0">
              <a:buNone/>
            </a:pPr>
            <a:r>
              <a:rPr lang="fr-CH" sz="1800" dirty="0"/>
              <a:t>Les projets-modèles de la Confédération encouragent des nouvelles approches et des nouvelles méthodes. Les acteurs locaux, régionaux et cantonaux se voient offrir une incitation à développer et à expérimenter sur place des solutions innovantes dans les priorités définies par la Confédération. Les résultats et les enseignements fournis par les projets-modèles sont diffusés pour que ceux-ci puissent servir de fil rouge à d’autres projets.</a:t>
            </a:r>
          </a:p>
        </p:txBody>
      </p:sp>
      <p:sp>
        <p:nvSpPr>
          <p:cNvPr id="4" name="ZoneTexte 3"/>
          <p:cNvSpPr txBox="1"/>
          <p:nvPr/>
        </p:nvSpPr>
        <p:spPr>
          <a:xfrm>
            <a:off x="435392" y="6207695"/>
            <a:ext cx="5766272" cy="461665"/>
          </a:xfrm>
          <a:prstGeom prst="rect">
            <a:avLst/>
          </a:prstGeom>
          <a:noFill/>
        </p:spPr>
        <p:txBody>
          <a:bodyPr wrap="none" rtlCol="0">
            <a:spAutoFit/>
          </a:bodyPr>
          <a:lstStyle/>
          <a:p>
            <a:r>
              <a:rPr lang="fr-CH" sz="1200" dirty="0"/>
              <a:t>Pour en savoir plus :</a:t>
            </a:r>
          </a:p>
          <a:p>
            <a:r>
              <a:rPr lang="fr-CH" sz="1200" dirty="0">
                <a:hlinkClick r:id="rId2"/>
              </a:rPr>
              <a:t>http://www.are.admin.ch/themen/raumplanung/modellvorhaben/index.html?lang=fr</a:t>
            </a:r>
            <a:r>
              <a:rPr lang="fr-CH" sz="1200" dirty="0"/>
              <a:t>   </a:t>
            </a:r>
          </a:p>
        </p:txBody>
      </p:sp>
      <p:pic>
        <p:nvPicPr>
          <p:cNvPr id="11266" name="Picture 2" descr="http://www.are.admin.ch/images/modellvorhaben_maps/map_2014-2018.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7344" y="3212976"/>
            <a:ext cx="4639456" cy="314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8642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a chaîne d’innov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3501008"/>
            <a:ext cx="8280722" cy="22642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539750" y="1031857"/>
            <a:ext cx="7773988" cy="576263"/>
          </a:xfrm>
        </p:spPr>
        <p:txBody>
          <a:bodyPr/>
          <a:lstStyle/>
          <a:p>
            <a:r>
              <a:rPr lang="fr-CH" dirty="0"/>
              <a:t>Autres instruments de financement : Innovation</a:t>
            </a:r>
          </a:p>
        </p:txBody>
      </p:sp>
      <p:sp>
        <p:nvSpPr>
          <p:cNvPr id="3" name="Espace réservé du contenu 2"/>
          <p:cNvSpPr>
            <a:spLocks noGrp="1"/>
          </p:cNvSpPr>
          <p:nvPr>
            <p:ph idx="1"/>
          </p:nvPr>
        </p:nvSpPr>
        <p:spPr>
          <a:xfrm>
            <a:off x="539750" y="1700808"/>
            <a:ext cx="7773988" cy="3322042"/>
          </a:xfrm>
        </p:spPr>
        <p:txBody>
          <a:bodyPr/>
          <a:lstStyle/>
          <a:p>
            <a:pPr marL="0" indent="0">
              <a:buNone/>
            </a:pPr>
            <a:r>
              <a:rPr lang="fr-CH" sz="1800" dirty="0"/>
              <a:t>La CTI est l’agence pour la promotion de l’innovation de la Confédération. Elle est compétente en matière d’encouragement des innovations basées sur le savoir en Suisse, au travers de moyens financiers, de conseils et de réseaux professionnels.</a:t>
            </a:r>
          </a:p>
          <a:p>
            <a:r>
              <a:rPr lang="fr-CH" sz="1800" dirty="0"/>
              <a:t>Groupes cibles : entreprises, chercheurs, start-up</a:t>
            </a:r>
          </a:p>
        </p:txBody>
      </p:sp>
      <p:sp>
        <p:nvSpPr>
          <p:cNvPr id="4" name="ZoneTexte 3"/>
          <p:cNvSpPr txBox="1"/>
          <p:nvPr/>
        </p:nvSpPr>
        <p:spPr>
          <a:xfrm>
            <a:off x="380511" y="5661248"/>
            <a:ext cx="8806770" cy="830997"/>
          </a:xfrm>
          <a:prstGeom prst="rect">
            <a:avLst/>
          </a:prstGeom>
          <a:noFill/>
        </p:spPr>
        <p:txBody>
          <a:bodyPr wrap="none" rtlCol="0">
            <a:spAutoFit/>
          </a:bodyPr>
          <a:lstStyle/>
          <a:p>
            <a:r>
              <a:rPr lang="fr-CH" sz="1200" dirty="0"/>
              <a:t>Pour en savoir plus :</a:t>
            </a:r>
          </a:p>
          <a:p>
            <a:r>
              <a:rPr lang="fr-CH" sz="1200" dirty="0">
                <a:hlinkClick r:id="rId3"/>
              </a:rPr>
              <a:t>https://www.kti.admin.ch/kti/fr/home.html</a:t>
            </a:r>
            <a:endParaRPr lang="fr-CH" sz="1200" dirty="0"/>
          </a:p>
          <a:p>
            <a:r>
              <a:rPr lang="fr-CH" sz="1200" dirty="0"/>
              <a:t>Voir aussi le programme intercantonal RIS de Suisse occidentale de la CDEP-SO :</a:t>
            </a:r>
            <a:br>
              <a:rPr lang="fr-CH" sz="1200" dirty="0"/>
            </a:br>
            <a:r>
              <a:rPr lang="fr-CH" sz="1200" dirty="0">
                <a:hlinkClick r:id="rId4"/>
              </a:rPr>
              <a:t>http://www.regiosuisse.ch/documents/programme-intercantonal-2016-2019-mise-oeuvre-loi-politique-regionale-cantons-suisse</a:t>
            </a:r>
            <a:r>
              <a:rPr lang="fr-CH" sz="1200" dirty="0"/>
              <a:t>  </a:t>
            </a:r>
          </a:p>
        </p:txBody>
      </p:sp>
    </p:spTree>
    <p:extLst>
      <p:ext uri="{BB962C8B-B14F-4D97-AF65-F5344CB8AC3E}">
        <p14:creationId xmlns:p14="http://schemas.microsoft.com/office/powerpoint/2010/main" val="38833223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0597" y="691867"/>
            <a:ext cx="8229600" cy="1143000"/>
          </a:xfrm>
        </p:spPr>
        <p:txBody>
          <a:bodyPr/>
          <a:lstStyle/>
          <a:p>
            <a:r>
              <a:rPr lang="fr-CH" dirty="0"/>
              <a:t>Autres instruments de financement : Projets de développement régional (PDR) </a:t>
            </a:r>
          </a:p>
        </p:txBody>
      </p:sp>
      <p:sp>
        <p:nvSpPr>
          <p:cNvPr id="5" name="Espace réservé du contenu 4"/>
          <p:cNvSpPr>
            <a:spLocks noGrp="1"/>
          </p:cNvSpPr>
          <p:nvPr>
            <p:ph sz="half" idx="2"/>
          </p:nvPr>
        </p:nvSpPr>
        <p:spPr>
          <a:xfrm>
            <a:off x="457200" y="1844824"/>
            <a:ext cx="4040188" cy="4112731"/>
          </a:xfrm>
        </p:spPr>
        <p:txBody>
          <a:bodyPr/>
          <a:lstStyle/>
          <a:p>
            <a:pPr marL="0" indent="0">
              <a:buNone/>
            </a:pPr>
            <a:r>
              <a:rPr lang="fr-CH" sz="1600" dirty="0"/>
              <a:t>Les projets de développement régional comprennent des mesures propres à créer une valeur ajoutée dans l'agriculture. A l'inverse d'autres instruments, ces projets visent essentiellement l'exploitation des potentiels agricoles. Ils renforcent la coopération entre l'agriculture et des secteurs connexes, comme l'artisanat, le tourisme ou la filière du bois et la sylviculture. Ils peuvent aussi porter sur des mesures destinées à répondre aux questions d'intérêt public aux plans écologique, social ou culturel, à condition qu'elles puissent contribuer directement ou indirectement à la création d'une valeur ajoutée.</a:t>
            </a:r>
          </a:p>
        </p:txBody>
      </p:sp>
      <p:pic>
        <p:nvPicPr>
          <p:cNvPr id="13314" name="Picture 2" descr="Réseau PD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36998" y="2848074"/>
            <a:ext cx="4271392" cy="320354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457200" y="6061575"/>
            <a:ext cx="8579296" cy="646331"/>
          </a:xfrm>
          <a:prstGeom prst="rect">
            <a:avLst/>
          </a:prstGeom>
          <a:noFill/>
        </p:spPr>
        <p:txBody>
          <a:bodyPr wrap="square" rtlCol="0">
            <a:spAutoFit/>
          </a:bodyPr>
          <a:lstStyle/>
          <a:p>
            <a:r>
              <a:rPr lang="fr-CH" sz="1200" dirty="0"/>
              <a:t>Pour en savoir plus :</a:t>
            </a:r>
            <a:br>
              <a:rPr lang="fr-CH" sz="1200" dirty="0"/>
            </a:br>
            <a:r>
              <a:rPr lang="fr-CH" sz="1200" dirty="0">
                <a:hlinkClick r:id="rId3"/>
              </a:rPr>
              <a:t>https://www.blw.admin.ch/blw/fr/home/instrumente/laendliche-entwicklung-und-strukturverbesserungen/laendliche-entwicklung/projekte-zur-regionalen-entwicklung.html</a:t>
            </a:r>
            <a:r>
              <a:rPr lang="fr-CH" sz="1200" dirty="0"/>
              <a:t> </a:t>
            </a:r>
          </a:p>
        </p:txBody>
      </p:sp>
    </p:spTree>
    <p:extLst>
      <p:ext uri="{BB962C8B-B14F-4D97-AF65-F5344CB8AC3E}">
        <p14:creationId xmlns:p14="http://schemas.microsoft.com/office/powerpoint/2010/main" val="2443070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p:cNvSpPr>
            <a:spLocks noGrp="1"/>
          </p:cNvSpPr>
          <p:nvPr>
            <p:ph type="title"/>
          </p:nvPr>
        </p:nvSpPr>
        <p:spPr/>
        <p:txBody>
          <a:bodyPr/>
          <a:lstStyle/>
          <a:p>
            <a:pPr eaLnBrk="1" hangingPunct="1"/>
            <a:r>
              <a:rPr lang="fr-CH" dirty="0"/>
              <a:t>Principe de la base d’exportation</a:t>
            </a:r>
            <a:endParaRPr lang="fr-CH" sz="1200" dirty="0"/>
          </a:p>
        </p:txBody>
      </p:sp>
      <p:sp>
        <p:nvSpPr>
          <p:cNvPr id="3" name="Inhaltsplatzhalter 2"/>
          <p:cNvSpPr>
            <a:spLocks noGrp="1"/>
          </p:cNvSpPr>
          <p:nvPr>
            <p:ph idx="1"/>
          </p:nvPr>
        </p:nvSpPr>
        <p:spPr>
          <a:xfrm>
            <a:off x="539751" y="2205038"/>
            <a:ext cx="6229350" cy="4418012"/>
          </a:xfrm>
        </p:spPr>
        <p:txBody>
          <a:bodyPr/>
          <a:lstStyle/>
          <a:p>
            <a:pPr marL="0" indent="0">
              <a:spcBef>
                <a:spcPts val="600"/>
              </a:spcBef>
              <a:buNone/>
              <a:defRPr/>
            </a:pPr>
            <a:r>
              <a:rPr lang="fr-CH" sz="1600" dirty="0"/>
              <a:t>« La clé de la NPR en tant que politique structurelle régionale réside dans le développement et la préservation de parts de marché sur des marchés en expansion situés en dehors des régions. » (Message, p. 2231, § 4.3.1)</a:t>
            </a:r>
          </a:p>
          <a:p>
            <a:pPr marL="0" indent="0">
              <a:spcBef>
                <a:spcPts val="600"/>
              </a:spcBef>
              <a:buNone/>
              <a:defRPr/>
            </a:pPr>
            <a:endParaRPr lang="fr-CH" sz="1600" dirty="0"/>
          </a:p>
          <a:p>
            <a:pPr marL="0" indent="0">
              <a:spcBef>
                <a:spcPts val="0"/>
              </a:spcBef>
              <a:buNone/>
              <a:defRPr/>
            </a:pPr>
            <a:endParaRPr lang="fr-CH" sz="1600" dirty="0"/>
          </a:p>
          <a:p>
            <a:pPr eaLnBrk="1" hangingPunct="1">
              <a:spcBef>
                <a:spcPts val="0"/>
              </a:spcBef>
              <a:buFontTx/>
              <a:buNone/>
              <a:defRPr/>
            </a:pPr>
            <a:r>
              <a:rPr lang="fr-CH" sz="1600" b="1" dirty="0">
                <a:sym typeface="Webdings"/>
              </a:rPr>
              <a:t>      Définition :</a:t>
            </a:r>
            <a:endParaRPr lang="fr-CH" sz="1600" dirty="0">
              <a:sym typeface="Webdings"/>
            </a:endParaRPr>
          </a:p>
          <a:p>
            <a:pPr marL="0" indent="0" eaLnBrk="1" hangingPunct="1">
              <a:spcBef>
                <a:spcPts val="0"/>
              </a:spcBef>
              <a:buFontTx/>
              <a:buNone/>
              <a:defRPr/>
            </a:pPr>
            <a:r>
              <a:rPr lang="fr-CH" sz="1600" b="1" dirty="0">
                <a:sym typeface="Webdings"/>
              </a:rPr>
              <a:t>« Exportation </a:t>
            </a:r>
            <a:r>
              <a:rPr lang="fr-CH" sz="1600" dirty="0">
                <a:sym typeface="Webdings"/>
              </a:rPr>
              <a:t>signifie transfert de prestations hors de la </a:t>
            </a:r>
            <a:r>
              <a:rPr lang="fr-CH" sz="1600" b="1" dirty="0">
                <a:sym typeface="Webdings"/>
              </a:rPr>
              <a:t>région, </a:t>
            </a:r>
            <a:br>
              <a:rPr lang="fr-CH" sz="1600" b="1" dirty="0">
                <a:sym typeface="Webdings"/>
              </a:rPr>
            </a:br>
            <a:r>
              <a:rPr lang="fr-CH" sz="1600" b="1" dirty="0">
                <a:sym typeface="Webdings"/>
              </a:rPr>
              <a:t>du Canton ou de la Suisse</a:t>
            </a:r>
            <a:r>
              <a:rPr lang="fr-CH" sz="1600" dirty="0"/>
              <a:t>. »</a:t>
            </a:r>
          </a:p>
          <a:p>
            <a:pPr marL="0" indent="0" eaLnBrk="1" hangingPunct="1">
              <a:spcBef>
                <a:spcPts val="0"/>
              </a:spcBef>
              <a:buFontTx/>
              <a:buNone/>
              <a:defRPr/>
            </a:pPr>
            <a:endParaRPr lang="fr-CH" sz="1600" dirty="0"/>
          </a:p>
          <a:p>
            <a:pPr eaLnBrk="1" hangingPunct="1">
              <a:spcBef>
                <a:spcPts val="0"/>
              </a:spcBef>
              <a:buFontTx/>
              <a:buNone/>
              <a:defRPr/>
            </a:pPr>
            <a:r>
              <a:rPr lang="fr-CH" sz="1600" b="1" dirty="0"/>
              <a:t>Le critère est rempli quand le projet... </a:t>
            </a:r>
          </a:p>
          <a:p>
            <a:pPr eaLnBrk="1" hangingPunct="1">
              <a:spcBef>
                <a:spcPts val="0"/>
              </a:spcBef>
              <a:defRPr/>
            </a:pPr>
            <a:r>
              <a:rPr lang="fr-CH" sz="1600" dirty="0"/>
              <a:t>…développe des produits et services qui seront exportés hors de la région, ou</a:t>
            </a:r>
          </a:p>
          <a:p>
            <a:pPr eaLnBrk="1" hangingPunct="1">
              <a:spcBef>
                <a:spcPts val="0"/>
              </a:spcBef>
              <a:defRPr/>
            </a:pPr>
            <a:r>
              <a:rPr lang="fr-CH" sz="1600" dirty="0"/>
              <a:t>…qui contribuent au renforcement de la capacité d’exportation de la région.</a:t>
            </a:r>
            <a:endParaRPr lang="fr-CH" sz="600" dirty="0"/>
          </a:p>
          <a:p>
            <a:pPr marL="0" indent="0" eaLnBrk="1" hangingPunct="1">
              <a:buFontTx/>
              <a:buNone/>
              <a:defRPr/>
            </a:pPr>
            <a:endParaRPr lang="fr-CH" sz="1200" dirty="0">
              <a:solidFill>
                <a:srgbClr val="FF0000"/>
              </a:solidFill>
            </a:endParaRPr>
          </a:p>
        </p:txBody>
      </p:sp>
      <p:pic>
        <p:nvPicPr>
          <p:cNvPr id="5325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9100" y="104775"/>
            <a:ext cx="23399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539751" y="6165304"/>
            <a:ext cx="6475812" cy="461665"/>
          </a:xfrm>
          <a:prstGeom prst="rect">
            <a:avLst/>
          </a:prstGeom>
          <a:noFill/>
        </p:spPr>
        <p:txBody>
          <a:bodyPr wrap="none" rtlCol="0">
            <a:spAutoFit/>
          </a:bodyPr>
          <a:lstStyle/>
          <a:p>
            <a:r>
              <a:rPr lang="fr-CH" sz="1200" dirty="0"/>
              <a:t>Pour en savoir plus : Argumentaire « Evaluation et sélection des projets NPR »</a:t>
            </a:r>
          </a:p>
          <a:p>
            <a:r>
              <a:rPr lang="fr-CH" sz="1200" dirty="0">
                <a:hlinkClick r:id="rId4"/>
              </a:rPr>
              <a:t>http://www.regiosuisse.ch/sites/default/files/2016-08/ergebnisblatt-argumentarium-2011-f.pdf</a:t>
            </a:r>
            <a:r>
              <a:rPr lang="fr-CH" sz="1200" dirty="0"/>
              <a:t>  </a:t>
            </a:r>
          </a:p>
        </p:txBody>
      </p:sp>
      <p:sp>
        <p:nvSpPr>
          <p:cNvPr id="8" name="Titel 1"/>
          <p:cNvSpPr txBox="1">
            <a:spLocks/>
          </p:cNvSpPr>
          <p:nvPr/>
        </p:nvSpPr>
        <p:spPr bwMode="auto">
          <a:xfrm>
            <a:off x="296919" y="3320777"/>
            <a:ext cx="719138" cy="576263"/>
          </a:xfrm>
          <a:prstGeom prst="rect">
            <a:avLst/>
          </a:prstGeom>
          <a:noFill/>
          <a:ln w="9525">
            <a:noFill/>
            <a:miter lim="800000"/>
            <a:headEnd/>
            <a:tailEnd/>
          </a:ln>
          <a:effectLst/>
        </p:spPr>
        <p:txBody>
          <a:bodyPr anchor="ctr"/>
          <a:lstStyle/>
          <a:p>
            <a:pPr>
              <a:defRPr/>
            </a:pPr>
            <a:r>
              <a:rPr lang="fr-CH" sz="6600" dirty="0">
                <a:solidFill>
                  <a:srgbClr val="000000"/>
                </a:solidFill>
                <a:latin typeface="Arial" charset="0"/>
                <a:sym typeface="Webdings"/>
              </a:rPr>
              <a:t></a:t>
            </a:r>
            <a:endParaRPr lang="fr-CH" sz="6600" b="1" kern="0" dirty="0">
              <a:solidFill>
                <a:srgbClr val="73787B"/>
              </a:solidFill>
              <a:latin typeface="Arial"/>
            </a:endParaRPr>
          </a:p>
        </p:txBody>
      </p:sp>
      <p:sp>
        <p:nvSpPr>
          <p:cNvPr id="4" name="ZoneTexte 3"/>
          <p:cNvSpPr txBox="1"/>
          <p:nvPr/>
        </p:nvSpPr>
        <p:spPr>
          <a:xfrm>
            <a:off x="6769100" y="3998545"/>
            <a:ext cx="2195388" cy="830997"/>
          </a:xfrm>
          <a:prstGeom prst="rect">
            <a:avLst/>
          </a:prstGeom>
          <a:noFill/>
        </p:spPr>
        <p:txBody>
          <a:bodyPr wrap="square" rtlCol="0">
            <a:spAutoFit/>
          </a:bodyPr>
          <a:lstStyle/>
          <a:p>
            <a:r>
              <a:rPr lang="fr-CH" sz="1200" dirty="0">
                <a:solidFill>
                  <a:srgbClr val="0070C0"/>
                </a:solidFill>
              </a:rPr>
              <a:t>Attention :</a:t>
            </a:r>
          </a:p>
          <a:p>
            <a:r>
              <a:rPr lang="fr-CH" sz="1200" dirty="0">
                <a:solidFill>
                  <a:srgbClr val="0070C0"/>
                </a:solidFill>
              </a:rPr>
              <a:t>La substitution  des importations n’est pas assimilée à l’exportation</a:t>
            </a:r>
          </a:p>
        </p:txBody>
      </p:sp>
    </p:spTree>
    <p:extLst>
      <p:ext uri="{BB962C8B-B14F-4D97-AF65-F5344CB8AC3E}">
        <p14:creationId xmlns:p14="http://schemas.microsoft.com/office/powerpoint/2010/main" val="42668051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65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p:cNvSpPr>
            <a:spLocks noGrp="1"/>
          </p:cNvSpPr>
          <p:nvPr>
            <p:ph type="title"/>
          </p:nvPr>
        </p:nvSpPr>
        <p:spPr/>
        <p:txBody>
          <a:bodyPr/>
          <a:lstStyle/>
          <a:p>
            <a:r>
              <a:rPr lang="fr-CH" dirty="0"/>
              <a:t>Croissance basée sur l’innovation et la productivité</a:t>
            </a:r>
          </a:p>
        </p:txBody>
      </p:sp>
      <p:sp>
        <p:nvSpPr>
          <p:cNvPr id="45059" name="Espace réservé du contenu 2"/>
          <p:cNvSpPr>
            <a:spLocks noGrp="1"/>
          </p:cNvSpPr>
          <p:nvPr>
            <p:ph idx="1"/>
          </p:nvPr>
        </p:nvSpPr>
        <p:spPr/>
        <p:txBody>
          <a:bodyPr/>
          <a:lstStyle/>
          <a:p>
            <a:pPr marL="0" indent="0">
              <a:buNone/>
            </a:pPr>
            <a:r>
              <a:rPr lang="fr-CH" sz="1600" dirty="0"/>
              <a:t>« La promotion de l’innovation doit, quant à elle, apporter les gains de productivité souhaités et essentiels afin de parer de manière efficace les effets négatifs du franc fort. » (Message, p. 2231, § 4.3.1) </a:t>
            </a:r>
          </a:p>
          <a:p>
            <a:pPr>
              <a:buFontTx/>
              <a:buNone/>
            </a:pPr>
            <a:endParaRPr lang="fr-CH" sz="1600" dirty="0"/>
          </a:p>
        </p:txBody>
      </p:sp>
      <p:pic>
        <p:nvPicPr>
          <p:cNvPr id="1026" name="Picture 2" descr="Résultat de recherche d'images pour &quot;technopole sierre&qu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3429000"/>
            <a:ext cx="8136706" cy="262465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11560" y="6108312"/>
            <a:ext cx="2913105" cy="276999"/>
          </a:xfrm>
          <a:prstGeom prst="rect">
            <a:avLst/>
          </a:prstGeom>
          <a:noFill/>
        </p:spPr>
        <p:txBody>
          <a:bodyPr wrap="none" rtlCol="0">
            <a:spAutoFit/>
          </a:bodyPr>
          <a:lstStyle/>
          <a:p>
            <a:r>
              <a:rPr lang="fr-CH" sz="1200" dirty="0"/>
              <a:t>Technopôle Sierre, </a:t>
            </a:r>
            <a:r>
              <a:rPr lang="fr-CH" sz="1200" dirty="0">
                <a:hlinkClick r:id="rId4"/>
              </a:rPr>
              <a:t>www.technopole.ch</a:t>
            </a:r>
            <a:r>
              <a:rPr lang="fr-CH" sz="1200" dirty="0"/>
              <a:t>  </a:t>
            </a:r>
          </a:p>
        </p:txBody>
      </p:sp>
    </p:spTree>
    <p:extLst>
      <p:ext uri="{BB962C8B-B14F-4D97-AF65-F5344CB8AC3E}">
        <p14:creationId xmlns:p14="http://schemas.microsoft.com/office/powerpoint/2010/main" val="143323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a:xfrm>
            <a:off x="460924" y="908720"/>
            <a:ext cx="6631356" cy="576262"/>
          </a:xfrm>
        </p:spPr>
        <p:txBody>
          <a:bodyPr/>
          <a:lstStyle/>
          <a:p>
            <a:pPr eaLnBrk="1" hangingPunct="1"/>
            <a:r>
              <a:rPr lang="fr-CH" dirty="0"/>
              <a:t>Innovation </a:t>
            </a:r>
            <a:endParaRPr lang="fr-CH" sz="1200" dirty="0"/>
          </a:p>
        </p:txBody>
      </p:sp>
      <p:sp>
        <p:nvSpPr>
          <p:cNvPr id="60419" name="Inhaltsplatzhalter 2"/>
          <p:cNvSpPr>
            <a:spLocks noGrp="1"/>
          </p:cNvSpPr>
          <p:nvPr>
            <p:ph idx="1"/>
          </p:nvPr>
        </p:nvSpPr>
        <p:spPr>
          <a:xfrm>
            <a:off x="539750" y="1700808"/>
            <a:ext cx="8785225" cy="5256584"/>
          </a:xfrm>
        </p:spPr>
        <p:txBody>
          <a:bodyPr/>
          <a:lstStyle/>
          <a:p>
            <a:pPr eaLnBrk="1" hangingPunct="1">
              <a:buFontTx/>
              <a:buNone/>
            </a:pPr>
            <a:r>
              <a:rPr lang="fr-CH" sz="1600" b="1" dirty="0"/>
              <a:t>Caractéristiques des projets innovants :</a:t>
            </a:r>
          </a:p>
          <a:p>
            <a:pPr eaLnBrk="1" hangingPunct="1"/>
            <a:r>
              <a:rPr lang="fr-CH" sz="1600" dirty="0"/>
              <a:t>Création de </a:t>
            </a:r>
            <a:r>
              <a:rPr lang="fr-CH" sz="1600" b="1" dirty="0"/>
              <a:t>nouveaux avantages </a:t>
            </a:r>
            <a:br>
              <a:rPr lang="fr-CH" sz="1600" b="1" dirty="0"/>
            </a:br>
            <a:r>
              <a:rPr lang="fr-CH" sz="1600" dirty="0"/>
              <a:t>(nouveaux : produits / processus / marchés)</a:t>
            </a:r>
          </a:p>
          <a:p>
            <a:pPr eaLnBrk="1" hangingPunct="1"/>
            <a:r>
              <a:rPr lang="fr-CH" sz="1600" dirty="0"/>
              <a:t>Nouveau développement / </a:t>
            </a:r>
            <a:r>
              <a:rPr lang="fr-CH" sz="1600" b="1" dirty="0"/>
              <a:t>optimisation de l’efficience </a:t>
            </a:r>
            <a:r>
              <a:rPr lang="fr-CH" sz="1600" dirty="0"/>
              <a:t>de l’existant</a:t>
            </a:r>
          </a:p>
          <a:p>
            <a:pPr eaLnBrk="1" hangingPunct="1"/>
            <a:r>
              <a:rPr lang="fr-CH" sz="1600" b="1" dirty="0"/>
              <a:t>Adaptation</a:t>
            </a:r>
            <a:r>
              <a:rPr lang="fr-CH" sz="1600" dirty="0"/>
              <a:t> d’innovations au système régional</a:t>
            </a:r>
          </a:p>
          <a:p>
            <a:pPr eaLnBrk="1" hangingPunct="1"/>
            <a:r>
              <a:rPr lang="fr-CH" sz="1600" b="1" dirty="0"/>
              <a:t>Diversification</a:t>
            </a:r>
            <a:r>
              <a:rPr lang="fr-CH" sz="1600" dirty="0"/>
              <a:t> / augmentation de la demande</a:t>
            </a:r>
          </a:p>
          <a:p>
            <a:pPr eaLnBrk="1" hangingPunct="1">
              <a:spcBef>
                <a:spcPts val="1800"/>
              </a:spcBef>
              <a:buFontTx/>
              <a:buNone/>
            </a:pPr>
            <a:r>
              <a:rPr lang="fr-CH" sz="1600" b="1" dirty="0">
                <a:sym typeface="Webdings" pitchFamily="18" charset="2"/>
              </a:rPr>
              <a:t>	</a:t>
            </a:r>
          </a:p>
          <a:p>
            <a:pPr indent="20638" eaLnBrk="1" hangingPunct="1">
              <a:spcBef>
                <a:spcPts val="1800"/>
              </a:spcBef>
              <a:buFontTx/>
              <a:buNone/>
            </a:pPr>
            <a:r>
              <a:rPr lang="fr-CH" sz="1600" b="1" dirty="0">
                <a:sym typeface="Webdings" pitchFamily="18" charset="2"/>
              </a:rPr>
              <a:t>Attention : L’innovation…</a:t>
            </a:r>
            <a:endParaRPr lang="fr-CH" sz="1600" dirty="0">
              <a:sym typeface="Webdings" pitchFamily="18" charset="2"/>
            </a:endParaRPr>
          </a:p>
          <a:p>
            <a:pPr eaLnBrk="1" hangingPunct="1"/>
            <a:r>
              <a:rPr lang="fr-CH" sz="1600" dirty="0">
                <a:sym typeface="Webdings" pitchFamily="18" charset="2"/>
              </a:rPr>
              <a:t>…est relative et difficilement mesurable.</a:t>
            </a:r>
          </a:p>
          <a:p>
            <a:pPr eaLnBrk="1" hangingPunct="1"/>
            <a:r>
              <a:rPr lang="fr-CH" sz="1600" dirty="0">
                <a:sym typeface="Webdings" pitchFamily="18" charset="2"/>
              </a:rPr>
              <a:t>…cache le risque de doublons (situation de concurrence).</a:t>
            </a:r>
          </a:p>
          <a:p>
            <a:pPr eaLnBrk="1" hangingPunct="1"/>
            <a:r>
              <a:rPr lang="fr-CH" sz="1600" dirty="0">
                <a:sym typeface="Webdings" pitchFamily="18" charset="2"/>
              </a:rPr>
              <a:t>…inclut aussi les pouvoirs publics (Modèle de la triple hélice).</a:t>
            </a:r>
            <a:endParaRPr lang="fr-CH" sz="1600" dirty="0"/>
          </a:p>
        </p:txBody>
      </p:sp>
      <p:sp>
        <p:nvSpPr>
          <p:cNvPr id="5" name="Titel 1"/>
          <p:cNvSpPr txBox="1">
            <a:spLocks/>
          </p:cNvSpPr>
          <p:nvPr/>
        </p:nvSpPr>
        <p:spPr bwMode="auto">
          <a:xfrm>
            <a:off x="251520" y="4040969"/>
            <a:ext cx="719138" cy="576262"/>
          </a:xfrm>
          <a:prstGeom prst="rect">
            <a:avLst/>
          </a:prstGeom>
          <a:noFill/>
          <a:ln w="9525">
            <a:noFill/>
            <a:miter lim="800000"/>
            <a:headEnd/>
            <a:tailEnd/>
          </a:ln>
          <a:effectLst/>
        </p:spPr>
        <p:txBody>
          <a:bodyPr anchor="ctr"/>
          <a:lstStyle/>
          <a:p>
            <a:pPr>
              <a:defRPr/>
            </a:pPr>
            <a:r>
              <a:rPr lang="fr-CH" sz="6600" dirty="0">
                <a:solidFill>
                  <a:srgbClr val="000000"/>
                </a:solidFill>
                <a:latin typeface="Arial" charset="0"/>
                <a:sym typeface="Webdings"/>
              </a:rPr>
              <a:t></a:t>
            </a:r>
            <a:endParaRPr lang="fr-CH" sz="6600" b="1" kern="0" dirty="0">
              <a:solidFill>
                <a:srgbClr val="73787B"/>
              </a:solidFill>
              <a:latin typeface="Arial"/>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2280" y="311710"/>
            <a:ext cx="1672023" cy="234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http://www.h2020.md/sites/h2020/files/styles/medium/public/triple-helix.png?itok=RdQ_Hsa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72200" y="4040969"/>
            <a:ext cx="2095500" cy="20193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597934" y="6060269"/>
            <a:ext cx="5922968" cy="646331"/>
          </a:xfrm>
          <a:prstGeom prst="rect">
            <a:avLst/>
          </a:prstGeom>
          <a:noFill/>
        </p:spPr>
        <p:txBody>
          <a:bodyPr wrap="none" rtlCol="0">
            <a:spAutoFit/>
          </a:bodyPr>
          <a:lstStyle/>
          <a:p>
            <a:r>
              <a:rPr lang="fr-CH" sz="1200" dirty="0"/>
              <a:t>Pour en savoir plus :</a:t>
            </a:r>
          </a:p>
          <a:p>
            <a:r>
              <a:rPr lang="fr-CH" sz="1200" dirty="0"/>
              <a:t>Modèle de la triple hélice : faire une recherche sur internet </a:t>
            </a:r>
          </a:p>
          <a:p>
            <a:r>
              <a:rPr lang="fr-CH" sz="1200" dirty="0">
                <a:hlinkClick r:id="rId5"/>
              </a:rPr>
              <a:t>http://www.regiosuisse.ch/fr/documents/regios-0209-propos-creation-valeur-ajoutee</a:t>
            </a:r>
            <a:r>
              <a:rPr lang="fr-CH" sz="1200" dirty="0"/>
              <a:t>  </a:t>
            </a:r>
          </a:p>
        </p:txBody>
      </p:sp>
    </p:spTree>
    <p:extLst>
      <p:ext uri="{BB962C8B-B14F-4D97-AF65-F5344CB8AC3E}">
        <p14:creationId xmlns:p14="http://schemas.microsoft.com/office/powerpoint/2010/main" val="1585893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Inhaltsplatzhalter 2"/>
          <p:cNvSpPr>
            <a:spLocks noGrp="1"/>
          </p:cNvSpPr>
          <p:nvPr>
            <p:ph idx="1"/>
          </p:nvPr>
        </p:nvSpPr>
        <p:spPr>
          <a:xfrm>
            <a:off x="539750" y="1412875"/>
            <a:ext cx="8424863" cy="2817813"/>
          </a:xfrm>
        </p:spPr>
        <p:txBody>
          <a:bodyPr/>
          <a:lstStyle/>
          <a:p>
            <a:pPr marL="0" indent="0" eaLnBrk="1" hangingPunct="1">
              <a:buFontTx/>
              <a:buNone/>
            </a:pPr>
            <a:r>
              <a:rPr lang="fr-CH" i="1" dirty="0"/>
              <a:t>« Le concept de création de valeur économique – défini comme la différence entre le chiffre d’affaire et les coûts du matériel et des services – est transférable au développement régional ». </a:t>
            </a:r>
          </a:p>
        </p:txBody>
      </p:sp>
      <p:sp>
        <p:nvSpPr>
          <p:cNvPr id="56323" name="Titel 1"/>
          <p:cNvSpPr>
            <a:spLocks noGrp="1"/>
          </p:cNvSpPr>
          <p:nvPr>
            <p:ph type="title"/>
          </p:nvPr>
        </p:nvSpPr>
        <p:spPr>
          <a:xfrm>
            <a:off x="523580" y="836712"/>
            <a:ext cx="7773988" cy="576263"/>
          </a:xfrm>
        </p:spPr>
        <p:txBody>
          <a:bodyPr/>
          <a:lstStyle/>
          <a:p>
            <a:pPr eaLnBrk="1" hangingPunct="1"/>
            <a:r>
              <a:rPr lang="fr-CH" dirty="0"/>
              <a:t>Création de valeur économique : chaînes de valeur</a:t>
            </a:r>
          </a:p>
        </p:txBody>
      </p:sp>
      <p:sp>
        <p:nvSpPr>
          <p:cNvPr id="56324" name="Text Box 4"/>
          <p:cNvSpPr txBox="1">
            <a:spLocks noChangeArrowheads="1"/>
          </p:cNvSpPr>
          <p:nvPr/>
        </p:nvSpPr>
        <p:spPr bwMode="auto">
          <a:xfrm>
            <a:off x="395288" y="2595563"/>
            <a:ext cx="1584325"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dirty="0">
                <a:solidFill>
                  <a:srgbClr val="000000"/>
                </a:solidFill>
                <a:ea typeface="MS PGothic" pitchFamily="34" charset="-128"/>
              </a:rPr>
              <a:t>PRODUCTEUR / MATIERE PREMIERE</a:t>
            </a:r>
          </a:p>
        </p:txBody>
      </p:sp>
      <p:sp>
        <p:nvSpPr>
          <p:cNvPr id="56325" name="Text Box 5"/>
          <p:cNvSpPr txBox="1">
            <a:spLocks noChangeArrowheads="1"/>
          </p:cNvSpPr>
          <p:nvPr/>
        </p:nvSpPr>
        <p:spPr bwMode="auto">
          <a:xfrm>
            <a:off x="2195513" y="2595563"/>
            <a:ext cx="1470025"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a:solidFill>
                  <a:srgbClr val="000000"/>
                </a:solidFill>
                <a:ea typeface="MS PGothic" pitchFamily="34" charset="-128"/>
              </a:rPr>
              <a:t>TRANS-FORMATION</a:t>
            </a:r>
          </a:p>
        </p:txBody>
      </p:sp>
      <p:sp>
        <p:nvSpPr>
          <p:cNvPr id="56326" name="Text Box 6"/>
          <p:cNvSpPr txBox="1">
            <a:spLocks noChangeArrowheads="1"/>
          </p:cNvSpPr>
          <p:nvPr/>
        </p:nvSpPr>
        <p:spPr bwMode="auto">
          <a:xfrm>
            <a:off x="3873500" y="2595563"/>
            <a:ext cx="1562100"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a:solidFill>
                  <a:srgbClr val="000000"/>
                </a:solidFill>
                <a:ea typeface="MS PGothic" pitchFamily="34" charset="-128"/>
              </a:rPr>
              <a:t>COMMERCE</a:t>
            </a:r>
          </a:p>
        </p:txBody>
      </p:sp>
      <p:sp>
        <p:nvSpPr>
          <p:cNvPr id="56327" name="Text Box 7"/>
          <p:cNvSpPr txBox="1">
            <a:spLocks noChangeArrowheads="1"/>
          </p:cNvSpPr>
          <p:nvPr/>
        </p:nvSpPr>
        <p:spPr bwMode="auto">
          <a:xfrm>
            <a:off x="5668963" y="2595563"/>
            <a:ext cx="1566862"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a:solidFill>
                  <a:srgbClr val="000000"/>
                </a:solidFill>
                <a:ea typeface="MS PGothic" pitchFamily="34" charset="-128"/>
              </a:rPr>
              <a:t>VENTE</a:t>
            </a:r>
          </a:p>
        </p:txBody>
      </p:sp>
      <p:sp>
        <p:nvSpPr>
          <p:cNvPr id="56328" name="Text Box 8"/>
          <p:cNvSpPr txBox="1">
            <a:spLocks noChangeArrowheads="1"/>
          </p:cNvSpPr>
          <p:nvPr/>
        </p:nvSpPr>
        <p:spPr bwMode="auto">
          <a:xfrm>
            <a:off x="7380288" y="2595563"/>
            <a:ext cx="1584325"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a:solidFill>
                  <a:srgbClr val="000000"/>
                </a:solidFill>
                <a:ea typeface="MS PGothic" pitchFamily="34" charset="-128"/>
              </a:rPr>
              <a:t>CLIENT / CONSOMMATEUR</a:t>
            </a:r>
          </a:p>
        </p:txBody>
      </p:sp>
      <p:sp>
        <p:nvSpPr>
          <p:cNvPr id="56329" name="Text Box 9"/>
          <p:cNvSpPr txBox="1">
            <a:spLocks noChangeArrowheads="1"/>
          </p:cNvSpPr>
          <p:nvPr/>
        </p:nvSpPr>
        <p:spPr bwMode="auto">
          <a:xfrm>
            <a:off x="2170113" y="4751388"/>
            <a:ext cx="1495425" cy="579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None/>
            </a:pPr>
            <a:endParaRPr lang="fr-CH" sz="1200">
              <a:solidFill>
                <a:srgbClr val="000000"/>
              </a:solidFill>
              <a:ea typeface="MS PGothic" pitchFamily="34" charset="-128"/>
            </a:endParaRPr>
          </a:p>
          <a:p>
            <a:pPr algn="ctr" eaLnBrk="1" hangingPunct="1"/>
            <a:r>
              <a:rPr lang="fr-CH" sz="1200">
                <a:solidFill>
                  <a:srgbClr val="000000"/>
                </a:solidFill>
                <a:ea typeface="MS PGothic" pitchFamily="34" charset="-128"/>
              </a:rPr>
              <a:t>Valeur ajoutée</a:t>
            </a:r>
          </a:p>
          <a:p>
            <a:pPr algn="ctr" eaLnBrk="1" hangingPunct="1">
              <a:buFont typeface="Wingdings" pitchFamily="2" charset="2"/>
              <a:buNone/>
            </a:pPr>
            <a:endParaRPr lang="fr-CH" sz="1200">
              <a:solidFill>
                <a:srgbClr val="000000"/>
              </a:solidFill>
              <a:ea typeface="MS PGothic" pitchFamily="34" charset="-128"/>
            </a:endParaRPr>
          </a:p>
        </p:txBody>
      </p:sp>
      <p:sp>
        <p:nvSpPr>
          <p:cNvPr id="56330" name="Text Box 10"/>
          <p:cNvSpPr txBox="1">
            <a:spLocks noChangeArrowheads="1"/>
          </p:cNvSpPr>
          <p:nvPr/>
        </p:nvSpPr>
        <p:spPr bwMode="auto">
          <a:xfrm>
            <a:off x="539750" y="5330825"/>
            <a:ext cx="1439863" cy="97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92075" indent="-920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fr-CH" sz="1200">
              <a:solidFill>
                <a:srgbClr val="000000"/>
              </a:solidFill>
              <a:ea typeface="MS PGothic" pitchFamily="34" charset="-128"/>
            </a:endParaRPr>
          </a:p>
          <a:p>
            <a:pPr algn="ctr" eaLnBrk="1" hangingPunct="1"/>
            <a:endParaRPr lang="fr-CH" sz="1200">
              <a:solidFill>
                <a:srgbClr val="000000"/>
              </a:solidFill>
              <a:ea typeface="MS PGothic" pitchFamily="34" charset="-128"/>
            </a:endParaRPr>
          </a:p>
          <a:p>
            <a:pPr algn="ctr" eaLnBrk="1" hangingPunct="1"/>
            <a:r>
              <a:rPr lang="fr-CH" sz="1200">
                <a:solidFill>
                  <a:srgbClr val="000000"/>
                </a:solidFill>
                <a:ea typeface="MS PGothic" pitchFamily="34" charset="-128"/>
              </a:rPr>
              <a:t>Valeur ajoutée</a:t>
            </a: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p:txBody>
      </p:sp>
      <p:sp>
        <p:nvSpPr>
          <p:cNvPr id="56331" name="Text Box 18"/>
          <p:cNvSpPr txBox="1">
            <a:spLocks noChangeArrowheads="1"/>
          </p:cNvSpPr>
          <p:nvPr/>
        </p:nvSpPr>
        <p:spPr bwMode="auto">
          <a:xfrm>
            <a:off x="2170113" y="5330825"/>
            <a:ext cx="1495425" cy="97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r>
              <a:rPr lang="fr-CH" sz="1200">
                <a:solidFill>
                  <a:srgbClr val="000000"/>
                </a:solidFill>
                <a:ea typeface="MS PGothic" pitchFamily="34" charset="-128"/>
                <a:cs typeface="Arial" pitchFamily="34" charset="0"/>
              </a:rPr>
              <a:t>Consommation intermédiaire</a:t>
            </a:r>
          </a:p>
        </p:txBody>
      </p:sp>
      <p:cxnSp>
        <p:nvCxnSpPr>
          <p:cNvPr id="56332" name="AutoShape 66"/>
          <p:cNvCxnSpPr>
            <a:cxnSpLocks noChangeShapeType="1"/>
          </p:cNvCxnSpPr>
          <p:nvPr/>
        </p:nvCxnSpPr>
        <p:spPr bwMode="auto">
          <a:xfrm rot="5400000" flipH="1" flipV="1">
            <a:off x="1320801" y="5011737"/>
            <a:ext cx="417512" cy="220663"/>
          </a:xfrm>
          <a:prstGeom prst="bentConnector3">
            <a:avLst>
              <a:gd name="adj1" fmla="val 10108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60" name="Gerade Verbindung 59"/>
          <p:cNvCxnSpPr/>
          <p:nvPr/>
        </p:nvCxnSpPr>
        <p:spPr>
          <a:xfrm>
            <a:off x="1979613" y="5330825"/>
            <a:ext cx="20955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p:nvCxnSpPr>
        <p:spPr>
          <a:xfrm>
            <a:off x="2011363" y="6305550"/>
            <a:ext cx="20955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6335" name="Text Box 18"/>
          <p:cNvSpPr txBox="1">
            <a:spLocks noChangeArrowheads="1"/>
          </p:cNvSpPr>
          <p:nvPr/>
        </p:nvSpPr>
        <p:spPr bwMode="auto">
          <a:xfrm>
            <a:off x="7380288" y="3603625"/>
            <a:ext cx="1584325" cy="27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r>
              <a:rPr lang="fr-CH" sz="1200">
                <a:solidFill>
                  <a:srgbClr val="000000"/>
                </a:solidFill>
                <a:ea typeface="MS PGothic" pitchFamily="34" charset="-128"/>
                <a:cs typeface="Arial" pitchFamily="34" charset="0"/>
              </a:rPr>
              <a:t>Valeur ajoutée</a:t>
            </a:r>
          </a:p>
          <a:p>
            <a:pPr algn="ctr" eaLnBrk="1" hangingPunct="1">
              <a:buFont typeface="Wingdings" pitchFamily="2" charset="2"/>
              <a:buNone/>
            </a:pPr>
            <a:r>
              <a:rPr lang="fr-CH" sz="1200">
                <a:solidFill>
                  <a:srgbClr val="000000"/>
                </a:solidFill>
                <a:ea typeface="MS PGothic" pitchFamily="34" charset="-128"/>
                <a:cs typeface="Arial" pitchFamily="34" charset="0"/>
              </a:rPr>
              <a:t>totale</a:t>
            </a:r>
          </a:p>
        </p:txBody>
      </p:sp>
      <p:sp>
        <p:nvSpPr>
          <p:cNvPr id="56336" name="Text Box 18"/>
          <p:cNvSpPr txBox="1">
            <a:spLocks noChangeArrowheads="1"/>
          </p:cNvSpPr>
          <p:nvPr/>
        </p:nvSpPr>
        <p:spPr bwMode="auto">
          <a:xfrm>
            <a:off x="3851275" y="4751388"/>
            <a:ext cx="1584325" cy="1557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a:p>
            <a:pPr algn="ctr" eaLnBrk="1" hangingPunct="1"/>
            <a:r>
              <a:rPr lang="fr-CH" sz="1200" dirty="0">
                <a:solidFill>
                  <a:srgbClr val="000000"/>
                </a:solidFill>
                <a:ea typeface="MS PGothic" pitchFamily="34" charset="-128"/>
                <a:cs typeface="Arial" pitchFamily="34" charset="0"/>
              </a:rPr>
              <a:t>Consommation intermédiaire</a:t>
            </a:r>
          </a:p>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p:txBody>
      </p:sp>
      <p:sp>
        <p:nvSpPr>
          <p:cNvPr id="56337" name="Text Box 18"/>
          <p:cNvSpPr txBox="1">
            <a:spLocks noChangeArrowheads="1"/>
          </p:cNvSpPr>
          <p:nvPr/>
        </p:nvSpPr>
        <p:spPr bwMode="auto">
          <a:xfrm>
            <a:off x="5651500" y="4183063"/>
            <a:ext cx="1584325" cy="2125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r>
              <a:rPr lang="fr-CH" sz="1200">
                <a:solidFill>
                  <a:srgbClr val="000000"/>
                </a:solidFill>
                <a:ea typeface="MS PGothic" pitchFamily="34" charset="-128"/>
                <a:cs typeface="Arial" pitchFamily="34" charset="0"/>
              </a:rPr>
              <a:t>Consommation intermédiaire</a:t>
            </a:r>
          </a:p>
          <a:p>
            <a:pPr algn="ctr" eaLnBrk="1" hangingPunct="1">
              <a:buFont typeface="Wingdings" pitchFamily="2" charset="2"/>
              <a:buNone/>
            </a:pPr>
            <a:endParaRPr lang="fr-CH" sz="1200">
              <a:solidFill>
                <a:srgbClr val="000000"/>
              </a:solidFill>
              <a:ea typeface="MS PGothic" pitchFamily="34" charset="-128"/>
              <a:cs typeface="Arial" pitchFamily="34" charset="0"/>
            </a:endParaRPr>
          </a:p>
        </p:txBody>
      </p:sp>
      <p:sp>
        <p:nvSpPr>
          <p:cNvPr id="56338" name="Text Box 18"/>
          <p:cNvSpPr txBox="1">
            <a:spLocks noChangeArrowheads="1"/>
          </p:cNvSpPr>
          <p:nvPr/>
        </p:nvSpPr>
        <p:spPr bwMode="auto">
          <a:xfrm>
            <a:off x="3851275" y="4171950"/>
            <a:ext cx="1584325" cy="579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r>
              <a:rPr lang="fr-CH" sz="1200">
                <a:solidFill>
                  <a:srgbClr val="000000"/>
                </a:solidFill>
                <a:ea typeface="MS PGothic" pitchFamily="34" charset="-128"/>
                <a:cs typeface="Arial" pitchFamily="34" charset="0"/>
              </a:rPr>
              <a:t>Valeur ajoutée</a:t>
            </a:r>
          </a:p>
          <a:p>
            <a:pPr algn="ctr" eaLnBrk="1" hangingPunct="1">
              <a:buFont typeface="Wingdings" pitchFamily="2" charset="2"/>
              <a:buNone/>
            </a:pPr>
            <a:endParaRPr lang="fr-CH" sz="1200">
              <a:solidFill>
                <a:srgbClr val="000000"/>
              </a:solidFill>
              <a:ea typeface="MS PGothic" pitchFamily="34" charset="-128"/>
              <a:cs typeface="Arial" pitchFamily="34" charset="0"/>
            </a:endParaRPr>
          </a:p>
        </p:txBody>
      </p:sp>
      <p:sp>
        <p:nvSpPr>
          <p:cNvPr id="56339" name="Text Box 18"/>
          <p:cNvSpPr txBox="1">
            <a:spLocks noChangeArrowheads="1"/>
          </p:cNvSpPr>
          <p:nvPr/>
        </p:nvSpPr>
        <p:spPr bwMode="auto">
          <a:xfrm>
            <a:off x="5651500" y="3603625"/>
            <a:ext cx="1584325" cy="579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r>
              <a:rPr lang="fr-CH" sz="1200">
                <a:solidFill>
                  <a:srgbClr val="000000"/>
                </a:solidFill>
                <a:ea typeface="MS PGothic" pitchFamily="34" charset="-128"/>
                <a:cs typeface="Arial" pitchFamily="34" charset="0"/>
              </a:rPr>
              <a:t>Valeur ajoutée</a:t>
            </a:r>
          </a:p>
          <a:p>
            <a:pPr algn="ctr" eaLnBrk="1" hangingPunct="1">
              <a:buFont typeface="Wingdings" pitchFamily="2" charset="2"/>
              <a:buNone/>
            </a:pPr>
            <a:endParaRPr lang="fr-CH" sz="1200">
              <a:solidFill>
                <a:srgbClr val="000000"/>
              </a:solidFill>
              <a:ea typeface="MS PGothic" pitchFamily="34" charset="-128"/>
              <a:cs typeface="Arial" pitchFamily="34" charset="0"/>
            </a:endParaRPr>
          </a:p>
        </p:txBody>
      </p:sp>
      <p:cxnSp>
        <p:nvCxnSpPr>
          <p:cNvPr id="27" name="Gerade Verbindung 26"/>
          <p:cNvCxnSpPr/>
          <p:nvPr/>
        </p:nvCxnSpPr>
        <p:spPr>
          <a:xfrm>
            <a:off x="3665538" y="6308725"/>
            <a:ext cx="2079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5443538" y="6308725"/>
            <a:ext cx="2079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7226300" y="6308725"/>
            <a:ext cx="20796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3665538" y="4751388"/>
            <a:ext cx="2079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5459413" y="4183063"/>
            <a:ext cx="20955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7205663" y="3614738"/>
            <a:ext cx="20955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6346" name="Textfeld 3"/>
          <p:cNvSpPr txBox="1">
            <a:spLocks noChangeArrowheads="1"/>
          </p:cNvSpPr>
          <p:nvPr/>
        </p:nvSpPr>
        <p:spPr bwMode="auto">
          <a:xfrm>
            <a:off x="539750" y="6165850"/>
            <a:ext cx="8280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CH" b="1">
              <a:solidFill>
                <a:srgbClr val="000000"/>
              </a:solidFill>
            </a:endParaRPr>
          </a:p>
          <a:p>
            <a:pPr eaLnBrk="1" hangingPunct="1"/>
            <a:r>
              <a:rPr lang="fr-CH" sz="1500" b="1">
                <a:solidFill>
                  <a:srgbClr val="000000"/>
                </a:solidFill>
              </a:rPr>
              <a:t>Valeur ajoutée = Revenu après déduction de toutes les consommations intermédiaires</a:t>
            </a:r>
            <a:endParaRPr lang="fr-CH" sz="1500">
              <a:solidFill>
                <a:srgbClr val="000000"/>
              </a:solidFill>
            </a:endParaRPr>
          </a:p>
        </p:txBody>
      </p:sp>
      <p:sp>
        <p:nvSpPr>
          <p:cNvPr id="56347" name="Textfeld 31"/>
          <p:cNvSpPr txBox="1">
            <a:spLocks noChangeArrowheads="1"/>
          </p:cNvSpPr>
          <p:nvPr/>
        </p:nvSpPr>
        <p:spPr bwMode="auto">
          <a:xfrm>
            <a:off x="6461421" y="2133601"/>
            <a:ext cx="2519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000" b="1" dirty="0">
                <a:solidFill>
                  <a:srgbClr val="000000"/>
                </a:solidFill>
              </a:rPr>
              <a:t>Prof. Ulf </a:t>
            </a:r>
            <a:r>
              <a:rPr lang="fr-CH" sz="1000" b="1" dirty="0" err="1">
                <a:solidFill>
                  <a:srgbClr val="000000"/>
                </a:solidFill>
              </a:rPr>
              <a:t>Hahne</a:t>
            </a:r>
            <a:r>
              <a:rPr lang="fr-CH" sz="1000" b="1" dirty="0">
                <a:solidFill>
                  <a:srgbClr val="000000"/>
                </a:solidFill>
              </a:rPr>
              <a:t>, Université de Kassel</a:t>
            </a:r>
          </a:p>
        </p:txBody>
      </p:sp>
      <p:pic>
        <p:nvPicPr>
          <p:cNvPr id="2050" name="Picture 2" descr="Un serpent (illustr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5639" y="3662363"/>
            <a:ext cx="1489899" cy="99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9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a:xfrm>
            <a:off x="466725" y="1196752"/>
            <a:ext cx="7773988" cy="576262"/>
          </a:xfrm>
        </p:spPr>
        <p:txBody>
          <a:bodyPr/>
          <a:lstStyle/>
          <a:p>
            <a:pPr eaLnBrk="1" hangingPunct="1"/>
            <a:r>
              <a:rPr lang="fr-CH" dirty="0"/>
              <a:t>Création de valeur économique</a:t>
            </a:r>
          </a:p>
        </p:txBody>
      </p:sp>
      <p:sp>
        <p:nvSpPr>
          <p:cNvPr id="58371" name="Inhaltsplatzhalter 2"/>
          <p:cNvSpPr>
            <a:spLocks noGrp="1"/>
          </p:cNvSpPr>
          <p:nvPr>
            <p:ph idx="1"/>
          </p:nvPr>
        </p:nvSpPr>
        <p:spPr>
          <a:xfrm>
            <a:off x="539750" y="2348880"/>
            <a:ext cx="8208963" cy="4824859"/>
          </a:xfrm>
        </p:spPr>
        <p:txBody>
          <a:bodyPr/>
          <a:lstStyle/>
          <a:p>
            <a:pPr marL="0" indent="0" eaLnBrk="1" hangingPunct="1">
              <a:buFontTx/>
              <a:buNone/>
            </a:pPr>
            <a:r>
              <a:rPr lang="fr-CH" b="1" i="1" dirty="0"/>
              <a:t>« En principe la valeur ajoutée peut être </a:t>
            </a:r>
            <a:br>
              <a:rPr lang="fr-CH" b="1" i="1" dirty="0"/>
            </a:br>
            <a:r>
              <a:rPr lang="fr-CH" b="1" i="1" dirty="0"/>
              <a:t>augmentée même dans les région structurellement faibles. »</a:t>
            </a:r>
          </a:p>
          <a:p>
            <a:pPr marL="0" indent="0" eaLnBrk="1" hangingPunct="1">
              <a:buNone/>
            </a:pPr>
            <a:endParaRPr lang="fr-CH" b="1" i="1" dirty="0"/>
          </a:p>
          <a:p>
            <a:pPr marL="0" indent="0" eaLnBrk="1" hangingPunct="1">
              <a:buFontTx/>
              <a:buNone/>
            </a:pPr>
            <a:r>
              <a:rPr lang="fr-CH" b="1" dirty="0"/>
              <a:t>Les chaînes de valeur ajoutée dans l’économie régionale : </a:t>
            </a:r>
          </a:p>
          <a:p>
            <a:pPr marL="0" indent="0" eaLnBrk="1" hangingPunct="1">
              <a:buFontTx/>
              <a:buNone/>
            </a:pPr>
            <a:r>
              <a:rPr lang="fr-CH" b="1" dirty="0"/>
              <a:t>La totalité du processus de production </a:t>
            </a:r>
            <a:r>
              <a:rPr lang="fr-CH" dirty="0"/>
              <a:t>d’un produit ou d’un service – de l’extraction des matières premières à la commercialisation en passant par la transformation – doit autant que possible</a:t>
            </a:r>
            <a:r>
              <a:rPr lang="fr-CH" b="1" dirty="0"/>
              <a:t> rester dans la région.</a:t>
            </a:r>
          </a:p>
          <a:p>
            <a:pPr marL="0" indent="0" eaLnBrk="1" hangingPunct="1">
              <a:buFontTx/>
              <a:buNone/>
            </a:pPr>
            <a:r>
              <a:rPr lang="fr-CH" b="1" dirty="0"/>
              <a:t>L’exportation </a:t>
            </a:r>
            <a:r>
              <a:rPr lang="fr-CH" dirty="0"/>
              <a:t>permet d’augmenter la création de valeur économique.</a:t>
            </a:r>
          </a:p>
          <a:p>
            <a:pPr marL="0" indent="0" eaLnBrk="1" hangingPunct="1">
              <a:buFontTx/>
              <a:buNone/>
            </a:pPr>
            <a:r>
              <a:rPr lang="fr-CH" dirty="0">
                <a:solidFill>
                  <a:srgbClr val="0070C0"/>
                </a:solidFill>
              </a:rPr>
              <a:t>=&gt; Augmenter la valeur ajoutée régionale par une réflexion approfondie sur les chaînes de production.</a:t>
            </a:r>
            <a:endParaRPr lang="fr-CH" b="1" dirty="0">
              <a:solidFill>
                <a:srgbClr val="0070C0"/>
              </a:solidFill>
            </a:endParaRPr>
          </a:p>
          <a:p>
            <a:pPr marL="0" indent="0" eaLnBrk="1" hangingPunct="1">
              <a:buFontTx/>
              <a:buNone/>
            </a:pPr>
            <a:endParaRPr lang="fr-CH" dirty="0"/>
          </a:p>
        </p:txBody>
      </p:sp>
      <p:pic>
        <p:nvPicPr>
          <p:cNvPr id="58372" name="Picture 4" descr="Portlet regioS 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5825" y="116632"/>
            <a:ext cx="170338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feld 31"/>
          <p:cNvSpPr txBox="1">
            <a:spLocks noChangeArrowheads="1"/>
          </p:cNvSpPr>
          <p:nvPr/>
        </p:nvSpPr>
        <p:spPr bwMode="auto">
          <a:xfrm>
            <a:off x="6419851" y="2986511"/>
            <a:ext cx="25193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000" b="1">
                <a:solidFill>
                  <a:srgbClr val="000000"/>
                </a:solidFill>
              </a:rPr>
              <a:t>Prof. Ulf Hahne, Université de Kassel</a:t>
            </a:r>
          </a:p>
        </p:txBody>
      </p:sp>
    </p:spTree>
    <p:extLst>
      <p:ext uri="{BB962C8B-B14F-4D97-AF65-F5344CB8AC3E}">
        <p14:creationId xmlns:p14="http://schemas.microsoft.com/office/powerpoint/2010/main" val="2172511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 5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102" y="1772816"/>
            <a:ext cx="6716871" cy="4633440"/>
          </a:xfrm>
          <a:prstGeom prst="rect">
            <a:avLst/>
          </a:prstGeom>
        </p:spPr>
      </p:pic>
      <p:sp>
        <p:nvSpPr>
          <p:cNvPr id="4" name="Titre 3"/>
          <p:cNvSpPr>
            <a:spLocks noGrp="1"/>
          </p:cNvSpPr>
          <p:nvPr>
            <p:ph type="title"/>
          </p:nvPr>
        </p:nvSpPr>
        <p:spPr>
          <a:xfrm>
            <a:off x="467544" y="908720"/>
            <a:ext cx="7773988" cy="576263"/>
          </a:xfrm>
        </p:spPr>
        <p:txBody>
          <a:bodyPr/>
          <a:lstStyle/>
          <a:p>
            <a:r>
              <a:rPr lang="fr-CH" dirty="0"/>
              <a:t>Création de valeur économique : maximisation</a:t>
            </a:r>
          </a:p>
        </p:txBody>
      </p:sp>
      <p:graphicFrame>
        <p:nvGraphicFramePr>
          <p:cNvPr id="56" name="Diagramme 55"/>
          <p:cNvGraphicFramePr/>
          <p:nvPr>
            <p:extLst>
              <p:ext uri="{D42A27DB-BD31-4B8C-83A1-F6EECF244321}">
                <p14:modId xmlns:p14="http://schemas.microsoft.com/office/powerpoint/2010/main" val="3470154862"/>
              </p:ext>
            </p:extLst>
          </p:nvPr>
        </p:nvGraphicFramePr>
        <p:xfrm>
          <a:off x="2339752" y="2276872"/>
          <a:ext cx="4488160" cy="2824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7" name="Diagramme 56"/>
          <p:cNvGraphicFramePr/>
          <p:nvPr>
            <p:extLst>
              <p:ext uri="{D42A27DB-BD31-4B8C-83A1-F6EECF244321}">
                <p14:modId xmlns:p14="http://schemas.microsoft.com/office/powerpoint/2010/main" val="57439558"/>
              </p:ext>
            </p:extLst>
          </p:nvPr>
        </p:nvGraphicFramePr>
        <p:xfrm>
          <a:off x="1331640" y="2852936"/>
          <a:ext cx="1827795" cy="1671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8" name="Diagramme 57"/>
          <p:cNvGraphicFramePr/>
          <p:nvPr>
            <p:extLst>
              <p:ext uri="{D42A27DB-BD31-4B8C-83A1-F6EECF244321}">
                <p14:modId xmlns:p14="http://schemas.microsoft.com/office/powerpoint/2010/main" val="61591453"/>
              </p:ext>
            </p:extLst>
          </p:nvPr>
        </p:nvGraphicFramePr>
        <p:xfrm>
          <a:off x="6402489" y="2852936"/>
          <a:ext cx="1827795" cy="16719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13835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p:cNvSpPr>
            <a:spLocks noGrp="1"/>
          </p:cNvSpPr>
          <p:nvPr>
            <p:ph type="title"/>
          </p:nvPr>
        </p:nvSpPr>
        <p:spPr>
          <a:xfrm>
            <a:off x="466725" y="1196752"/>
            <a:ext cx="7773988" cy="576262"/>
          </a:xfrm>
        </p:spPr>
        <p:txBody>
          <a:bodyPr/>
          <a:lstStyle/>
          <a:p>
            <a:pPr eaLnBrk="1" hangingPunct="1"/>
            <a:r>
              <a:rPr lang="fr-CH" dirty="0"/>
              <a:t>Infrastructures orientées </a:t>
            </a:r>
            <a:br>
              <a:rPr lang="fr-CH" dirty="0"/>
            </a:br>
            <a:r>
              <a:rPr lang="fr-CH" dirty="0"/>
              <a:t>vers la création de valeur </a:t>
            </a:r>
            <a:endParaRPr lang="fr-CH" sz="1200" dirty="0"/>
          </a:p>
        </p:txBody>
      </p:sp>
      <p:sp>
        <p:nvSpPr>
          <p:cNvPr id="61443" name="Inhaltsplatzhalter 2"/>
          <p:cNvSpPr>
            <a:spLocks noGrp="1"/>
          </p:cNvSpPr>
          <p:nvPr>
            <p:ph idx="1"/>
          </p:nvPr>
        </p:nvSpPr>
        <p:spPr>
          <a:xfrm>
            <a:off x="539750" y="2132856"/>
            <a:ext cx="8424863" cy="2745804"/>
          </a:xfrm>
        </p:spPr>
        <p:txBody>
          <a:bodyPr/>
          <a:lstStyle/>
          <a:p>
            <a:pPr eaLnBrk="1" hangingPunct="1">
              <a:buFontTx/>
              <a:buNone/>
            </a:pPr>
            <a:r>
              <a:rPr lang="fr-CH" sz="1800" b="1" dirty="0"/>
              <a:t>Exigences…</a:t>
            </a:r>
          </a:p>
          <a:p>
            <a:pPr eaLnBrk="1" hangingPunct="1"/>
            <a:r>
              <a:rPr lang="fr-CH" sz="1800" dirty="0"/>
              <a:t>…infrastructures avec externalités positives, qui génèrent un </a:t>
            </a:r>
            <a:r>
              <a:rPr lang="fr-CH" sz="1800" b="1" dirty="0"/>
              <a:t>effet système</a:t>
            </a:r>
            <a:r>
              <a:rPr lang="fr-CH" sz="1800" dirty="0"/>
              <a:t>, qui répondent à des besoins suprarégionaux et contribuent à la création de valeur par l‘exportation (développement d‘une destination touristique etc.)</a:t>
            </a:r>
          </a:p>
          <a:p>
            <a:pPr eaLnBrk="1" hangingPunct="1"/>
            <a:r>
              <a:rPr lang="fr-CH" sz="1800" dirty="0"/>
              <a:t>…infrastructures qui améliorent les </a:t>
            </a:r>
            <a:r>
              <a:rPr lang="fr-CH" sz="1800" b="1" dirty="0"/>
              <a:t>conditions cadres </a:t>
            </a:r>
            <a:r>
              <a:rPr lang="fr-CH" sz="1800" dirty="0"/>
              <a:t>pour les entreprises</a:t>
            </a:r>
            <a:r>
              <a:rPr lang="fr-CH" sz="1800" b="1" dirty="0"/>
              <a:t>. </a:t>
            </a:r>
            <a:r>
              <a:rPr lang="fr-CH" sz="1800" dirty="0"/>
              <a:t>Le prêt va à une </a:t>
            </a:r>
            <a:r>
              <a:rPr lang="fr-CH" sz="1800" b="1" dirty="0"/>
              <a:t>seule</a:t>
            </a:r>
            <a:r>
              <a:rPr lang="fr-CH" sz="1800" dirty="0"/>
              <a:t> </a:t>
            </a:r>
            <a:r>
              <a:rPr lang="fr-CH" sz="1800" b="1" dirty="0"/>
              <a:t>entreprise</a:t>
            </a:r>
            <a:r>
              <a:rPr lang="fr-CH" sz="1800" dirty="0"/>
              <a:t>.</a:t>
            </a:r>
          </a:p>
          <a:p>
            <a:pPr marL="0" indent="0" eaLnBrk="1" hangingPunct="1">
              <a:spcBef>
                <a:spcPts val="0"/>
              </a:spcBef>
              <a:buNone/>
            </a:pPr>
            <a:endParaRPr lang="fr-CH" sz="1800" dirty="0"/>
          </a:p>
          <a:p>
            <a:pPr eaLnBrk="1" hangingPunct="1">
              <a:buFontTx/>
              <a:buNone/>
            </a:pPr>
            <a:r>
              <a:rPr lang="fr-CH" sz="1800" b="1" dirty="0">
                <a:sym typeface="Webdings" pitchFamily="18" charset="2"/>
              </a:rPr>
              <a:t>    Attention :</a:t>
            </a:r>
            <a:endParaRPr lang="fr-CH" sz="1800" dirty="0">
              <a:sym typeface="Webdings" pitchFamily="18" charset="2"/>
            </a:endParaRPr>
          </a:p>
          <a:p>
            <a:pPr eaLnBrk="1" hangingPunct="1">
              <a:spcBef>
                <a:spcPts val="0"/>
              </a:spcBef>
              <a:buFontTx/>
              <a:buNone/>
            </a:pPr>
            <a:r>
              <a:rPr lang="fr-CH" sz="1800" b="1" dirty="0"/>
              <a:t>Les infrastructures de base ne sont pas soutenues</a:t>
            </a:r>
            <a:r>
              <a:rPr lang="fr-CH" sz="1800" dirty="0"/>
              <a:t>. Infrastructures destinées principalement à l‘approvisionnement local, à la population, avec peu ou pas d‘effet système (école primaire, salle de gymnastique, approvisionnement en eau, musée local, etc.). </a:t>
            </a:r>
            <a:r>
              <a:rPr lang="fr-CH" sz="1800" dirty="0">
                <a:latin typeface="Wingdings" pitchFamily="2" charset="2"/>
                <a:sym typeface="Wingdings" pitchFamily="2" charset="2"/>
              </a:rPr>
              <a:t></a:t>
            </a:r>
            <a:r>
              <a:rPr lang="fr-CH" sz="1800" dirty="0"/>
              <a:t> </a:t>
            </a:r>
            <a:r>
              <a:rPr lang="fr-CH" sz="1800" b="1" dirty="0"/>
              <a:t>NPF (Nouvelle Péréquation financière)</a:t>
            </a:r>
          </a:p>
          <a:p>
            <a:pPr eaLnBrk="1" hangingPunct="1">
              <a:buFontTx/>
              <a:buNone/>
            </a:pPr>
            <a:endParaRPr lang="fr-CH" dirty="0"/>
          </a:p>
        </p:txBody>
      </p:sp>
      <p:sp>
        <p:nvSpPr>
          <p:cNvPr id="5" name="Titel 1"/>
          <p:cNvSpPr txBox="1">
            <a:spLocks/>
          </p:cNvSpPr>
          <p:nvPr/>
        </p:nvSpPr>
        <p:spPr bwMode="auto">
          <a:xfrm>
            <a:off x="180181" y="4149080"/>
            <a:ext cx="719138" cy="576263"/>
          </a:xfrm>
          <a:prstGeom prst="rect">
            <a:avLst/>
          </a:prstGeom>
          <a:noFill/>
          <a:ln w="9525">
            <a:noFill/>
            <a:miter lim="800000"/>
            <a:headEnd/>
            <a:tailEnd/>
          </a:ln>
          <a:effectLst/>
        </p:spPr>
        <p:txBody>
          <a:bodyPr anchor="ctr"/>
          <a:lstStyle/>
          <a:p>
            <a:pPr>
              <a:defRPr/>
            </a:pPr>
            <a:endParaRPr lang="fr-CH" sz="6600" dirty="0">
              <a:solidFill>
                <a:srgbClr val="000000"/>
              </a:solidFill>
              <a:latin typeface="Arial" charset="0"/>
              <a:sym typeface="Webdings"/>
            </a:endParaRPr>
          </a:p>
          <a:p>
            <a:pPr>
              <a:defRPr/>
            </a:pPr>
            <a:r>
              <a:rPr lang="fr-CH" sz="6600" dirty="0">
                <a:solidFill>
                  <a:srgbClr val="000000"/>
                </a:solidFill>
                <a:latin typeface="Arial" charset="0"/>
                <a:sym typeface="Webdings"/>
              </a:rPr>
              <a:t></a:t>
            </a:r>
          </a:p>
          <a:p>
            <a:pPr>
              <a:defRPr/>
            </a:pPr>
            <a:endParaRPr lang="fr-CH" sz="6600" b="1" kern="0" dirty="0">
              <a:solidFill>
                <a:srgbClr val="73787B"/>
              </a:solidFill>
              <a:latin typeface="Arial"/>
            </a:endParaRPr>
          </a:p>
        </p:txBody>
      </p:sp>
      <p:pic>
        <p:nvPicPr>
          <p:cNvPr id="6144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16775" y="115888"/>
            <a:ext cx="174783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539751" y="6165304"/>
            <a:ext cx="6475812" cy="461665"/>
          </a:xfrm>
          <a:prstGeom prst="rect">
            <a:avLst/>
          </a:prstGeom>
          <a:noFill/>
        </p:spPr>
        <p:txBody>
          <a:bodyPr wrap="none" rtlCol="0">
            <a:spAutoFit/>
          </a:bodyPr>
          <a:lstStyle/>
          <a:p>
            <a:r>
              <a:rPr lang="fr-CH" sz="1200" dirty="0"/>
              <a:t>Pour en savoir plus : Argumentaire « Evaluation et sélection des projets NPR »</a:t>
            </a:r>
          </a:p>
          <a:p>
            <a:r>
              <a:rPr lang="fr-CH" sz="1200" dirty="0">
                <a:hlinkClick r:id="rId4"/>
              </a:rPr>
              <a:t>http://www.regiosuisse.ch/sites/default/files/2016-08/ergebnisblatt-argumentarium-2011-f.pdf</a:t>
            </a:r>
            <a:r>
              <a:rPr lang="fr-CH" sz="1200" dirty="0"/>
              <a:t>  </a:t>
            </a:r>
          </a:p>
        </p:txBody>
      </p:sp>
    </p:spTree>
    <p:extLst>
      <p:ext uri="{BB962C8B-B14F-4D97-AF65-F5344CB8AC3E}">
        <p14:creationId xmlns:p14="http://schemas.microsoft.com/office/powerpoint/2010/main" val="141741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el 1"/>
          <p:cNvSpPr>
            <a:spLocks noGrp="1"/>
          </p:cNvSpPr>
          <p:nvPr>
            <p:ph type="title"/>
          </p:nvPr>
        </p:nvSpPr>
        <p:spPr>
          <a:xfrm>
            <a:off x="466725" y="765175"/>
            <a:ext cx="8353747" cy="576263"/>
          </a:xfrm>
        </p:spPr>
        <p:txBody>
          <a:bodyPr/>
          <a:lstStyle/>
          <a:p>
            <a:pPr eaLnBrk="1" hangingPunct="1"/>
            <a:r>
              <a:rPr lang="fr-CH" dirty="0"/>
              <a:t>Infrastructures orientées vers la création de valeur</a:t>
            </a:r>
            <a:endParaRPr lang="de-CH" dirty="0"/>
          </a:p>
        </p:txBody>
      </p:sp>
      <p:sp>
        <p:nvSpPr>
          <p:cNvPr id="311298" name="Inhaltsplatzhalter 2"/>
          <p:cNvSpPr>
            <a:spLocks noGrp="1"/>
          </p:cNvSpPr>
          <p:nvPr>
            <p:ph idx="1"/>
          </p:nvPr>
        </p:nvSpPr>
        <p:spPr>
          <a:xfrm>
            <a:off x="539476" y="1331913"/>
            <a:ext cx="10009188" cy="2817812"/>
          </a:xfrm>
        </p:spPr>
        <p:txBody>
          <a:bodyPr/>
          <a:lstStyle/>
          <a:p>
            <a:pPr marL="0" indent="0" eaLnBrk="1" hangingPunct="1">
              <a:buNone/>
            </a:pPr>
            <a:r>
              <a:rPr lang="de-CH" dirty="0"/>
              <a:t>						</a:t>
            </a:r>
            <a:br>
              <a:rPr lang="de-CH" dirty="0"/>
            </a:br>
            <a:endParaRPr lang="fr-CH" dirty="0"/>
          </a:p>
          <a:p>
            <a:pPr marL="0" indent="0" eaLnBrk="1" hangingPunct="1">
              <a:buNone/>
            </a:pPr>
            <a:r>
              <a:rPr lang="de-CH" dirty="0"/>
              <a:t>				</a:t>
            </a:r>
            <a:r>
              <a:rPr lang="fr-CH" dirty="0">
                <a:solidFill>
                  <a:srgbClr val="FF0000"/>
                </a:solidFill>
              </a:rPr>
              <a:t/>
            </a:r>
            <a:br>
              <a:rPr lang="fr-CH" dirty="0">
                <a:solidFill>
                  <a:srgbClr val="FF0000"/>
                </a:solidFill>
              </a:rPr>
            </a:br>
            <a:r>
              <a:rPr lang="de-CH" dirty="0"/>
              <a:t>					    						 	</a:t>
            </a:r>
          </a:p>
          <a:p>
            <a:pPr marL="0" indent="0" eaLnBrk="1" hangingPunct="1">
              <a:buFontTx/>
              <a:buNone/>
            </a:pPr>
            <a:endParaRPr lang="de-CH" dirty="0"/>
          </a:p>
          <a:p>
            <a:pPr marL="0" indent="0" eaLnBrk="1" hangingPunct="1">
              <a:buFontTx/>
              <a:buNone/>
            </a:pPr>
            <a:r>
              <a:rPr lang="de-CH" dirty="0"/>
              <a:t>				</a:t>
            </a:r>
          </a:p>
          <a:p>
            <a:pPr marL="0" indent="0" eaLnBrk="1" hangingPunct="1">
              <a:buFontTx/>
              <a:buNone/>
            </a:pPr>
            <a:r>
              <a:rPr lang="de-CH" dirty="0"/>
              <a:t>				</a:t>
            </a:r>
          </a:p>
          <a:p>
            <a:pPr marL="0" indent="0" eaLnBrk="1" hangingPunct="1">
              <a:buFontTx/>
              <a:buNone/>
            </a:pPr>
            <a:r>
              <a:rPr lang="de-CH" dirty="0" err="1"/>
              <a:t>Technopôle</a:t>
            </a:r>
            <a:r>
              <a:rPr lang="de-CH" dirty="0"/>
              <a:t> Micro-</a:t>
            </a:r>
            <a:br>
              <a:rPr lang="de-CH" dirty="0"/>
            </a:br>
            <a:r>
              <a:rPr lang="de-CH" dirty="0"/>
              <a:t> </a:t>
            </a:r>
            <a:r>
              <a:rPr lang="de-CH" dirty="0" err="1"/>
              <a:t>soudure</a:t>
            </a:r>
            <a:r>
              <a:rPr lang="de-CH" dirty="0"/>
              <a:t>, </a:t>
            </a:r>
            <a:r>
              <a:rPr lang="de-CH" dirty="0" err="1"/>
              <a:t>Sainte</a:t>
            </a:r>
            <a:r>
              <a:rPr lang="de-CH" dirty="0"/>
              <a:t> Croix</a:t>
            </a:r>
          </a:p>
          <a:p>
            <a:pPr marL="0" indent="0" eaLnBrk="1" hangingPunct="1">
              <a:buFontTx/>
              <a:buNone/>
            </a:pPr>
            <a:endParaRPr lang="de-CH" dirty="0"/>
          </a:p>
          <a:p>
            <a:pPr marL="0" indent="0" eaLnBrk="1" hangingPunct="1">
              <a:buFontTx/>
              <a:buNone/>
            </a:pPr>
            <a:r>
              <a:rPr lang="de-CH" dirty="0"/>
              <a:t>				</a:t>
            </a:r>
          </a:p>
        </p:txBody>
      </p:sp>
      <p:sp>
        <p:nvSpPr>
          <p:cNvPr id="9" name="Textfeld 3"/>
          <p:cNvSpPr txBox="1">
            <a:spLocks noChangeArrowheads="1"/>
          </p:cNvSpPr>
          <p:nvPr/>
        </p:nvSpPr>
        <p:spPr bwMode="auto">
          <a:xfrm>
            <a:off x="468313" y="6460428"/>
            <a:ext cx="70651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solidFill>
                  <a:srgbClr val="000000"/>
                </a:solidFill>
              </a:rPr>
              <a:t>Source : </a:t>
            </a:r>
            <a:r>
              <a:rPr lang="fr-FR" sz="1100" i="1" dirty="0">
                <a:solidFill>
                  <a:srgbClr val="000000"/>
                </a:solidFill>
              </a:rPr>
              <a:t>www.regiosuisse.ch</a:t>
            </a:r>
            <a:r>
              <a:rPr lang="fr-FR" sz="1100" dirty="0">
                <a:solidFill>
                  <a:srgbClr val="000000"/>
                </a:solidFill>
              </a:rPr>
              <a:t>, </a:t>
            </a:r>
            <a:r>
              <a:rPr lang="de-CH" sz="1100" dirty="0">
                <a:sym typeface="Wingdings" pitchFamily="2" charset="2"/>
              </a:rPr>
              <a:t>B</a:t>
            </a:r>
            <a:r>
              <a:rPr lang="fr-FR" sz="1100" dirty="0"/>
              <a:t>ase de </a:t>
            </a:r>
            <a:r>
              <a:rPr lang="fr-FR" sz="1100" dirty="0">
                <a:solidFill>
                  <a:srgbClr val="000000"/>
                </a:solidFill>
              </a:rPr>
              <a:t>données des projets NPR </a:t>
            </a:r>
            <a:r>
              <a:rPr lang="fr-CH" sz="1100" dirty="0" err="1">
                <a:solidFill>
                  <a:srgbClr val="000000"/>
                </a:solidFill>
              </a:rPr>
              <a:t>regiosuisse</a:t>
            </a:r>
            <a:endParaRPr lang="fr-CH" sz="1100" dirty="0">
              <a:solidFill>
                <a:srgbClr val="000000"/>
              </a:solidFill>
            </a:endParaRPr>
          </a:p>
        </p:txBody>
      </p:sp>
      <p:grpSp>
        <p:nvGrpSpPr>
          <p:cNvPr id="5" name="Groupe 4"/>
          <p:cNvGrpSpPr/>
          <p:nvPr/>
        </p:nvGrpSpPr>
        <p:grpSpPr>
          <a:xfrm>
            <a:off x="522781" y="1369087"/>
            <a:ext cx="8369699" cy="5012241"/>
            <a:chOff x="522781" y="1369087"/>
            <a:chExt cx="8369699" cy="5012241"/>
          </a:xfrm>
        </p:grpSpPr>
        <p:pic>
          <p:nvPicPr>
            <p:cNvPr id="311299" name="Picture 2" descr="http://www.htr.ch/images_htr/24601_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4405" y="1403277"/>
              <a:ext cx="2808312" cy="142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0"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4838" y="3716338"/>
              <a:ext cx="27432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90456" y="1412776"/>
              <a:ext cx="2286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0923" y="3573016"/>
              <a:ext cx="5241557"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22781" y="1369087"/>
              <a:ext cx="2505814" cy="923330"/>
            </a:xfrm>
            <a:prstGeom prst="rect">
              <a:avLst/>
            </a:prstGeom>
            <a:noFill/>
          </p:spPr>
          <p:txBody>
            <a:bodyPr wrap="none" rtlCol="0">
              <a:spAutoFit/>
            </a:bodyPr>
            <a:lstStyle/>
            <a:p>
              <a:r>
                <a:rPr lang="fr-CH" dirty="0"/>
                <a:t>Agrandissement de </a:t>
              </a:r>
              <a:br>
                <a:rPr lang="fr-CH" dirty="0"/>
              </a:br>
              <a:r>
                <a:rPr lang="fr-CH" dirty="0"/>
                <a:t>l‘auberge de jeunesse </a:t>
              </a:r>
              <a:br>
                <a:rPr lang="fr-CH" dirty="0"/>
              </a:br>
              <a:r>
                <a:rPr lang="fr-CH" dirty="0"/>
                <a:t>de St. Moritz </a:t>
              </a:r>
            </a:p>
          </p:txBody>
        </p:sp>
        <p:sp>
          <p:nvSpPr>
            <p:cNvPr id="3" name="ZoneTexte 2"/>
            <p:cNvSpPr txBox="1"/>
            <p:nvPr/>
          </p:nvSpPr>
          <p:spPr>
            <a:xfrm>
              <a:off x="813299" y="2999890"/>
              <a:ext cx="2326278" cy="646331"/>
            </a:xfrm>
            <a:prstGeom prst="rect">
              <a:avLst/>
            </a:prstGeom>
            <a:noFill/>
          </p:spPr>
          <p:txBody>
            <a:bodyPr wrap="none" rtlCol="0">
              <a:spAutoFit/>
            </a:bodyPr>
            <a:lstStyle/>
            <a:p>
              <a:r>
                <a:rPr lang="fr-CH" dirty="0"/>
                <a:t>Téléphérique </a:t>
              </a:r>
              <a:r>
                <a:rPr lang="fr-CH" dirty="0" err="1"/>
                <a:t>CabriO</a:t>
              </a:r>
              <a:r>
                <a:rPr lang="de-CH" dirty="0"/>
                <a:t/>
              </a:r>
              <a:br>
                <a:rPr lang="de-CH" dirty="0"/>
              </a:br>
              <a:r>
                <a:rPr lang="fr-CH" dirty="0"/>
                <a:t>du </a:t>
              </a:r>
              <a:r>
                <a:rPr lang="fr-CH" dirty="0" err="1"/>
                <a:t>Stanserhorn</a:t>
              </a:r>
              <a:endParaRPr lang="fr-CH" dirty="0"/>
            </a:p>
          </p:txBody>
        </p:sp>
        <p:sp>
          <p:nvSpPr>
            <p:cNvPr id="4" name="ZoneTexte 3"/>
            <p:cNvSpPr txBox="1"/>
            <p:nvPr/>
          </p:nvSpPr>
          <p:spPr>
            <a:xfrm>
              <a:off x="6390456" y="2598151"/>
              <a:ext cx="2467342" cy="646331"/>
            </a:xfrm>
            <a:prstGeom prst="rect">
              <a:avLst/>
            </a:prstGeom>
            <a:noFill/>
          </p:spPr>
          <p:txBody>
            <a:bodyPr wrap="none" rtlCol="0">
              <a:spAutoFit/>
            </a:bodyPr>
            <a:lstStyle/>
            <a:p>
              <a:r>
                <a:rPr lang="de-CH" dirty="0" err="1"/>
                <a:t>Technopôle</a:t>
              </a:r>
              <a:r>
                <a:rPr lang="de-CH" dirty="0"/>
                <a:t> Micro-</a:t>
              </a:r>
              <a:br>
                <a:rPr lang="de-CH" dirty="0"/>
              </a:br>
              <a:r>
                <a:rPr lang="de-CH" dirty="0" err="1"/>
                <a:t>soudure</a:t>
              </a:r>
              <a:r>
                <a:rPr lang="de-CH" dirty="0"/>
                <a:t>, </a:t>
              </a:r>
              <a:r>
                <a:rPr lang="de-CH" dirty="0" err="1"/>
                <a:t>Sainte</a:t>
              </a:r>
              <a:r>
                <a:rPr lang="de-CH" dirty="0"/>
                <a:t> Croix</a:t>
              </a:r>
              <a:endParaRPr lang="fr-CH" dirty="0"/>
            </a:p>
          </p:txBody>
        </p:sp>
      </p:grpSp>
    </p:spTree>
    <p:extLst>
      <p:ext uri="{BB962C8B-B14F-4D97-AF65-F5344CB8AC3E}">
        <p14:creationId xmlns:p14="http://schemas.microsoft.com/office/powerpoint/2010/main" val="1182938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Grafik 4" descr="image_min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70763" y="4076700"/>
            <a:ext cx="16986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el 1"/>
          <p:cNvSpPr>
            <a:spLocks noGrp="1"/>
          </p:cNvSpPr>
          <p:nvPr>
            <p:ph type="title"/>
          </p:nvPr>
        </p:nvSpPr>
        <p:spPr>
          <a:xfrm>
            <a:off x="466725" y="1340768"/>
            <a:ext cx="7773988" cy="576263"/>
          </a:xfrm>
        </p:spPr>
        <p:txBody>
          <a:bodyPr/>
          <a:lstStyle/>
          <a:p>
            <a:pPr eaLnBrk="1" hangingPunct="1"/>
            <a:r>
              <a:rPr lang="fr-CH" dirty="0"/>
              <a:t>Durabilité</a:t>
            </a:r>
          </a:p>
        </p:txBody>
      </p:sp>
      <p:sp>
        <p:nvSpPr>
          <p:cNvPr id="67588" name="Inhaltsplatzhalter 2"/>
          <p:cNvSpPr>
            <a:spLocks noGrp="1"/>
          </p:cNvSpPr>
          <p:nvPr>
            <p:ph idx="1"/>
          </p:nvPr>
        </p:nvSpPr>
        <p:spPr>
          <a:xfrm>
            <a:off x="539750" y="1917031"/>
            <a:ext cx="8928100" cy="2961629"/>
          </a:xfrm>
        </p:spPr>
        <p:txBody>
          <a:bodyPr/>
          <a:lstStyle/>
          <a:p>
            <a:pPr eaLnBrk="1" hangingPunct="1"/>
            <a:r>
              <a:rPr lang="fr-CH" dirty="0"/>
              <a:t>Recommandation aux cantons :</a:t>
            </a:r>
          </a:p>
          <a:p>
            <a:pPr eaLnBrk="1" hangingPunct="1"/>
            <a:endParaRPr lang="fr-CH" dirty="0"/>
          </a:p>
          <a:p>
            <a:pPr eaLnBrk="1" hangingPunct="1">
              <a:buFontTx/>
              <a:buNone/>
            </a:pPr>
            <a:endParaRPr lang="fr-CH" dirty="0"/>
          </a:p>
          <a:p>
            <a:pPr eaLnBrk="1" hangingPunct="1">
              <a:buFontTx/>
              <a:buNone/>
            </a:pPr>
            <a:endParaRPr lang="fr-CH" sz="1800" dirty="0"/>
          </a:p>
          <a:p>
            <a:pPr eaLnBrk="1" hangingPunct="1"/>
            <a:r>
              <a:rPr lang="fr-CH" dirty="0"/>
              <a:t>Bibliographie : Bonnes pratiques en matière de </a:t>
            </a:r>
            <a:br>
              <a:rPr lang="fr-CH" dirty="0"/>
            </a:br>
            <a:r>
              <a:rPr lang="fr-CH" dirty="0"/>
              <a:t>développement durable (Office fédéral du </a:t>
            </a:r>
            <a:br>
              <a:rPr lang="fr-CH" dirty="0"/>
            </a:br>
            <a:r>
              <a:rPr lang="fr-CH" dirty="0"/>
              <a:t>développement territorial, ARE, 2012) : </a:t>
            </a:r>
          </a:p>
          <a:p>
            <a:pPr eaLnBrk="1" hangingPunct="1">
              <a:buFontTx/>
              <a:buNone/>
            </a:pPr>
            <a:r>
              <a:rPr lang="fr-CH" dirty="0"/>
              <a:t>	</a:t>
            </a:r>
            <a:r>
              <a:rPr lang="fr-CH" b="1" dirty="0"/>
              <a:t>« Promotion économique et développement </a:t>
            </a:r>
            <a:br>
              <a:rPr lang="fr-CH" b="1" dirty="0"/>
            </a:br>
            <a:r>
              <a:rPr lang="fr-CH" b="1" dirty="0"/>
              <a:t>durable dans les cantons.</a:t>
            </a:r>
            <a:br>
              <a:rPr lang="fr-CH" b="1" dirty="0"/>
            </a:br>
            <a:r>
              <a:rPr lang="fr-CH" b="1" dirty="0"/>
              <a:t>Etat des lieux et recommandations »</a:t>
            </a:r>
          </a:p>
        </p:txBody>
      </p:sp>
      <p:sp>
        <p:nvSpPr>
          <p:cNvPr id="67589" name="Textfeld 3"/>
          <p:cNvSpPr txBox="1">
            <a:spLocks noChangeArrowheads="1"/>
          </p:cNvSpPr>
          <p:nvPr/>
        </p:nvSpPr>
        <p:spPr bwMode="auto">
          <a:xfrm>
            <a:off x="5364163" y="188913"/>
            <a:ext cx="36004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400"/>
              <a:t>« Le développement durable est un développement qui répond aux besoins du présent sans compromettre la capacité des générations futures à répondre à leurs propres besoins. »</a:t>
            </a:r>
          </a:p>
          <a:p>
            <a:pPr eaLnBrk="1" hangingPunct="1"/>
            <a:endParaRPr lang="fr-CH" sz="1400"/>
          </a:p>
          <a:p>
            <a:pPr algn="r" eaLnBrk="1" hangingPunct="1"/>
            <a:r>
              <a:rPr lang="fr-CH" sz="1000" b="1"/>
              <a:t>« Commission Brundtland » 1987 </a:t>
            </a:r>
          </a:p>
          <a:p>
            <a:pPr eaLnBrk="1" hangingPunct="1"/>
            <a:endParaRPr lang="fr-CH"/>
          </a:p>
        </p:txBody>
      </p:sp>
      <p:sp>
        <p:nvSpPr>
          <p:cNvPr id="67590" name="Textfeld 5"/>
          <p:cNvSpPr txBox="1">
            <a:spLocks noChangeArrowheads="1"/>
          </p:cNvSpPr>
          <p:nvPr/>
        </p:nvSpPr>
        <p:spPr bwMode="auto">
          <a:xfrm>
            <a:off x="4716463" y="3356992"/>
            <a:ext cx="4572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000" b="1" dirty="0"/>
              <a:t>Message relatif au programme pluriannuel de la Confédération 2008 </a:t>
            </a:r>
            <a:r>
              <a:rPr lang="fr-CH" sz="1000" dirty="0"/>
              <a:t>–</a:t>
            </a:r>
            <a:r>
              <a:rPr lang="fr-CH" sz="1000" b="1" dirty="0"/>
              <a:t> 2015 concernant la mise en œuvre de la Nouvelle politique régionale (NPR) et son financement</a:t>
            </a:r>
          </a:p>
          <a:p>
            <a:pPr eaLnBrk="1" hangingPunct="1"/>
            <a:endParaRPr lang="fr-CH" sz="1000" b="1" dirty="0"/>
          </a:p>
          <a:p>
            <a:pPr eaLnBrk="1" hangingPunct="1"/>
            <a:endParaRPr lang="fr-CH" dirty="0"/>
          </a:p>
        </p:txBody>
      </p:sp>
      <p:sp>
        <p:nvSpPr>
          <p:cNvPr id="67591" name="Textfeld 6"/>
          <p:cNvSpPr txBox="1">
            <a:spLocks noChangeArrowheads="1"/>
          </p:cNvSpPr>
          <p:nvPr/>
        </p:nvSpPr>
        <p:spPr bwMode="auto">
          <a:xfrm>
            <a:off x="468313" y="2492896"/>
            <a:ext cx="8675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dirty="0"/>
              <a:t>« Les projets de la NPR correspondent aux standards actuels en matière écologique et sociale. » « La prise en compte des </a:t>
            </a:r>
            <a:r>
              <a:rPr lang="fr-CH" b="1" dirty="0"/>
              <a:t>dimensions écologique et sociale de la durabilité</a:t>
            </a:r>
            <a:r>
              <a:rPr lang="fr-CH" dirty="0"/>
              <a:t> est une exigence pour le soutien des projets. »</a:t>
            </a:r>
          </a:p>
        </p:txBody>
      </p:sp>
      <p:sp>
        <p:nvSpPr>
          <p:cNvPr id="8" name="ZoneTexte 7"/>
          <p:cNvSpPr txBox="1"/>
          <p:nvPr/>
        </p:nvSpPr>
        <p:spPr>
          <a:xfrm>
            <a:off x="755576" y="5991523"/>
            <a:ext cx="4800866" cy="646331"/>
          </a:xfrm>
          <a:prstGeom prst="rect">
            <a:avLst/>
          </a:prstGeom>
          <a:noFill/>
        </p:spPr>
        <p:txBody>
          <a:bodyPr wrap="none" rtlCol="0">
            <a:spAutoFit/>
          </a:bodyPr>
          <a:lstStyle/>
          <a:p>
            <a:r>
              <a:rPr lang="fr-CH" sz="1200" dirty="0"/>
              <a:t>Pour en savoir plus :</a:t>
            </a:r>
          </a:p>
          <a:p>
            <a:r>
              <a:rPr lang="fr-CH" sz="1200" dirty="0">
                <a:hlinkClick r:id="rId4"/>
              </a:rPr>
              <a:t>http://www.are.admin.ch/nachhaltige-entwicklung/index.html?lang=fr</a:t>
            </a:r>
            <a:endParaRPr lang="fr-CH" sz="1200" dirty="0"/>
          </a:p>
          <a:p>
            <a:r>
              <a:rPr lang="fr-CH" sz="1200" dirty="0">
                <a:hlinkClick r:id="rId5"/>
              </a:rPr>
              <a:t>http://www.boussole21.ch/pdf/jalons8_boussole21_150dpi.pdf</a:t>
            </a:r>
            <a:r>
              <a:rPr lang="fr-CH" sz="1200" dirty="0"/>
              <a:t> </a:t>
            </a:r>
          </a:p>
        </p:txBody>
      </p:sp>
    </p:spTree>
    <p:extLst>
      <p:ext uri="{BB962C8B-B14F-4D97-AF65-F5344CB8AC3E}">
        <p14:creationId xmlns:p14="http://schemas.microsoft.com/office/powerpoint/2010/main" val="348084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fr-CH" dirty="0"/>
              <a:t>Objectifs d‘apprentissage du bloc </a:t>
            </a:r>
            <a:br>
              <a:rPr lang="fr-CH" dirty="0"/>
            </a:br>
            <a:r>
              <a:rPr lang="fr-CH" dirty="0"/>
              <a:t>« Introduction à la NPR et au développement régional »</a:t>
            </a:r>
          </a:p>
        </p:txBody>
      </p:sp>
      <p:sp>
        <p:nvSpPr>
          <p:cNvPr id="5" name="Rectangle 3"/>
          <p:cNvSpPr>
            <a:spLocks noGrp="1" noChangeArrowheads="1"/>
          </p:cNvSpPr>
          <p:nvPr>
            <p:ph idx="1"/>
          </p:nvPr>
        </p:nvSpPr>
        <p:spPr>
          <a:xfrm>
            <a:off x="3132138" y="2493963"/>
            <a:ext cx="6011862" cy="4248150"/>
          </a:xfrm>
        </p:spPr>
        <p:txBody>
          <a:bodyPr/>
          <a:lstStyle/>
          <a:p>
            <a:pPr marL="0" indent="0" eaLnBrk="1" hangingPunct="1">
              <a:buFontTx/>
              <a:buNone/>
            </a:pPr>
            <a:r>
              <a:rPr lang="fr-CH" sz="1400" dirty="0"/>
              <a:t>Les participantes et participants...</a:t>
            </a:r>
          </a:p>
          <a:p>
            <a:pPr marL="176213" indent="-176213" eaLnBrk="1" hangingPunct="1">
              <a:buFontTx/>
              <a:buNone/>
            </a:pPr>
            <a:r>
              <a:rPr lang="fr-CH" sz="1400" dirty="0"/>
              <a:t>…connaissent les </a:t>
            </a:r>
            <a:r>
              <a:rPr lang="fr-CH" sz="1400" b="1" dirty="0"/>
              <a:t>origines</a:t>
            </a:r>
            <a:r>
              <a:rPr lang="fr-CH" sz="1400" dirty="0"/>
              <a:t> et </a:t>
            </a:r>
            <a:r>
              <a:rPr lang="fr-CH" sz="1400" b="1" dirty="0"/>
              <a:t>les motivations </a:t>
            </a:r>
            <a:r>
              <a:rPr lang="fr-CH" sz="1400" dirty="0"/>
              <a:t>de la NPR 2016+.</a:t>
            </a:r>
          </a:p>
          <a:p>
            <a:pPr marL="176213" indent="-176213" eaLnBrk="1" hangingPunct="1">
              <a:buNone/>
            </a:pPr>
            <a:r>
              <a:rPr lang="fr-CH" sz="1400" dirty="0"/>
              <a:t>…connaissent les </a:t>
            </a:r>
            <a:r>
              <a:rPr lang="fr-CH" sz="1400" b="1" dirty="0"/>
              <a:t>objectifs</a:t>
            </a:r>
            <a:r>
              <a:rPr lang="fr-CH" sz="1400" dirty="0"/>
              <a:t>, les </a:t>
            </a:r>
            <a:r>
              <a:rPr lang="fr-CH" sz="1400" b="1" dirty="0"/>
              <a:t>concepts</a:t>
            </a:r>
            <a:r>
              <a:rPr lang="fr-CH" sz="1400" dirty="0"/>
              <a:t> et les </a:t>
            </a:r>
            <a:r>
              <a:rPr lang="fr-CH" sz="1400" b="1" dirty="0"/>
              <a:t>priorités thématiques </a:t>
            </a:r>
            <a:r>
              <a:rPr lang="fr-CH" sz="1400" dirty="0"/>
              <a:t>de la promotion par la NPR, les premières expériences et les défis</a:t>
            </a:r>
            <a:r>
              <a:rPr lang="de-DE" sz="1400" dirty="0"/>
              <a:t>, les </a:t>
            </a:r>
            <a:r>
              <a:rPr lang="de-DE" sz="1400" dirty="0" err="1"/>
              <a:t>interfaces</a:t>
            </a:r>
            <a:r>
              <a:rPr lang="de-DE" sz="1400" dirty="0"/>
              <a:t> </a:t>
            </a:r>
            <a:r>
              <a:rPr lang="de-DE" sz="1400" dirty="0" err="1"/>
              <a:t>avec</a:t>
            </a:r>
            <a:r>
              <a:rPr lang="de-DE" sz="1400" dirty="0"/>
              <a:t> </a:t>
            </a:r>
            <a:r>
              <a:rPr lang="de-DE" sz="1400" b="1" dirty="0"/>
              <a:t>Innotour</a:t>
            </a:r>
            <a:r>
              <a:rPr lang="de-DE" sz="1400" dirty="0"/>
              <a:t>.</a:t>
            </a:r>
            <a:endParaRPr lang="fr-CH" sz="1400" dirty="0"/>
          </a:p>
          <a:p>
            <a:pPr marL="176213" indent="-176213" eaLnBrk="1" hangingPunct="1">
              <a:buFontTx/>
              <a:buNone/>
            </a:pPr>
            <a:r>
              <a:rPr lang="fr-CH" sz="1400" dirty="0"/>
              <a:t>…comprennent le </a:t>
            </a:r>
            <a:r>
              <a:rPr lang="fr-CH" sz="1400" b="1" dirty="0"/>
              <a:t>processus de mise en œuvre </a:t>
            </a:r>
            <a:r>
              <a:rPr lang="fr-CH" sz="1400" dirty="0"/>
              <a:t>de la NPR et en connaissent ses acteurs clés.</a:t>
            </a:r>
          </a:p>
          <a:p>
            <a:pPr marL="176213" indent="-176213" eaLnBrk="1" hangingPunct="1">
              <a:buNone/>
            </a:pPr>
            <a:r>
              <a:rPr lang="de-DE" sz="1400" dirty="0"/>
              <a:t>…</a:t>
            </a:r>
            <a:r>
              <a:rPr lang="de-DE" sz="1400" dirty="0" err="1"/>
              <a:t>ont</a:t>
            </a:r>
            <a:r>
              <a:rPr lang="de-DE" sz="1400" dirty="0"/>
              <a:t> </a:t>
            </a:r>
            <a:r>
              <a:rPr lang="de-DE" sz="1400" dirty="0" err="1"/>
              <a:t>été</a:t>
            </a:r>
            <a:r>
              <a:rPr lang="de-DE" sz="1400" dirty="0"/>
              <a:t> </a:t>
            </a:r>
            <a:r>
              <a:rPr lang="de-DE" sz="1400" dirty="0" err="1"/>
              <a:t>initiés</a:t>
            </a:r>
            <a:r>
              <a:rPr lang="de-DE" sz="1400" dirty="0"/>
              <a:t> à </a:t>
            </a:r>
            <a:r>
              <a:rPr lang="de-DE" sz="1400" b="1" dirty="0" err="1"/>
              <a:t>Interreg</a:t>
            </a:r>
            <a:r>
              <a:rPr lang="de-DE" sz="1400" dirty="0"/>
              <a:t> et </a:t>
            </a:r>
            <a:r>
              <a:rPr lang="de-DE" sz="1400" dirty="0" err="1"/>
              <a:t>ont</a:t>
            </a:r>
            <a:r>
              <a:rPr lang="de-DE" sz="1400" dirty="0"/>
              <a:t> </a:t>
            </a:r>
            <a:r>
              <a:rPr lang="de-DE" sz="1400" dirty="0" err="1"/>
              <a:t>pris</a:t>
            </a:r>
            <a:r>
              <a:rPr lang="de-DE" sz="1400" dirty="0"/>
              <a:t> </a:t>
            </a:r>
            <a:r>
              <a:rPr lang="de-DE" sz="1400" dirty="0" err="1"/>
              <a:t>connaissance</a:t>
            </a:r>
            <a:r>
              <a:rPr lang="de-DE" sz="1400" dirty="0"/>
              <a:t> </a:t>
            </a:r>
            <a:r>
              <a:rPr lang="de-DE" sz="1400" dirty="0" err="1"/>
              <a:t>d‘</a:t>
            </a:r>
            <a:r>
              <a:rPr lang="de-DE" sz="1400" b="1" dirty="0" err="1"/>
              <a:t>Agglo</a:t>
            </a:r>
            <a:r>
              <a:rPr lang="de-DE" sz="1400" b="1" dirty="0"/>
              <a:t>-Pol/P-LRB</a:t>
            </a:r>
            <a:r>
              <a:rPr lang="de-DE" sz="1400" dirty="0"/>
              <a:t>  et du </a:t>
            </a:r>
            <a:r>
              <a:rPr lang="de-DE" sz="1400" b="1" dirty="0"/>
              <a:t>PHR </a:t>
            </a:r>
            <a:r>
              <a:rPr lang="de-DE" sz="1400" b="1" dirty="0" err="1"/>
              <a:t>Economie</a:t>
            </a:r>
            <a:r>
              <a:rPr lang="de-DE" sz="1400" b="1" dirty="0"/>
              <a:t> </a:t>
            </a:r>
            <a:r>
              <a:rPr lang="de-DE" sz="1400" dirty="0" err="1"/>
              <a:t>pour</a:t>
            </a:r>
            <a:r>
              <a:rPr lang="de-DE" sz="1400" dirty="0"/>
              <a:t> </a:t>
            </a:r>
            <a:r>
              <a:rPr lang="de-DE" sz="1400" dirty="0" err="1"/>
              <a:t>un</a:t>
            </a:r>
            <a:r>
              <a:rPr lang="de-DE" sz="1400" dirty="0"/>
              <a:t> </a:t>
            </a:r>
            <a:r>
              <a:rPr lang="de-DE" sz="1400" dirty="0" err="1"/>
              <a:t>développement</a:t>
            </a:r>
            <a:r>
              <a:rPr lang="de-DE" sz="1400" dirty="0"/>
              <a:t> </a:t>
            </a:r>
            <a:r>
              <a:rPr lang="de-DE" sz="1400" dirty="0" err="1"/>
              <a:t>cohérent</a:t>
            </a:r>
            <a:r>
              <a:rPr lang="de-DE" sz="1400" dirty="0"/>
              <a:t> du </a:t>
            </a:r>
            <a:r>
              <a:rPr lang="de-DE" sz="1400" dirty="0" err="1"/>
              <a:t>territoire</a:t>
            </a:r>
            <a:r>
              <a:rPr lang="de-DE" sz="1400" dirty="0"/>
              <a:t>.</a:t>
            </a:r>
            <a:endParaRPr lang="fr-CH" sz="1400" dirty="0"/>
          </a:p>
          <a:p>
            <a:pPr marL="176213" indent="-176213" eaLnBrk="1" hangingPunct="1">
              <a:buFontTx/>
              <a:buNone/>
            </a:pPr>
            <a:r>
              <a:rPr lang="fr-CH" sz="1400" dirty="0"/>
              <a:t>…ont reçu une courte introduction aux offres de </a:t>
            </a:r>
            <a:r>
              <a:rPr lang="fr-CH" sz="1400" b="1" dirty="0"/>
              <a:t>regiosuisse </a:t>
            </a:r>
            <a:r>
              <a:rPr lang="fr-CH" sz="1400" dirty="0"/>
              <a:t>et savent </a:t>
            </a:r>
            <a:r>
              <a:rPr lang="fr-CH" sz="1400" b="1" dirty="0"/>
              <a:t>où rechercher des connaissances </a:t>
            </a:r>
            <a:r>
              <a:rPr lang="fr-CH" sz="1400" dirty="0"/>
              <a:t>supplémentaires.</a:t>
            </a:r>
          </a:p>
          <a:p>
            <a:pPr marL="176213" lvl="0" indent="-176213">
              <a:buNone/>
            </a:pPr>
            <a:r>
              <a:rPr lang="de-DE" sz="1400" dirty="0"/>
              <a:t>…</a:t>
            </a:r>
            <a:r>
              <a:rPr lang="de-DE" sz="1400" dirty="0" err="1"/>
              <a:t>sont</a:t>
            </a:r>
            <a:r>
              <a:rPr lang="de-DE" sz="1400" dirty="0"/>
              <a:t> </a:t>
            </a:r>
            <a:r>
              <a:rPr lang="de-DE" sz="1400" b="1" dirty="0" err="1"/>
              <a:t>motivés</a:t>
            </a:r>
            <a:r>
              <a:rPr lang="de-DE" sz="1400" b="1" dirty="0"/>
              <a:t> </a:t>
            </a:r>
            <a:r>
              <a:rPr lang="de-DE" sz="1400" dirty="0" err="1"/>
              <a:t>dans</a:t>
            </a:r>
            <a:r>
              <a:rPr lang="de-DE" sz="1400" dirty="0"/>
              <a:t> </a:t>
            </a:r>
            <a:r>
              <a:rPr lang="de-DE" sz="1400" dirty="0" err="1"/>
              <a:t>leur</a:t>
            </a:r>
            <a:r>
              <a:rPr lang="de-DE" sz="1400" dirty="0"/>
              <a:t> </a:t>
            </a:r>
            <a:r>
              <a:rPr lang="de-DE" sz="1400" dirty="0" err="1"/>
              <a:t>travail</a:t>
            </a:r>
            <a:r>
              <a:rPr lang="de-DE" sz="1400" dirty="0"/>
              <a:t> et </a:t>
            </a:r>
            <a:r>
              <a:rPr lang="de-DE" sz="1400" dirty="0" err="1"/>
              <a:t>savent</a:t>
            </a:r>
            <a:r>
              <a:rPr lang="de-DE" sz="1400" dirty="0"/>
              <a:t> </a:t>
            </a:r>
            <a:r>
              <a:rPr lang="de-DE" sz="1400" dirty="0" err="1"/>
              <a:t>où</a:t>
            </a:r>
            <a:r>
              <a:rPr lang="de-DE" sz="1400" dirty="0"/>
              <a:t> </a:t>
            </a:r>
            <a:r>
              <a:rPr lang="de-DE" sz="1400" dirty="0" err="1"/>
              <a:t>chercher</a:t>
            </a:r>
            <a:r>
              <a:rPr lang="de-DE" sz="1400" dirty="0"/>
              <a:t> du </a:t>
            </a:r>
            <a:r>
              <a:rPr lang="de-DE" sz="1400" b="1" dirty="0" err="1"/>
              <a:t>soutien</a:t>
            </a:r>
            <a:r>
              <a:rPr lang="de-DE" sz="1400" dirty="0"/>
              <a:t>.</a:t>
            </a:r>
          </a:p>
          <a:p>
            <a:pPr marL="176213" lvl="0" indent="-176213">
              <a:buNone/>
            </a:pPr>
            <a:r>
              <a:rPr lang="de-DE" sz="1400" dirty="0"/>
              <a:t>…</a:t>
            </a:r>
            <a:r>
              <a:rPr lang="de-DE" sz="1400" dirty="0" err="1"/>
              <a:t>ont</a:t>
            </a:r>
            <a:r>
              <a:rPr lang="de-DE" sz="1400" dirty="0"/>
              <a:t> </a:t>
            </a:r>
            <a:r>
              <a:rPr lang="de-DE" sz="1400" dirty="0" err="1"/>
              <a:t>développé</a:t>
            </a:r>
            <a:r>
              <a:rPr lang="de-DE" sz="1400" dirty="0"/>
              <a:t> </a:t>
            </a:r>
            <a:r>
              <a:rPr lang="de-DE" sz="1400" dirty="0" err="1"/>
              <a:t>leur</a:t>
            </a:r>
            <a:r>
              <a:rPr lang="de-DE" sz="1400" dirty="0"/>
              <a:t> </a:t>
            </a:r>
            <a:r>
              <a:rPr lang="de-DE" sz="1400" b="1" dirty="0" err="1"/>
              <a:t>réseau</a:t>
            </a:r>
            <a:r>
              <a:rPr lang="de-DE" sz="1400" dirty="0"/>
              <a:t>.</a:t>
            </a:r>
            <a:endParaRPr lang="fr-CH" sz="1400" dirty="0"/>
          </a:p>
          <a:p>
            <a:pPr marL="176213" lvl="0" indent="-176213">
              <a:buNone/>
            </a:pPr>
            <a:r>
              <a:rPr lang="de-DE" sz="1400" dirty="0"/>
              <a:t>…</a:t>
            </a:r>
            <a:r>
              <a:rPr lang="de-DE" sz="1400" dirty="0" err="1"/>
              <a:t>savent</a:t>
            </a:r>
            <a:r>
              <a:rPr lang="de-DE" sz="1400" dirty="0"/>
              <a:t> </a:t>
            </a:r>
            <a:r>
              <a:rPr lang="de-DE" sz="1400" dirty="0" err="1"/>
              <a:t>comment</a:t>
            </a:r>
            <a:r>
              <a:rPr lang="de-DE" sz="1400" dirty="0"/>
              <a:t> </a:t>
            </a:r>
            <a:r>
              <a:rPr lang="de-DE" sz="1400" dirty="0" err="1"/>
              <a:t>accélérer</a:t>
            </a:r>
            <a:r>
              <a:rPr lang="de-DE" sz="1400" dirty="0"/>
              <a:t> </a:t>
            </a:r>
            <a:r>
              <a:rPr lang="de-DE" sz="1400" dirty="0" err="1"/>
              <a:t>leur</a:t>
            </a:r>
            <a:r>
              <a:rPr lang="de-DE" sz="1400" dirty="0"/>
              <a:t> </a:t>
            </a:r>
            <a:r>
              <a:rPr lang="de-DE" sz="1400" b="1" dirty="0" err="1"/>
              <a:t>entrée</a:t>
            </a:r>
            <a:r>
              <a:rPr lang="de-DE" sz="1400" b="1" dirty="0"/>
              <a:t> en </a:t>
            </a:r>
            <a:r>
              <a:rPr lang="de-DE" sz="1400" b="1" dirty="0" err="1"/>
              <a:t>matière</a:t>
            </a:r>
            <a:r>
              <a:rPr lang="de-DE" sz="1400" b="1" dirty="0"/>
              <a:t> </a:t>
            </a:r>
            <a:r>
              <a:rPr lang="de-DE" sz="1400" dirty="0" err="1"/>
              <a:t>dans</a:t>
            </a:r>
            <a:r>
              <a:rPr lang="de-DE" sz="1400" dirty="0"/>
              <a:t> la </a:t>
            </a:r>
            <a:r>
              <a:rPr lang="de-DE" sz="1400" dirty="0" err="1"/>
              <a:t>thématique</a:t>
            </a:r>
            <a:r>
              <a:rPr lang="de-DE" sz="1400" dirty="0"/>
              <a:t>.</a:t>
            </a:r>
            <a:endParaRPr lang="fr-CH" sz="1400" dirty="0"/>
          </a:p>
          <a:p>
            <a:pPr marL="0" indent="0" eaLnBrk="1" hangingPunct="1">
              <a:buFontTx/>
              <a:buNone/>
            </a:pPr>
            <a:endParaRPr lang="fr-CH" sz="1400" dirty="0"/>
          </a:p>
        </p:txBody>
      </p:sp>
    </p:spTree>
    <p:extLst>
      <p:ext uri="{BB962C8B-B14F-4D97-AF65-F5344CB8AC3E}">
        <p14:creationId xmlns:p14="http://schemas.microsoft.com/office/powerpoint/2010/main" val="932163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Mise en œuvre de la NPR : cadre fédéral</a:t>
            </a:r>
          </a:p>
        </p:txBody>
      </p:sp>
      <p:pic>
        <p:nvPicPr>
          <p:cNvPr id="10242" name="Picture 2" descr="Bucheron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4544" y="2348880"/>
            <a:ext cx="5184576" cy="345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2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328613" y="-565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CH">
              <a:solidFill>
                <a:srgbClr val="000000"/>
              </a:solidFill>
            </a:endParaRPr>
          </a:p>
        </p:txBody>
      </p:sp>
      <p:sp>
        <p:nvSpPr>
          <p:cNvPr id="16387" name="Rectangle 5"/>
          <p:cNvSpPr>
            <a:spLocks noGrp="1" noChangeArrowheads="1"/>
          </p:cNvSpPr>
          <p:nvPr>
            <p:ph type="title"/>
          </p:nvPr>
        </p:nvSpPr>
        <p:spPr>
          <a:xfrm>
            <a:off x="518283" y="908720"/>
            <a:ext cx="6696075" cy="576262"/>
          </a:xfrm>
        </p:spPr>
        <p:txBody>
          <a:bodyPr/>
          <a:lstStyle/>
          <a:p>
            <a:pPr eaLnBrk="1" hangingPunct="1">
              <a:defRPr/>
            </a:pPr>
            <a:r>
              <a:rPr lang="fr-CH" dirty="0"/>
              <a:t>Processus de mise en œuvre de la NPR</a:t>
            </a:r>
            <a:endParaRPr lang="fr-CH" sz="1600" dirty="0">
              <a:latin typeface="+mn-lt"/>
              <a:ea typeface="+mn-ea"/>
              <a:cs typeface="+mn-cs"/>
            </a:endParaRPr>
          </a:p>
        </p:txBody>
      </p:sp>
      <p:sp>
        <p:nvSpPr>
          <p:cNvPr id="38916" name="Text Box 6"/>
          <p:cNvSpPr txBox="1">
            <a:spLocks noChangeArrowheads="1"/>
          </p:cNvSpPr>
          <p:nvPr/>
        </p:nvSpPr>
        <p:spPr bwMode="auto">
          <a:xfrm>
            <a:off x="552450" y="2060848"/>
            <a:ext cx="23383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dirty="0">
                <a:solidFill>
                  <a:srgbClr val="000000"/>
                </a:solidFill>
              </a:rPr>
              <a:t>Coopération entre la Confédération et les cantons pour la conception, </a:t>
            </a:r>
          </a:p>
          <a:p>
            <a:pPr eaLnBrk="1" hangingPunct="1"/>
            <a:r>
              <a:rPr lang="fr-CH" dirty="0">
                <a:solidFill>
                  <a:srgbClr val="000000"/>
                </a:solidFill>
              </a:rPr>
              <a:t>la mise en œuvre </a:t>
            </a:r>
          </a:p>
          <a:p>
            <a:pPr eaLnBrk="1" hangingPunct="1"/>
            <a:r>
              <a:rPr lang="fr-CH" dirty="0">
                <a:solidFill>
                  <a:srgbClr val="000000"/>
                </a:solidFill>
              </a:rPr>
              <a:t>et l‘évaluation</a:t>
            </a:r>
          </a:p>
        </p:txBody>
      </p:sp>
      <p:sp>
        <p:nvSpPr>
          <p:cNvPr id="38918" name="Textfeld 1"/>
          <p:cNvSpPr txBox="1">
            <a:spLocks noChangeArrowheads="1"/>
          </p:cNvSpPr>
          <p:nvPr/>
        </p:nvSpPr>
        <p:spPr bwMode="auto">
          <a:xfrm>
            <a:off x="552450" y="6381328"/>
            <a:ext cx="79803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fr-CH" sz="1200" dirty="0">
                <a:sym typeface="Wingdings" pitchFamily="2" charset="2"/>
              </a:rPr>
              <a:t>Pour en savoir plus : </a:t>
            </a:r>
            <a:r>
              <a:rPr lang="fr-CH" sz="1200" dirty="0">
                <a:sym typeface="Wingdings" pitchFamily="2" charset="2"/>
                <a:hlinkClick r:id="rId3"/>
              </a:rPr>
              <a:t>http://www.regiosuisse.ch/fr/processus-mise-oeuvre-acteurs-npr</a:t>
            </a:r>
            <a:r>
              <a:rPr lang="fr-CH" sz="1200" dirty="0">
                <a:sym typeface="Wingdings" pitchFamily="2" charset="2"/>
              </a:rPr>
              <a:t>  </a:t>
            </a:r>
            <a:endParaRPr lang="fr-CH" sz="1200" dirty="0"/>
          </a:p>
        </p:txBody>
      </p:sp>
      <p:pic>
        <p:nvPicPr>
          <p:cNvPr id="3891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3213" y="1556792"/>
            <a:ext cx="5876925"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20639" y="5113005"/>
            <a:ext cx="5295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213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750" y="1628800"/>
            <a:ext cx="8280722" cy="4392488"/>
          </a:xfrm>
        </p:spPr>
        <p:txBody>
          <a:bodyPr/>
          <a:lstStyle/>
          <a:p>
            <a:pPr marL="0" indent="0">
              <a:buNone/>
            </a:pPr>
            <a:r>
              <a:rPr lang="fr-CH" sz="1600" b="1" dirty="0"/>
              <a:t>Orientations :</a:t>
            </a:r>
          </a:p>
          <a:p>
            <a:pPr>
              <a:spcBef>
                <a:spcPts val="600"/>
              </a:spcBef>
            </a:pPr>
            <a:r>
              <a:rPr lang="fr-CH" sz="1600" dirty="0"/>
              <a:t>Le principe de « base d’exportation » est conservé et une croissance fondée sur l’innovation et la productivité est visée.</a:t>
            </a:r>
          </a:p>
          <a:p>
            <a:pPr>
              <a:spcBef>
                <a:spcPts val="600"/>
              </a:spcBef>
            </a:pPr>
            <a:r>
              <a:rPr lang="fr-CH" sz="1600" dirty="0"/>
              <a:t>Les systèmes de valeur ajoutée Industrie et Tourisme sont prioritaires du point de vue financier.</a:t>
            </a:r>
          </a:p>
          <a:p>
            <a:pPr>
              <a:spcBef>
                <a:spcPts val="600"/>
              </a:spcBef>
            </a:pPr>
            <a:r>
              <a:rPr lang="fr-CH" sz="1600" dirty="0"/>
              <a:t>Les premières mesures de la politique pour les espaces ruraux et les régions de montagne sont mises en œuvre. </a:t>
            </a:r>
          </a:p>
          <a:p>
            <a:pPr marL="0" indent="0">
              <a:buNone/>
            </a:pPr>
            <a:r>
              <a:rPr lang="fr-CH" sz="1600" b="1" dirty="0"/>
              <a:t>Aspects territoriaux :</a:t>
            </a:r>
          </a:p>
          <a:p>
            <a:pPr>
              <a:spcBef>
                <a:spcPts val="600"/>
              </a:spcBef>
            </a:pPr>
            <a:r>
              <a:rPr lang="fr-CH" sz="1600" dirty="0"/>
              <a:t>Le privilège accordé aux centres régionaux et aux espaces fonctionnels est maintenu.</a:t>
            </a:r>
          </a:p>
          <a:p>
            <a:pPr>
              <a:spcBef>
                <a:spcPts val="600"/>
              </a:spcBef>
            </a:pPr>
            <a:r>
              <a:rPr lang="fr-CH" sz="1600" dirty="0"/>
              <a:t>La coopération </a:t>
            </a:r>
            <a:r>
              <a:rPr lang="fr-CH" sz="1600" dirty="0" err="1"/>
              <a:t>intercantonale</a:t>
            </a:r>
            <a:r>
              <a:rPr lang="fr-CH" sz="1600" dirty="0"/>
              <a:t> s’intensifie. </a:t>
            </a:r>
          </a:p>
          <a:p>
            <a:pPr>
              <a:spcBef>
                <a:spcPts val="600"/>
              </a:spcBef>
            </a:pPr>
            <a:r>
              <a:rPr lang="fr-CH" sz="1600" dirty="0"/>
              <a:t>La Coopération territoriale européenne (CTE) est poursuivie. </a:t>
            </a:r>
          </a:p>
          <a:p>
            <a:pPr marL="0" indent="0">
              <a:spcBef>
                <a:spcPts val="600"/>
              </a:spcBef>
              <a:buNone/>
            </a:pPr>
            <a:r>
              <a:rPr lang="fr-CH" sz="1600" b="1" dirty="0"/>
              <a:t>Processus :</a:t>
            </a:r>
          </a:p>
          <a:p>
            <a:pPr>
              <a:spcBef>
                <a:spcPts val="600"/>
              </a:spcBef>
            </a:pPr>
            <a:r>
              <a:rPr lang="fr-CH" sz="1600" dirty="0"/>
              <a:t>Les exigences fixées au pilotage ciblé et efficace sont relevées.</a:t>
            </a:r>
          </a:p>
          <a:p>
            <a:pPr>
              <a:spcBef>
                <a:spcPts val="600"/>
              </a:spcBef>
            </a:pPr>
            <a:r>
              <a:rPr lang="fr-CH" sz="1600" dirty="0"/>
              <a:t>Le développement durable est davantage pris en considération.</a:t>
            </a:r>
          </a:p>
        </p:txBody>
      </p:sp>
      <p:sp>
        <p:nvSpPr>
          <p:cNvPr id="6" name="Titel 1"/>
          <p:cNvSpPr txBox="1">
            <a:spLocks/>
          </p:cNvSpPr>
          <p:nvPr/>
        </p:nvSpPr>
        <p:spPr bwMode="auto">
          <a:xfrm>
            <a:off x="467544" y="908720"/>
            <a:ext cx="835292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it-IT" sz="2000" dirty="0"/>
              <a:t>Programme pluriannuel NPR 2016</a:t>
            </a:r>
            <a:r>
              <a:rPr lang="fr-FR" sz="2000" dirty="0"/>
              <a:t>–</a:t>
            </a:r>
            <a:r>
              <a:rPr lang="it-IT" sz="2000" dirty="0"/>
              <a:t>2023 </a:t>
            </a:r>
            <a:endParaRPr lang="en-US" altLang="it-IT" sz="2000" dirty="0"/>
          </a:p>
        </p:txBody>
      </p:sp>
      <p:sp>
        <p:nvSpPr>
          <p:cNvPr id="8" name="Textfeld 4"/>
          <p:cNvSpPr txBox="1">
            <a:spLocks noChangeArrowheads="1"/>
          </p:cNvSpPr>
          <p:nvPr/>
        </p:nvSpPr>
        <p:spPr bwMode="auto">
          <a:xfrm>
            <a:off x="539750" y="6021288"/>
            <a:ext cx="777686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CH" sz="1100" dirty="0" err="1"/>
              <a:t>Pour</a:t>
            </a:r>
            <a:r>
              <a:rPr lang="de-CH" sz="1100" dirty="0"/>
              <a:t> en </a:t>
            </a:r>
            <a:r>
              <a:rPr lang="de-CH" sz="1100" dirty="0" err="1"/>
              <a:t>savoir</a:t>
            </a:r>
            <a:r>
              <a:rPr lang="de-CH" sz="1100" dirty="0"/>
              <a:t> plus : </a:t>
            </a:r>
          </a:p>
          <a:p>
            <a:r>
              <a:rPr lang="fr-FR" sz="1100" dirty="0"/>
              <a:t>Message sur la promotion économique pour les années 2016 à 2019 </a:t>
            </a:r>
            <a:r>
              <a:rPr lang="de-CH" sz="1100" dirty="0"/>
              <a:t>du 18 </a:t>
            </a:r>
            <a:r>
              <a:rPr lang="de-CH" sz="1100" dirty="0" err="1"/>
              <a:t>février</a:t>
            </a:r>
            <a:r>
              <a:rPr lang="de-CH" sz="1100" dirty="0"/>
              <a:t> 2015, p. 2233-4</a:t>
            </a:r>
          </a:p>
          <a:p>
            <a:r>
              <a:rPr lang="fr-CH" sz="1100" dirty="0">
                <a:hlinkClick r:id="rId3"/>
              </a:rPr>
              <a:t>https://www.admin.ch/opc/fr/federal-gazette/2015/2171.pdf</a:t>
            </a:r>
            <a:r>
              <a:rPr lang="fr-CH" sz="1100" dirty="0"/>
              <a:t> </a:t>
            </a:r>
            <a:r>
              <a:rPr lang="fr-FR" sz="1100" dirty="0"/>
              <a:t> </a:t>
            </a:r>
            <a:endParaRPr lang="de-CH" sz="1100" dirty="0">
              <a:solidFill>
                <a:srgbClr val="FF0000"/>
              </a:solidFill>
            </a:endParaRPr>
          </a:p>
        </p:txBody>
      </p:sp>
    </p:spTree>
    <p:extLst>
      <p:ext uri="{BB962C8B-B14F-4D97-AF65-F5344CB8AC3E}">
        <p14:creationId xmlns:p14="http://schemas.microsoft.com/office/powerpoint/2010/main" val="3022214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bwMode="auto">
          <a:xfrm>
            <a:off x="466724" y="692696"/>
            <a:ext cx="1015394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Programme pluriannuel NPR 2016–2023 </a:t>
            </a:r>
            <a:endParaRPr lang="fr-CH" altLang="it-IT" dirty="0"/>
          </a:p>
        </p:txBody>
      </p:sp>
      <p:sp>
        <p:nvSpPr>
          <p:cNvPr id="7" name="Inhaltsplatzhalter 2"/>
          <p:cNvSpPr>
            <a:spLocks noGrp="1"/>
          </p:cNvSpPr>
          <p:nvPr>
            <p:ph idx="1"/>
          </p:nvPr>
        </p:nvSpPr>
        <p:spPr>
          <a:xfrm>
            <a:off x="827584" y="5373538"/>
            <a:ext cx="9072563" cy="4248150"/>
          </a:xfrm>
        </p:spPr>
        <p:txBody>
          <a:bodyPr/>
          <a:lstStyle/>
          <a:p>
            <a:pPr eaLnBrk="1" hangingPunct="1">
              <a:buFontTx/>
              <a:buNone/>
            </a:pPr>
            <a:r>
              <a:rPr lang="fr-CH" dirty="0">
                <a:solidFill>
                  <a:srgbClr val="000000"/>
                </a:solidFill>
              </a:rPr>
              <a:t>								</a:t>
            </a:r>
            <a:endParaRPr lang="fr-CH" sz="1400" b="1" dirty="0">
              <a:solidFill>
                <a:srgbClr val="000000"/>
              </a:solidFill>
            </a:endParaRPr>
          </a:p>
          <a:p>
            <a:pPr eaLnBrk="1" hangingPunct="1">
              <a:buFontTx/>
              <a:buNone/>
            </a:pPr>
            <a:r>
              <a:rPr lang="fr-CH" sz="1400" b="1" dirty="0">
                <a:solidFill>
                  <a:srgbClr val="000000"/>
                </a:solidFill>
              </a:rPr>
              <a:t>								</a:t>
            </a:r>
            <a:r>
              <a:rPr lang="fr-CH" sz="1400" dirty="0"/>
              <a:t>Sombre = priorité no 1    </a:t>
            </a:r>
            <a:br>
              <a:rPr lang="fr-CH" sz="1400" dirty="0"/>
            </a:br>
            <a:r>
              <a:rPr lang="fr-CH" sz="1400" dirty="0"/>
              <a:t>							Clair = priorité no 2 </a:t>
            </a:r>
            <a:br>
              <a:rPr lang="fr-CH" sz="1400" dirty="0"/>
            </a:br>
            <a:r>
              <a:rPr lang="fr-CH" sz="1400" dirty="0"/>
              <a:t>							</a:t>
            </a:r>
            <a:endParaRPr lang="fr-CH" sz="1400" b="1" dirty="0"/>
          </a:p>
        </p:txBody>
      </p:sp>
      <p:pic>
        <p:nvPicPr>
          <p:cNvPr id="5" name="Image 4"/>
          <p:cNvPicPr>
            <a:picLocks noChangeAspect="1"/>
          </p:cNvPicPr>
          <p:nvPr/>
        </p:nvPicPr>
        <p:blipFill>
          <a:blip r:embed="rId3"/>
          <a:stretch>
            <a:fillRect/>
          </a:stretch>
        </p:blipFill>
        <p:spPr>
          <a:xfrm>
            <a:off x="800615" y="1484784"/>
            <a:ext cx="6247539" cy="4143611"/>
          </a:xfrm>
          <a:prstGeom prst="rect">
            <a:avLst/>
          </a:prstGeom>
        </p:spPr>
      </p:pic>
      <p:sp>
        <p:nvSpPr>
          <p:cNvPr id="10" name="Textfeld 4"/>
          <p:cNvSpPr txBox="1">
            <a:spLocks noChangeArrowheads="1"/>
          </p:cNvSpPr>
          <p:nvPr/>
        </p:nvSpPr>
        <p:spPr bwMode="auto">
          <a:xfrm>
            <a:off x="765958" y="5871567"/>
            <a:ext cx="777686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CH" sz="1100" dirty="0" err="1"/>
              <a:t>Pour</a:t>
            </a:r>
            <a:r>
              <a:rPr lang="de-CH" sz="1100" dirty="0"/>
              <a:t> en </a:t>
            </a:r>
            <a:r>
              <a:rPr lang="de-CH" sz="1100" dirty="0" err="1"/>
              <a:t>savoir</a:t>
            </a:r>
            <a:r>
              <a:rPr lang="de-CH" sz="1100" dirty="0"/>
              <a:t> plus : </a:t>
            </a:r>
          </a:p>
          <a:p>
            <a:r>
              <a:rPr lang="fr-FR" sz="1100" dirty="0"/>
              <a:t>Message sur la promotion économique pour les années 2016 à 2019 </a:t>
            </a:r>
            <a:r>
              <a:rPr lang="de-CH" sz="1100" dirty="0"/>
              <a:t>du 18 </a:t>
            </a:r>
            <a:r>
              <a:rPr lang="de-CH" sz="1100" dirty="0" err="1"/>
              <a:t>février</a:t>
            </a:r>
            <a:r>
              <a:rPr lang="de-CH" sz="1100" dirty="0"/>
              <a:t> 2015, p. 2235</a:t>
            </a:r>
          </a:p>
          <a:p>
            <a:r>
              <a:rPr lang="fr-CH" sz="1100" dirty="0">
                <a:hlinkClick r:id="rId4"/>
              </a:rPr>
              <a:t>https://www.admin.ch/opc/fr/federal-gazette/2015/2171.pdf</a:t>
            </a:r>
            <a:r>
              <a:rPr lang="fr-CH" sz="1100" dirty="0"/>
              <a:t> </a:t>
            </a:r>
            <a:r>
              <a:rPr lang="fr-FR" sz="1100" dirty="0"/>
              <a:t> </a:t>
            </a:r>
            <a:endParaRPr lang="de-CH" sz="1100" dirty="0">
              <a:solidFill>
                <a:srgbClr val="FF0000"/>
              </a:solidFill>
            </a:endParaRPr>
          </a:p>
        </p:txBody>
      </p:sp>
      <p:sp>
        <p:nvSpPr>
          <p:cNvPr id="11" name="Rectangle 10"/>
          <p:cNvSpPr/>
          <p:nvPr/>
        </p:nvSpPr>
        <p:spPr>
          <a:xfrm>
            <a:off x="827584" y="1988840"/>
            <a:ext cx="1944216" cy="3639555"/>
          </a:xfrm>
          <a:prstGeom prst="rect">
            <a:avLst/>
          </a:prstGeom>
          <a:noFill/>
          <a:ln w="50800">
            <a:solidFill>
              <a:srgbClr val="FF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92010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750" y="1772816"/>
            <a:ext cx="8388226" cy="4320480"/>
          </a:xfrm>
        </p:spPr>
        <p:txBody>
          <a:bodyPr/>
          <a:lstStyle/>
          <a:p>
            <a:pPr marL="0" lvl="2" indent="0">
              <a:buNone/>
            </a:pPr>
            <a:r>
              <a:rPr lang="fr-CH" sz="2000" b="1" dirty="0">
                <a:ea typeface="+mn-ea"/>
                <a:cs typeface="+mn-cs"/>
              </a:rPr>
              <a:t>Priorités de la promotion :</a:t>
            </a:r>
          </a:p>
          <a:p>
            <a:pPr marL="342900" lvl="2" indent="-342900">
              <a:buFontTx/>
              <a:buChar char="•"/>
            </a:pPr>
            <a:r>
              <a:rPr lang="fr-CH" sz="2000" b="1" dirty="0">
                <a:ea typeface="+mn-ea"/>
                <a:cs typeface="+mn-cs"/>
              </a:rPr>
              <a:t>Système de VA Industrie </a:t>
            </a:r>
            <a:r>
              <a:rPr lang="fr-CH" sz="1800" dirty="0">
                <a:ea typeface="+mn-ea"/>
                <a:cs typeface="+mn-cs"/>
              </a:rPr>
              <a:t>(dont 75% pour la promotion des </a:t>
            </a:r>
            <a:r>
              <a:rPr lang="fr-CH" sz="1800" dirty="0" err="1">
                <a:ea typeface="+mn-ea"/>
                <a:cs typeface="+mn-cs"/>
              </a:rPr>
              <a:t>Systémes</a:t>
            </a:r>
            <a:r>
              <a:rPr lang="fr-CH" sz="1800" dirty="0">
                <a:ea typeface="+mn-ea"/>
                <a:cs typeface="+mn-cs"/>
              </a:rPr>
              <a:t> régionaux d’innovation (RIS)) 40% des moyens NPR </a:t>
            </a:r>
          </a:p>
          <a:p>
            <a:pPr marL="342900" lvl="2" indent="-342900">
              <a:buFontTx/>
              <a:buChar char="•"/>
            </a:pPr>
            <a:r>
              <a:rPr lang="fr-CH" sz="2000" b="1" dirty="0"/>
              <a:t>Système de VA Tourisme </a:t>
            </a:r>
            <a:r>
              <a:rPr lang="fr-CH" sz="1800" dirty="0"/>
              <a:t>(40% des moyens NPR ; priorité mise en œuvre en étroite concertation avec Innotour ; encouragement supplémentaire par le programme d’impulsion 2016–2019 en faveur du tourisme)</a:t>
            </a:r>
          </a:p>
          <a:p>
            <a:pPr marL="342900" lvl="2" indent="-342900">
              <a:buFontTx/>
              <a:buChar char="•"/>
            </a:pPr>
            <a:r>
              <a:rPr lang="fr-CH" sz="2000" b="1" dirty="0"/>
              <a:t>Autres systèmes de VA </a:t>
            </a:r>
            <a:r>
              <a:rPr lang="fr-CH" sz="1800" dirty="0"/>
              <a:t>(20% des moyens NPR ; notamment agriculture et sylviculture, énergie, formation et santé)</a:t>
            </a:r>
          </a:p>
          <a:p>
            <a:pPr marL="0" lvl="2" indent="0">
              <a:buNone/>
            </a:pPr>
            <a:endParaRPr lang="fr-CH" sz="1800" dirty="0"/>
          </a:p>
          <a:p>
            <a:pPr marL="0" indent="0">
              <a:spcBef>
                <a:spcPts val="30"/>
              </a:spcBef>
              <a:buNone/>
            </a:pPr>
            <a:endParaRPr lang="fr-CH" sz="1200" b="1" dirty="0">
              <a:sym typeface="Wingdings" panose="05000000000000000000" pitchFamily="2" charset="2"/>
            </a:endParaRPr>
          </a:p>
          <a:p>
            <a:pPr marL="0" indent="0">
              <a:spcBef>
                <a:spcPts val="30"/>
              </a:spcBef>
              <a:buNone/>
            </a:pPr>
            <a:r>
              <a:rPr lang="fr-CH" b="1" dirty="0">
                <a:sym typeface="Wingdings" panose="05000000000000000000" pitchFamily="2" charset="2"/>
              </a:rPr>
              <a:t></a:t>
            </a:r>
            <a:endParaRPr lang="fr-CH" b="1" dirty="0"/>
          </a:p>
          <a:p>
            <a:pPr lvl="1"/>
            <a:endParaRPr lang="fr-CH" dirty="0">
              <a:solidFill>
                <a:srgbClr val="FF0000"/>
              </a:solidFill>
            </a:endParaRPr>
          </a:p>
          <a:p>
            <a:endParaRPr lang="fr-CH" dirty="0"/>
          </a:p>
        </p:txBody>
      </p:sp>
      <p:sp>
        <p:nvSpPr>
          <p:cNvPr id="4" name="Titolo 1"/>
          <p:cNvSpPr txBox="1">
            <a:spLocks/>
          </p:cNvSpPr>
          <p:nvPr/>
        </p:nvSpPr>
        <p:spPr bwMode="auto">
          <a:xfrm>
            <a:off x="519679" y="1016533"/>
            <a:ext cx="8299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Programme pluriannuel NPR 2016–2023 : priorités </a:t>
            </a:r>
            <a:endParaRPr lang="fr-CH" altLang="it-IT" dirty="0"/>
          </a:p>
        </p:txBody>
      </p:sp>
      <p:sp>
        <p:nvSpPr>
          <p:cNvPr id="5" name="Textfeld 4"/>
          <p:cNvSpPr txBox="1"/>
          <p:nvPr/>
        </p:nvSpPr>
        <p:spPr>
          <a:xfrm>
            <a:off x="917439" y="5233935"/>
            <a:ext cx="7848872" cy="707886"/>
          </a:xfrm>
          <a:prstGeom prst="rect">
            <a:avLst/>
          </a:prstGeom>
          <a:noFill/>
        </p:spPr>
        <p:txBody>
          <a:bodyPr wrap="square" rtlCol="0">
            <a:spAutoFit/>
          </a:bodyPr>
          <a:lstStyle/>
          <a:p>
            <a:r>
              <a:rPr lang="fr-CH" sz="2000" dirty="0"/>
              <a:t>Utilisation de </a:t>
            </a:r>
            <a:r>
              <a:rPr lang="fr-CH" sz="2000" b="1" dirty="0"/>
              <a:t>modèles d’efficacité </a:t>
            </a:r>
            <a:r>
              <a:rPr lang="fr-CH" sz="2000" dirty="0"/>
              <a:t>au niveau des programmes, éventuellement au niveau des projets. </a:t>
            </a:r>
          </a:p>
        </p:txBody>
      </p:sp>
      <p:sp>
        <p:nvSpPr>
          <p:cNvPr id="8" name="Textfeld 7"/>
          <p:cNvSpPr txBox="1">
            <a:spLocks noChangeArrowheads="1"/>
          </p:cNvSpPr>
          <p:nvPr/>
        </p:nvSpPr>
        <p:spPr bwMode="auto">
          <a:xfrm>
            <a:off x="917439" y="6453336"/>
            <a:ext cx="65882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CH" sz="1100" dirty="0"/>
              <a:t>Source : SECO 2014 : Programmes de mise en </a:t>
            </a:r>
            <a:r>
              <a:rPr lang="fr-CH" sz="1100" dirty="0">
                <a:solidFill>
                  <a:srgbClr val="000000"/>
                </a:solidFill>
              </a:rPr>
              <a:t>œ</a:t>
            </a:r>
            <a:r>
              <a:rPr lang="fr-CH" sz="1100" dirty="0"/>
              <a:t>uvre NPR 2016–2019 – Guide destiné aux cantons </a:t>
            </a:r>
            <a:endParaRPr lang="fr-CH" sz="1100" dirty="0">
              <a:solidFill>
                <a:srgbClr val="FF0000"/>
              </a:solidFill>
            </a:endParaRPr>
          </a:p>
        </p:txBody>
      </p:sp>
    </p:spTree>
    <p:extLst>
      <p:ext uri="{BB962C8B-B14F-4D97-AF65-F5344CB8AC3E}">
        <p14:creationId xmlns:p14="http://schemas.microsoft.com/office/powerpoint/2010/main" val="404459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Programme pluriannuel NPR 2016–2023 : aides </a:t>
            </a:r>
            <a:r>
              <a:rPr lang="fr-CH" altLang="it-IT" dirty="0"/>
              <a:t/>
            </a:r>
            <a:br>
              <a:rPr lang="fr-CH" altLang="it-IT" dirty="0"/>
            </a:br>
            <a:endParaRPr lang="fr-CH" dirty="0"/>
          </a:p>
        </p:txBody>
      </p:sp>
      <p:sp>
        <p:nvSpPr>
          <p:cNvPr id="3" name="Espace réservé du contenu 2"/>
          <p:cNvSpPr>
            <a:spLocks noGrp="1"/>
          </p:cNvSpPr>
          <p:nvPr>
            <p:ph idx="1"/>
          </p:nvPr>
        </p:nvSpPr>
        <p:spPr/>
        <p:txBody>
          <a:bodyPr/>
          <a:lstStyle/>
          <a:p>
            <a:pPr marL="0" indent="0">
              <a:buNone/>
            </a:pPr>
            <a:r>
              <a:rPr lang="fr-CH" b="1" dirty="0"/>
              <a:t>Prestations financières prévues :</a:t>
            </a:r>
          </a:p>
          <a:p>
            <a:pPr>
              <a:spcBef>
                <a:spcPts val="1200"/>
              </a:spcBef>
            </a:pPr>
            <a:r>
              <a:rPr lang="fr-CH" dirty="0"/>
              <a:t>Aides financières à fonds perdu (valeurs maximales pour les 3 volets) : CHF 320 millions (CHF 40 millions par an) </a:t>
            </a:r>
          </a:p>
          <a:p>
            <a:pPr>
              <a:spcBef>
                <a:spcPts val="1200"/>
              </a:spcBef>
            </a:pPr>
            <a:r>
              <a:rPr lang="fr-CH" dirty="0"/>
              <a:t>Prêts à des projets d’infrastructure visant à renforcer les systèmes de valeur ajoutée : CHF 400 millions (CHF 50 millions par an) </a:t>
            </a:r>
          </a:p>
          <a:p>
            <a:pPr marL="0" indent="0">
              <a:spcBef>
                <a:spcPts val="0"/>
              </a:spcBef>
              <a:buNone/>
            </a:pPr>
            <a:endParaRPr lang="fr-CH" dirty="0"/>
          </a:p>
          <a:p>
            <a:pPr>
              <a:spcBef>
                <a:spcPts val="0"/>
              </a:spcBef>
            </a:pPr>
            <a:r>
              <a:rPr lang="fr-CH" dirty="0"/>
              <a:t>Programme d’impulsion 2016 à 2019 en faveur du tourisme : CHF 200 millions (au moins CHF 150 millions) sous forme de prêts remboursables</a:t>
            </a:r>
          </a:p>
          <a:p>
            <a:pPr>
              <a:spcBef>
                <a:spcPts val="0"/>
              </a:spcBef>
            </a:pPr>
            <a:endParaRPr lang="fr-CH" b="1" dirty="0"/>
          </a:p>
          <a:p>
            <a:pPr marL="0" indent="0">
              <a:buNone/>
            </a:pPr>
            <a:endParaRPr lang="fr-CH" dirty="0"/>
          </a:p>
        </p:txBody>
      </p:sp>
      <p:sp>
        <p:nvSpPr>
          <p:cNvPr id="4" name="ZoneTexte 3"/>
          <p:cNvSpPr txBox="1"/>
          <p:nvPr/>
        </p:nvSpPr>
        <p:spPr>
          <a:xfrm>
            <a:off x="466725" y="6021288"/>
            <a:ext cx="8353569" cy="461665"/>
          </a:xfrm>
          <a:prstGeom prst="rect">
            <a:avLst/>
          </a:prstGeom>
          <a:noFill/>
        </p:spPr>
        <p:txBody>
          <a:bodyPr wrap="none" rtlCol="0">
            <a:spAutoFit/>
          </a:bodyPr>
          <a:lstStyle/>
          <a:p>
            <a:r>
              <a:rPr lang="fr-CH" sz="1200" dirty="0"/>
              <a:t>Pour en savoir plus : Message sur la promotion économique pour les années 2016 à 2019 du 18 février 2015, p. 2235 </a:t>
            </a:r>
            <a:r>
              <a:rPr lang="fr-CH" sz="1200" dirty="0" err="1"/>
              <a:t>ff</a:t>
            </a:r>
            <a:r>
              <a:rPr lang="fr-CH" sz="1200" dirty="0"/>
              <a:t>. </a:t>
            </a:r>
          </a:p>
          <a:p>
            <a:r>
              <a:rPr lang="fr-CH" sz="1200" dirty="0">
                <a:hlinkClick r:id="rId2"/>
              </a:rPr>
              <a:t>https://www.admin.ch/opc/fr/federal-gazette/2015/2171.pdf</a:t>
            </a:r>
            <a:r>
              <a:rPr lang="fr-CH" sz="1200" dirty="0"/>
              <a:t> </a:t>
            </a:r>
          </a:p>
        </p:txBody>
      </p:sp>
    </p:spTree>
    <p:extLst>
      <p:ext uri="{BB962C8B-B14F-4D97-AF65-F5344CB8AC3E}">
        <p14:creationId xmlns:p14="http://schemas.microsoft.com/office/powerpoint/2010/main" val="2305692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Système de valeur ajoutée industrie</a:t>
            </a:r>
          </a:p>
        </p:txBody>
      </p:sp>
      <p:pic>
        <p:nvPicPr>
          <p:cNvPr id="5" name="Espace réservé du contenu 3"/>
          <p:cNvPicPr>
            <a:picLocks noGrp="1" noChangeAspect="1"/>
          </p:cNvPicPr>
          <p:nvPr>
            <p:ph idx="1"/>
          </p:nvPr>
        </p:nvPicPr>
        <p:blipFill>
          <a:blip r:embed="rId2" cstate="screen">
            <a:biLevel thresh="75000"/>
            <a:extLst>
              <a:ext uri="{28A0092B-C50C-407E-A947-70E740481C1C}">
                <a14:useLocalDpi xmlns:a14="http://schemas.microsoft.com/office/drawing/2010/main"/>
              </a:ext>
            </a:extLst>
          </a:blip>
          <a:stretch>
            <a:fillRect/>
          </a:stretch>
        </p:blipFill>
        <p:spPr>
          <a:xfrm>
            <a:off x="1293675" y="2204864"/>
            <a:ext cx="6120087" cy="4104456"/>
          </a:xfrm>
        </p:spPr>
      </p:pic>
      <p:pic>
        <p:nvPicPr>
          <p:cNvPr id="1031" name="Picture 7" descr="Résultat de recherche d'images pour &quot;poule&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9752" y="3212976"/>
            <a:ext cx="2160240" cy="144616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660232" y="6309320"/>
            <a:ext cx="1840568" cy="276999"/>
          </a:xfrm>
          <a:prstGeom prst="rect">
            <a:avLst/>
          </a:prstGeom>
          <a:noFill/>
        </p:spPr>
        <p:txBody>
          <a:bodyPr wrap="none" rtlCol="0">
            <a:spAutoFit/>
          </a:bodyPr>
          <a:lstStyle/>
          <a:p>
            <a:r>
              <a:rPr lang="fr-CH" sz="1200" dirty="0"/>
              <a:t>Source : IMD, Lausanne</a:t>
            </a:r>
          </a:p>
        </p:txBody>
      </p:sp>
    </p:spTree>
    <p:extLst>
      <p:ext uri="{BB962C8B-B14F-4D97-AF65-F5344CB8AC3E}">
        <p14:creationId xmlns:p14="http://schemas.microsoft.com/office/powerpoint/2010/main" val="512131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lstStyle/>
          <a:p>
            <a:r>
              <a:rPr lang="fr-CH" dirty="0"/>
              <a:t>Chaînes de valeur : principe</a:t>
            </a:r>
          </a:p>
        </p:txBody>
      </p:sp>
      <p:grpSp>
        <p:nvGrpSpPr>
          <p:cNvPr id="18" name="Groupe 17"/>
          <p:cNvGrpSpPr/>
          <p:nvPr/>
        </p:nvGrpSpPr>
        <p:grpSpPr>
          <a:xfrm>
            <a:off x="569953" y="2530392"/>
            <a:ext cx="8508320" cy="3900004"/>
            <a:chOff x="569953" y="2530392"/>
            <a:chExt cx="8508320" cy="3900004"/>
          </a:xfrm>
        </p:grpSpPr>
        <p:pic>
          <p:nvPicPr>
            <p:cNvPr id="4" name="Picture 2" descr="http://www.dolphinsrl.com/dolphin-srl/web-marketing-utenti-e-clienti.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60461" y="4152631"/>
              <a:ext cx="281781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7"/>
            <p:cNvSpPr txBox="1"/>
            <p:nvPr/>
          </p:nvSpPr>
          <p:spPr>
            <a:xfrm>
              <a:off x="672386" y="2530392"/>
              <a:ext cx="1402948"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it-CH" dirty="0"/>
                <a:t>Ressources</a:t>
              </a:r>
            </a:p>
          </p:txBody>
        </p:sp>
        <p:sp>
          <p:nvSpPr>
            <p:cNvPr id="7" name="CasellaDiTesto 8"/>
            <p:cNvSpPr txBox="1"/>
            <p:nvPr/>
          </p:nvSpPr>
          <p:spPr>
            <a:xfrm>
              <a:off x="2195736" y="3284984"/>
              <a:ext cx="1727781"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it-CH" dirty="0"/>
                <a:t>Transformation</a:t>
              </a:r>
            </a:p>
          </p:txBody>
        </p:sp>
        <p:sp>
          <p:nvSpPr>
            <p:cNvPr id="8" name="CasellaDiTesto 9"/>
            <p:cNvSpPr txBox="1"/>
            <p:nvPr/>
          </p:nvSpPr>
          <p:spPr>
            <a:xfrm>
              <a:off x="4043919" y="4039576"/>
              <a:ext cx="1338828"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it-CH" dirty="0"/>
                <a:t>Distribution</a:t>
              </a:r>
            </a:p>
          </p:txBody>
        </p:sp>
        <p:sp>
          <p:nvSpPr>
            <p:cNvPr id="9" name="CasellaDiTesto 10"/>
            <p:cNvSpPr txBox="1"/>
            <p:nvPr/>
          </p:nvSpPr>
          <p:spPr>
            <a:xfrm>
              <a:off x="5503148" y="4794167"/>
              <a:ext cx="774636"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it-CH" dirty="0"/>
                <a:t>Vente</a:t>
              </a:r>
            </a:p>
          </p:txBody>
        </p:sp>
        <p:sp>
          <p:nvSpPr>
            <p:cNvPr id="10" name="CasellaDiTesto 12"/>
            <p:cNvSpPr txBox="1">
              <a:spLocks noChangeArrowheads="1"/>
            </p:cNvSpPr>
            <p:nvPr/>
          </p:nvSpPr>
          <p:spPr bwMode="auto">
            <a:xfrm>
              <a:off x="7060561" y="5968731"/>
              <a:ext cx="1127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CH" altLang="fr-FR" dirty="0"/>
                <a:t>Clients</a:t>
              </a:r>
            </a:p>
          </p:txBody>
        </p:sp>
        <p:cxnSp>
          <p:nvCxnSpPr>
            <p:cNvPr id="13" name="Connettore 2 16"/>
            <p:cNvCxnSpPr>
              <a:cxnSpLocks noChangeShapeType="1"/>
            </p:cNvCxnSpPr>
            <p:nvPr/>
          </p:nvCxnSpPr>
          <p:spPr bwMode="auto">
            <a:xfrm>
              <a:off x="2518758" y="4636389"/>
              <a:ext cx="3333415" cy="130137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Connettore 2 17"/>
            <p:cNvCxnSpPr>
              <a:cxnSpLocks noChangeShapeType="1"/>
              <a:stCxn id="16" idx="1"/>
            </p:cNvCxnSpPr>
            <p:nvPr/>
          </p:nvCxnSpPr>
          <p:spPr bwMode="auto">
            <a:xfrm flipH="1" flipV="1">
              <a:off x="1066036" y="4441475"/>
              <a:ext cx="2804009" cy="112853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CasellaDiTesto 20"/>
            <p:cNvSpPr txBox="1">
              <a:spLocks noChangeArrowheads="1"/>
            </p:cNvSpPr>
            <p:nvPr/>
          </p:nvSpPr>
          <p:spPr bwMode="auto">
            <a:xfrm rot="1256270">
              <a:off x="569953" y="4095806"/>
              <a:ext cx="19656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CH" altLang="fr-FR" sz="1400" dirty="0"/>
                <a:t>Produits et prestations</a:t>
              </a:r>
            </a:p>
          </p:txBody>
        </p:sp>
        <p:sp>
          <p:nvSpPr>
            <p:cNvPr id="16" name="CasellaDiTesto 21"/>
            <p:cNvSpPr txBox="1">
              <a:spLocks noChangeArrowheads="1"/>
            </p:cNvSpPr>
            <p:nvPr/>
          </p:nvSpPr>
          <p:spPr bwMode="auto">
            <a:xfrm rot="1347701">
              <a:off x="3819260" y="5671881"/>
              <a:ext cx="13388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CH" altLang="fr-FR" sz="1400" dirty="0"/>
                <a:t>Flux financiers</a:t>
              </a:r>
            </a:p>
          </p:txBody>
        </p:sp>
      </p:grpSp>
    </p:spTree>
    <p:extLst>
      <p:ext uri="{BB962C8B-B14F-4D97-AF65-F5344CB8AC3E}">
        <p14:creationId xmlns:p14="http://schemas.microsoft.com/office/powerpoint/2010/main" val="3059267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712488" y="1735950"/>
            <a:ext cx="7190536" cy="4932784"/>
            <a:chOff x="457200" y="450850"/>
            <a:chExt cx="8086725" cy="5638800"/>
          </a:xfrm>
        </p:grpSpPr>
        <p:pic>
          <p:nvPicPr>
            <p:cNvPr id="57346" name="Picture 2" descr="bio_alp_tea_classi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448945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pLaits">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05600" y="450850"/>
              <a:ext cx="13573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5"/>
            <p:cNvSpPr txBox="1">
              <a:spLocks noChangeArrowheads="1"/>
            </p:cNvSpPr>
            <p:nvPr/>
          </p:nvSpPr>
          <p:spPr bwMode="auto">
            <a:xfrm rot="-5400000">
              <a:off x="3818732" y="4469606"/>
              <a:ext cx="1973262" cy="466725"/>
            </a:xfrm>
            <a:prstGeom prst="rect">
              <a:avLst/>
            </a:prstGeom>
            <a:solidFill>
              <a:schemeClr val="bg1"/>
            </a:solidFill>
            <a:ln w="9525">
              <a:solidFill>
                <a:srgbClr val="CC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solidFill>
                    <a:srgbClr val="CC0000"/>
                  </a:solidFill>
                  <a:latin typeface="Times New Roman" pitchFamily="18" charset="0"/>
                </a:rPr>
                <a:t>TRANSPORT</a:t>
              </a:r>
              <a:endParaRPr lang="it-CH">
                <a:solidFill>
                  <a:srgbClr val="CC0000"/>
                </a:solidFill>
                <a:latin typeface="Times New Roman" pitchFamily="18" charset="0"/>
              </a:endParaRPr>
            </a:p>
          </p:txBody>
        </p:sp>
        <p:sp>
          <p:nvSpPr>
            <p:cNvPr id="57349" name="Text Box 6"/>
            <p:cNvSpPr txBox="1">
              <a:spLocks noChangeArrowheads="1"/>
            </p:cNvSpPr>
            <p:nvPr/>
          </p:nvSpPr>
          <p:spPr bwMode="auto">
            <a:xfrm rot="-5400000">
              <a:off x="3818732" y="1650206"/>
              <a:ext cx="1973262"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latin typeface="Times New Roman" pitchFamily="18" charset="0"/>
                </a:rPr>
                <a:t>TRANSPORT</a:t>
              </a:r>
              <a:endParaRPr lang="it-CH">
                <a:latin typeface="Times New Roman" pitchFamily="18" charset="0"/>
              </a:endParaRPr>
            </a:p>
          </p:txBody>
        </p:sp>
        <p:sp>
          <p:nvSpPr>
            <p:cNvPr id="57350" name="Text Box 7"/>
            <p:cNvSpPr txBox="1">
              <a:spLocks noChangeArrowheads="1"/>
            </p:cNvSpPr>
            <p:nvPr/>
          </p:nvSpPr>
          <p:spPr bwMode="auto">
            <a:xfrm>
              <a:off x="1671638" y="1285875"/>
              <a:ext cx="2397125" cy="119697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dirty="0">
                  <a:latin typeface="Times New Roman" pitchFamily="18" charset="0"/>
                </a:rPr>
                <a:t>PRODUCTEURS</a:t>
              </a:r>
            </a:p>
            <a:p>
              <a:pPr eaLnBrk="1" hangingPunct="1"/>
              <a:r>
                <a:rPr lang="fr-CH" dirty="0">
                  <a:latin typeface="Times New Roman" pitchFamily="18" charset="0"/>
                </a:rPr>
                <a:t>DE</a:t>
              </a:r>
            </a:p>
            <a:p>
              <a:pPr eaLnBrk="1" hangingPunct="1"/>
              <a:r>
                <a:rPr lang="fr-CH" dirty="0">
                  <a:latin typeface="Times New Roman" pitchFamily="18" charset="0"/>
                </a:rPr>
                <a:t>LAIT</a:t>
              </a:r>
              <a:endParaRPr lang="it-CH" dirty="0">
                <a:latin typeface="Times New Roman" pitchFamily="18" charset="0"/>
              </a:endParaRPr>
            </a:p>
          </p:txBody>
        </p:sp>
        <p:sp>
          <p:nvSpPr>
            <p:cNvPr id="57351" name="Text Box 8"/>
            <p:cNvSpPr txBox="1">
              <a:spLocks noChangeArrowheads="1"/>
            </p:cNvSpPr>
            <p:nvPr/>
          </p:nvSpPr>
          <p:spPr bwMode="auto">
            <a:xfrm>
              <a:off x="1671638" y="4105275"/>
              <a:ext cx="2397125" cy="1196975"/>
            </a:xfrm>
            <a:prstGeom prst="rect">
              <a:avLst/>
            </a:prstGeom>
            <a:solidFill>
              <a:schemeClr val="bg1"/>
            </a:solidFill>
            <a:ln w="9525">
              <a:solidFill>
                <a:srgbClr val="CC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solidFill>
                    <a:srgbClr val="CC0000"/>
                  </a:solidFill>
                  <a:latin typeface="Times New Roman" pitchFamily="18" charset="0"/>
                </a:rPr>
                <a:t>PRODUCTEURS</a:t>
              </a:r>
            </a:p>
            <a:p>
              <a:pPr eaLnBrk="1" hangingPunct="1"/>
              <a:r>
                <a:rPr lang="fr-CH">
                  <a:solidFill>
                    <a:srgbClr val="CC0000"/>
                  </a:solidFill>
                  <a:latin typeface="Times New Roman" pitchFamily="18" charset="0"/>
                </a:rPr>
                <a:t>DE PLANTES </a:t>
              </a:r>
            </a:p>
            <a:p>
              <a:pPr eaLnBrk="1" hangingPunct="1"/>
              <a:r>
                <a:rPr lang="fr-CH">
                  <a:solidFill>
                    <a:srgbClr val="CC0000"/>
                  </a:solidFill>
                  <a:latin typeface="Times New Roman" pitchFamily="18" charset="0"/>
                </a:rPr>
                <a:t>MEDICINALES</a:t>
              </a:r>
              <a:endParaRPr lang="it-CH">
                <a:solidFill>
                  <a:srgbClr val="CC0000"/>
                </a:solidFill>
                <a:latin typeface="Times New Roman" pitchFamily="18" charset="0"/>
              </a:endParaRPr>
            </a:p>
          </p:txBody>
        </p:sp>
        <p:sp>
          <p:nvSpPr>
            <p:cNvPr id="57352" name="Text Box 9"/>
            <p:cNvSpPr txBox="1">
              <a:spLocks noChangeArrowheads="1"/>
            </p:cNvSpPr>
            <p:nvPr/>
          </p:nvSpPr>
          <p:spPr bwMode="auto">
            <a:xfrm rot="-5400000">
              <a:off x="-1405731" y="3150394"/>
              <a:ext cx="4192587" cy="4667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CH">
                  <a:latin typeface="Times New Roman" pitchFamily="18" charset="0"/>
                </a:rPr>
                <a:t>RESSOURCES NATURELLES</a:t>
              </a:r>
              <a:endParaRPr lang="it-CH">
                <a:latin typeface="Times New Roman" pitchFamily="18" charset="0"/>
              </a:endParaRPr>
            </a:p>
          </p:txBody>
        </p:sp>
        <p:cxnSp>
          <p:nvCxnSpPr>
            <p:cNvPr id="57353" name="AutoShape 10"/>
            <p:cNvCxnSpPr>
              <a:cxnSpLocks noChangeShapeType="1"/>
              <a:stCxn id="57357" idx="2"/>
              <a:endCxn id="57354" idx="0"/>
            </p:cNvCxnSpPr>
            <p:nvPr/>
          </p:nvCxnSpPr>
          <p:spPr bwMode="auto">
            <a:xfrm>
              <a:off x="6178550" y="3378200"/>
              <a:ext cx="189865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7354" name="Text Box 11"/>
            <p:cNvSpPr txBox="1">
              <a:spLocks noChangeArrowheads="1"/>
            </p:cNvSpPr>
            <p:nvPr/>
          </p:nvSpPr>
          <p:spPr bwMode="auto">
            <a:xfrm rot="-5400000">
              <a:off x="6831806" y="3144044"/>
              <a:ext cx="295751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latin typeface="Times New Roman" pitchFamily="18" charset="0"/>
                </a:rPr>
                <a:t>CONSOMMATEURS</a:t>
              </a:r>
              <a:endParaRPr lang="it-CH">
                <a:latin typeface="Times New Roman" pitchFamily="18" charset="0"/>
              </a:endParaRPr>
            </a:p>
          </p:txBody>
        </p:sp>
        <p:sp>
          <p:nvSpPr>
            <p:cNvPr id="57355" name="Text Box 12"/>
            <p:cNvSpPr txBox="1">
              <a:spLocks noChangeArrowheads="1"/>
            </p:cNvSpPr>
            <p:nvPr/>
          </p:nvSpPr>
          <p:spPr bwMode="auto">
            <a:xfrm rot="-5400000">
              <a:off x="7027069" y="3144044"/>
              <a:ext cx="119221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latin typeface="Times New Roman" pitchFamily="18" charset="0"/>
                </a:rPr>
                <a:t>VENTE</a:t>
              </a:r>
              <a:endParaRPr lang="it-CH">
                <a:latin typeface="Times New Roman" pitchFamily="18" charset="0"/>
              </a:endParaRPr>
            </a:p>
          </p:txBody>
        </p:sp>
        <p:sp>
          <p:nvSpPr>
            <p:cNvPr id="57356" name="Text Box 13"/>
            <p:cNvSpPr txBox="1">
              <a:spLocks noChangeArrowheads="1"/>
            </p:cNvSpPr>
            <p:nvPr/>
          </p:nvSpPr>
          <p:spPr bwMode="auto">
            <a:xfrm rot="-5400000">
              <a:off x="5620544" y="3144044"/>
              <a:ext cx="232886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latin typeface="Times New Roman" pitchFamily="18" charset="0"/>
                </a:rPr>
                <a:t>DISTRIBUTION</a:t>
              </a:r>
              <a:endParaRPr lang="it-CH">
                <a:latin typeface="Times New Roman" pitchFamily="18" charset="0"/>
              </a:endParaRPr>
            </a:p>
          </p:txBody>
        </p:sp>
        <p:sp>
          <p:nvSpPr>
            <p:cNvPr id="57357" name="Text Box 14"/>
            <p:cNvSpPr txBox="1">
              <a:spLocks noChangeArrowheads="1"/>
            </p:cNvSpPr>
            <p:nvPr/>
          </p:nvSpPr>
          <p:spPr bwMode="auto">
            <a:xfrm rot="-5400000">
              <a:off x="4367213" y="3144838"/>
              <a:ext cx="315912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dirty="0">
                  <a:latin typeface="Times New Roman" pitchFamily="18" charset="0"/>
                </a:rPr>
                <a:t>CONDITIONNEMENT</a:t>
              </a:r>
              <a:endParaRPr lang="it-CH" dirty="0">
                <a:latin typeface="Times New Roman" pitchFamily="18" charset="0"/>
              </a:endParaRPr>
            </a:p>
          </p:txBody>
        </p:sp>
        <p:cxnSp>
          <p:nvCxnSpPr>
            <p:cNvPr id="57358" name="AutoShape 15"/>
            <p:cNvCxnSpPr>
              <a:cxnSpLocks noChangeShapeType="1"/>
              <a:stCxn id="57349" idx="0"/>
              <a:endCxn id="57350" idx="3"/>
            </p:cNvCxnSpPr>
            <p:nvPr/>
          </p:nvCxnSpPr>
          <p:spPr bwMode="auto">
            <a:xfrm rot="10800000">
              <a:off x="4068763" y="1884363"/>
              <a:ext cx="503237"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7359" name="AutoShape 16"/>
            <p:cNvCxnSpPr>
              <a:cxnSpLocks noChangeShapeType="1"/>
              <a:stCxn id="57351" idx="3"/>
              <a:endCxn id="57348" idx="0"/>
            </p:cNvCxnSpPr>
            <p:nvPr/>
          </p:nvCxnSpPr>
          <p:spPr bwMode="auto">
            <a:xfrm>
              <a:off x="4068763" y="4703763"/>
              <a:ext cx="503237" cy="0"/>
            </a:xfrm>
            <a:prstGeom prst="straightConnector1">
              <a:avLst/>
            </a:prstGeom>
            <a:noFill/>
            <a:ln w="9525">
              <a:solidFill>
                <a:srgbClr val="CC0000"/>
              </a:solidFill>
              <a:round/>
              <a:headEnd/>
              <a:tailEnd/>
            </a:ln>
            <a:extLst>
              <a:ext uri="{909E8E84-426E-40DD-AFC4-6F175D3DCCD1}">
                <a14:hiddenFill xmlns:a14="http://schemas.microsoft.com/office/drawing/2010/main">
                  <a:noFill/>
                </a14:hiddenFill>
              </a:ext>
            </a:extLst>
          </p:spPr>
        </p:cxnSp>
        <p:cxnSp>
          <p:nvCxnSpPr>
            <p:cNvPr id="57360" name="AutoShape 17"/>
            <p:cNvCxnSpPr>
              <a:cxnSpLocks noChangeShapeType="1"/>
              <a:stCxn id="57349" idx="2"/>
              <a:endCxn id="57357" idx="0"/>
            </p:cNvCxnSpPr>
            <p:nvPr/>
          </p:nvCxnSpPr>
          <p:spPr bwMode="auto">
            <a:xfrm>
              <a:off x="5038725" y="1884363"/>
              <a:ext cx="673100" cy="1493837"/>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57361" name="AutoShape 18"/>
            <p:cNvCxnSpPr>
              <a:cxnSpLocks noChangeShapeType="1"/>
              <a:stCxn id="57348" idx="2"/>
              <a:endCxn id="57357" idx="0"/>
            </p:cNvCxnSpPr>
            <p:nvPr/>
          </p:nvCxnSpPr>
          <p:spPr bwMode="auto">
            <a:xfrm flipV="1">
              <a:off x="5038725" y="3378200"/>
              <a:ext cx="673100" cy="1325563"/>
            </a:xfrm>
            <a:prstGeom prst="bentConnector3">
              <a:avLst>
                <a:gd name="adj1" fmla="val 50000"/>
              </a:avLst>
            </a:prstGeom>
            <a:noFill/>
            <a:ln w="9525">
              <a:solidFill>
                <a:srgbClr val="CC0000"/>
              </a:solidFill>
              <a:miter lim="800000"/>
              <a:headEnd/>
              <a:tailEnd/>
            </a:ln>
            <a:extLst>
              <a:ext uri="{909E8E84-426E-40DD-AFC4-6F175D3DCCD1}">
                <a14:hiddenFill xmlns:a14="http://schemas.microsoft.com/office/drawing/2010/main">
                  <a:noFill/>
                </a14:hiddenFill>
              </a:ext>
            </a:extLst>
          </p:spPr>
        </p:cxnSp>
        <p:cxnSp>
          <p:nvCxnSpPr>
            <p:cNvPr id="57362" name="AutoShape 19"/>
            <p:cNvCxnSpPr>
              <a:cxnSpLocks noChangeShapeType="1"/>
              <a:stCxn id="57350" idx="1"/>
              <a:endCxn id="57352" idx="2"/>
            </p:cNvCxnSpPr>
            <p:nvPr/>
          </p:nvCxnSpPr>
          <p:spPr bwMode="auto">
            <a:xfrm rot="10800000" flipV="1">
              <a:off x="923925" y="1884363"/>
              <a:ext cx="747713" cy="1500187"/>
            </a:xfrm>
            <a:prstGeom prst="bentConnector3">
              <a:avLst>
                <a:gd name="adj1" fmla="val 4989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57363" name="AutoShape 20"/>
            <p:cNvCxnSpPr>
              <a:cxnSpLocks noChangeShapeType="1"/>
              <a:stCxn id="57352" idx="2"/>
              <a:endCxn id="57351" idx="1"/>
            </p:cNvCxnSpPr>
            <p:nvPr/>
          </p:nvCxnSpPr>
          <p:spPr bwMode="auto">
            <a:xfrm>
              <a:off x="923925" y="3384550"/>
              <a:ext cx="747713" cy="1319213"/>
            </a:xfrm>
            <a:prstGeom prst="bentConnector3">
              <a:avLst>
                <a:gd name="adj1" fmla="val 49894"/>
              </a:avLst>
            </a:prstGeom>
            <a:noFill/>
            <a:ln w="9525">
              <a:solidFill>
                <a:srgbClr val="CC0000"/>
              </a:solidFill>
              <a:miter lim="800000"/>
              <a:headEnd/>
              <a:tailEnd/>
            </a:ln>
            <a:extLst>
              <a:ext uri="{909E8E84-426E-40DD-AFC4-6F175D3DCCD1}">
                <a14:hiddenFill xmlns:a14="http://schemas.microsoft.com/office/drawing/2010/main">
                  <a:noFill/>
                </a14:hiddenFill>
              </a:ext>
            </a:extLst>
          </p:spPr>
        </p:cxnSp>
      </p:grpSp>
      <p:sp>
        <p:nvSpPr>
          <p:cNvPr id="2" name="Titre 1"/>
          <p:cNvSpPr>
            <a:spLocks noGrp="1"/>
          </p:cNvSpPr>
          <p:nvPr>
            <p:ph type="title"/>
          </p:nvPr>
        </p:nvSpPr>
        <p:spPr>
          <a:xfrm>
            <a:off x="483349" y="1004272"/>
            <a:ext cx="7773988" cy="576263"/>
          </a:xfrm>
        </p:spPr>
        <p:txBody>
          <a:bodyPr/>
          <a:lstStyle/>
          <a:p>
            <a:r>
              <a:rPr lang="fr-CH" dirty="0"/>
              <a:t>Chaînes de valeur : un jeu de dominos  </a:t>
            </a:r>
          </a:p>
        </p:txBody>
      </p:sp>
      <p:pic>
        <p:nvPicPr>
          <p:cNvPr id="1026" name="Picture 2" descr="http://www.agoralude.com/1302-thickbox_default/dominos-bois-en-couleurs.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2102" y="-169996"/>
            <a:ext cx="1947282" cy="1947282"/>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4"/>
          <p:cNvSpPr txBox="1">
            <a:spLocks noChangeArrowheads="1"/>
          </p:cNvSpPr>
          <p:nvPr/>
        </p:nvSpPr>
        <p:spPr bwMode="auto">
          <a:xfrm>
            <a:off x="467544" y="6525344"/>
            <a:ext cx="65882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CH" sz="1100" dirty="0" err="1"/>
              <a:t>Pour</a:t>
            </a:r>
            <a:r>
              <a:rPr lang="de-CH" sz="1100" dirty="0"/>
              <a:t> en </a:t>
            </a:r>
            <a:r>
              <a:rPr lang="de-CH" sz="1100" dirty="0" err="1"/>
              <a:t>savoir</a:t>
            </a:r>
            <a:r>
              <a:rPr lang="de-CH" sz="1100" dirty="0"/>
              <a:t> plus : </a:t>
            </a:r>
            <a:r>
              <a:rPr lang="de-CH" sz="1100" dirty="0">
                <a:hlinkClick r:id="rId7"/>
              </a:rPr>
              <a:t>https://fr.wikipedia.org/wiki/Cha%C3%AEne_de_valeur</a:t>
            </a:r>
            <a:r>
              <a:rPr lang="de-CH" sz="1100" dirty="0"/>
              <a:t>   </a:t>
            </a:r>
            <a:endParaRPr lang="de-CH" sz="1100" dirty="0">
              <a:solidFill>
                <a:srgbClr val="FF0000"/>
              </a:solidFill>
            </a:endParaRPr>
          </a:p>
        </p:txBody>
      </p:sp>
    </p:spTree>
    <p:extLst>
      <p:ext uri="{BB962C8B-B14F-4D97-AF65-F5344CB8AC3E}">
        <p14:creationId xmlns:p14="http://schemas.microsoft.com/office/powerpoint/2010/main" val="2608152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66725" y="6170117"/>
            <a:ext cx="6474849" cy="461665"/>
          </a:xfrm>
          <a:prstGeom prst="rect">
            <a:avLst/>
          </a:prstGeom>
          <a:noFill/>
        </p:spPr>
        <p:txBody>
          <a:bodyPr wrap="none" rtlCol="0">
            <a:spAutoFit/>
          </a:bodyPr>
          <a:lstStyle/>
          <a:p>
            <a:r>
              <a:rPr lang="fr-CH" sz="1200" dirty="0"/>
              <a:t>Pour en savoir plus :</a:t>
            </a:r>
          </a:p>
          <a:p>
            <a:r>
              <a:rPr lang="fr-CH" sz="1200" dirty="0">
                <a:hlinkClick r:id="rId3"/>
              </a:rPr>
              <a:t>http://regiosuisse.ch/fr/documents/feuille-resultats-03-cosf-romandie-ecologie-industrielle-npr</a:t>
            </a:r>
            <a:r>
              <a:rPr lang="fr-CH" sz="1200" dirty="0"/>
              <a:t> </a:t>
            </a:r>
          </a:p>
        </p:txBody>
      </p:sp>
      <p:sp>
        <p:nvSpPr>
          <p:cNvPr id="6" name="Titel 3"/>
          <p:cNvSpPr txBox="1">
            <a:spLocks/>
          </p:cNvSpPr>
          <p:nvPr/>
        </p:nvSpPr>
        <p:spPr>
          <a:xfrm>
            <a:off x="467544" y="764704"/>
            <a:ext cx="8676456" cy="514350"/>
          </a:xfrm>
          <a:prstGeom prst="rect">
            <a:avLst/>
          </a:prstGeom>
        </p:spPr>
        <p:txBody>
          <a:bodyPr/>
          <a:lst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pPr>
              <a:defRPr/>
            </a:pPr>
            <a:r>
              <a:rPr lang="fr-CH" dirty="0"/>
              <a:t>Systèmes industriels : approche de l’écologie industrielle</a:t>
            </a:r>
            <a:r>
              <a:rPr lang="fr-CH" altLang="de-DE" sz="2000" dirty="0"/>
              <a:t> </a:t>
            </a:r>
          </a:p>
          <a:p>
            <a:pPr>
              <a:defRPr/>
            </a:pPr>
            <a:endParaRPr lang="fr-CH" kern="0" dirty="0"/>
          </a:p>
        </p:txBody>
      </p:sp>
      <p:pic>
        <p:nvPicPr>
          <p:cNvPr id="8" name="Espace réservé du contenu 4" descr="ei-concept201006_bd.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552" y="1340768"/>
            <a:ext cx="8136904" cy="477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89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dirty="0"/>
              <a:t>Présentation, questions et besoins des participants</a:t>
            </a:r>
          </a:p>
        </p:txBody>
      </p:sp>
      <p:graphicFrame>
        <p:nvGraphicFramePr>
          <p:cNvPr id="2" name="Tableau 1"/>
          <p:cNvGraphicFramePr>
            <a:graphicFrameLocks noGrp="1"/>
          </p:cNvGraphicFramePr>
          <p:nvPr>
            <p:extLst>
              <p:ext uri="{D42A27DB-BD31-4B8C-83A1-F6EECF244321}">
                <p14:modId xmlns:p14="http://schemas.microsoft.com/office/powerpoint/2010/main" val="3178877784"/>
              </p:ext>
            </p:extLst>
          </p:nvPr>
        </p:nvGraphicFramePr>
        <p:xfrm>
          <a:off x="467544" y="2276873"/>
          <a:ext cx="8136904" cy="4170225"/>
        </p:xfrm>
        <a:graphic>
          <a:graphicData uri="http://schemas.openxmlformats.org/drawingml/2006/table">
            <a:tbl>
              <a:tblPr firstRow="1" bandRow="1">
                <a:tableStyleId>{616DA210-FB5B-4158-B5E0-FEB733F419BA}</a:tableStyleId>
              </a:tblPr>
              <a:tblGrid>
                <a:gridCol w="1575382">
                  <a:extLst>
                    <a:ext uri="{9D8B030D-6E8A-4147-A177-3AD203B41FA5}">
                      <a16:colId xmlns:a16="http://schemas.microsoft.com/office/drawing/2014/main" xmlns="" val="904950213"/>
                    </a:ext>
                  </a:extLst>
                </a:gridCol>
                <a:gridCol w="1592970">
                  <a:extLst>
                    <a:ext uri="{9D8B030D-6E8A-4147-A177-3AD203B41FA5}">
                      <a16:colId xmlns:a16="http://schemas.microsoft.com/office/drawing/2014/main" xmlns="" val="1128186098"/>
                    </a:ext>
                  </a:extLst>
                </a:gridCol>
                <a:gridCol w="1584176">
                  <a:extLst>
                    <a:ext uri="{9D8B030D-6E8A-4147-A177-3AD203B41FA5}">
                      <a16:colId xmlns:a16="http://schemas.microsoft.com/office/drawing/2014/main" xmlns="" val="1867612479"/>
                    </a:ext>
                  </a:extLst>
                </a:gridCol>
                <a:gridCol w="1831957">
                  <a:extLst>
                    <a:ext uri="{9D8B030D-6E8A-4147-A177-3AD203B41FA5}">
                      <a16:colId xmlns:a16="http://schemas.microsoft.com/office/drawing/2014/main" xmlns="" val="108445371"/>
                    </a:ext>
                  </a:extLst>
                </a:gridCol>
                <a:gridCol w="1552419">
                  <a:extLst>
                    <a:ext uri="{9D8B030D-6E8A-4147-A177-3AD203B41FA5}">
                      <a16:colId xmlns:a16="http://schemas.microsoft.com/office/drawing/2014/main" xmlns="" val="20004"/>
                    </a:ext>
                  </a:extLst>
                </a:gridCol>
              </a:tblGrid>
              <a:tr h="504055">
                <a:tc>
                  <a:txBody>
                    <a:bodyPr/>
                    <a:lstStyle/>
                    <a:p>
                      <a:endParaRPr lang="fr-CH" dirty="0"/>
                    </a:p>
                  </a:txBody>
                  <a:tcPr/>
                </a:tc>
                <a:tc>
                  <a:txBody>
                    <a:bodyPr/>
                    <a:lstStyle/>
                    <a:p>
                      <a:r>
                        <a:rPr lang="fr-CH" dirty="0"/>
                        <a:t>Région</a:t>
                      </a:r>
                    </a:p>
                  </a:txBody>
                  <a:tcPr/>
                </a:tc>
                <a:tc>
                  <a:txBody>
                    <a:bodyPr/>
                    <a:lstStyle/>
                    <a:p>
                      <a:r>
                        <a:rPr lang="fr-CH" dirty="0"/>
                        <a:t>Canton</a:t>
                      </a:r>
                    </a:p>
                  </a:txBody>
                  <a:tcPr/>
                </a:tc>
                <a:tc>
                  <a:txBody>
                    <a:bodyPr/>
                    <a:lstStyle/>
                    <a:p>
                      <a:r>
                        <a:rPr lang="fr-CH" dirty="0"/>
                        <a:t>Confédération</a:t>
                      </a:r>
                    </a:p>
                  </a:txBody>
                  <a:tcPr/>
                </a:tc>
                <a:tc>
                  <a:txBody>
                    <a:bodyPr/>
                    <a:lstStyle/>
                    <a:p>
                      <a:r>
                        <a:rPr lang="fr-CH" dirty="0"/>
                        <a:t>Autres</a:t>
                      </a:r>
                    </a:p>
                  </a:txBody>
                  <a:tcPr/>
                </a:tc>
                <a:extLst>
                  <a:ext uri="{0D108BD9-81ED-4DB2-BD59-A6C34878D82A}">
                    <a16:rowId xmlns:a16="http://schemas.microsoft.com/office/drawing/2014/main" xmlns="" val="907371570"/>
                  </a:ext>
                </a:extLst>
              </a:tr>
              <a:tr h="1833085">
                <a:tc>
                  <a:txBody>
                    <a:bodyPr/>
                    <a:lstStyle/>
                    <a:p>
                      <a:r>
                        <a:rPr lang="fr-CH" dirty="0"/>
                        <a:t>Questions</a:t>
                      </a:r>
                    </a:p>
                  </a:txBody>
                  <a:tcPr/>
                </a:tc>
                <a:tc>
                  <a:txBody>
                    <a:bodyPr/>
                    <a:lstStyle/>
                    <a:p>
                      <a:endParaRPr lang="fr-CH" dirty="0"/>
                    </a:p>
                  </a:txBody>
                  <a:tcPr/>
                </a:tc>
                <a:tc>
                  <a:txBody>
                    <a:bodyPr/>
                    <a:lstStyle/>
                    <a:p>
                      <a:endParaRPr lang="fr-CH" dirty="0"/>
                    </a:p>
                  </a:txBody>
                  <a:tcPr/>
                </a:tc>
                <a:tc>
                  <a:txBody>
                    <a:bodyPr/>
                    <a:lstStyle/>
                    <a:p>
                      <a:endParaRPr lang="fr-CH"/>
                    </a:p>
                  </a:txBody>
                  <a:tcPr/>
                </a:tc>
                <a:tc>
                  <a:txBody>
                    <a:bodyPr/>
                    <a:lstStyle/>
                    <a:p>
                      <a:endParaRPr lang="fr-CH"/>
                    </a:p>
                  </a:txBody>
                  <a:tcPr/>
                </a:tc>
                <a:extLst>
                  <a:ext uri="{0D108BD9-81ED-4DB2-BD59-A6C34878D82A}">
                    <a16:rowId xmlns:a16="http://schemas.microsoft.com/office/drawing/2014/main" xmlns="" val="1132908002"/>
                  </a:ext>
                </a:extLst>
              </a:tr>
              <a:tr h="1833085">
                <a:tc>
                  <a:txBody>
                    <a:bodyPr/>
                    <a:lstStyle/>
                    <a:p>
                      <a:r>
                        <a:rPr lang="fr-CH" dirty="0"/>
                        <a:t>Besoins</a:t>
                      </a:r>
                    </a:p>
                  </a:txBody>
                  <a:tcPr/>
                </a:tc>
                <a:tc>
                  <a:txBody>
                    <a:bodyPr/>
                    <a:lstStyle/>
                    <a:p>
                      <a:endParaRPr lang="fr-CH" dirty="0"/>
                    </a:p>
                  </a:txBody>
                  <a:tcPr/>
                </a:tc>
                <a:tc>
                  <a:txBody>
                    <a:bodyPr/>
                    <a:lstStyle/>
                    <a:p>
                      <a:endParaRPr lang="fr-CH"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xmlns="" val="2827189760"/>
                  </a:ext>
                </a:extLst>
              </a:tr>
            </a:tbl>
          </a:graphicData>
        </a:graphic>
      </p:graphicFrame>
    </p:spTree>
    <p:extLst>
      <p:ext uri="{BB962C8B-B14F-4D97-AF65-F5344CB8AC3E}">
        <p14:creationId xmlns:p14="http://schemas.microsoft.com/office/powerpoint/2010/main" val="3758484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el 3"/>
          <p:cNvSpPr txBox="1">
            <a:spLocks/>
          </p:cNvSpPr>
          <p:nvPr/>
        </p:nvSpPr>
        <p:spPr>
          <a:xfrm>
            <a:off x="467545" y="764704"/>
            <a:ext cx="8352928" cy="514350"/>
          </a:xfrm>
          <a:prstGeom prst="rect">
            <a:avLst/>
          </a:prstGeom>
        </p:spPr>
        <p:txBody>
          <a:bodyPr/>
          <a:lst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pPr>
              <a:defRPr/>
            </a:pPr>
            <a:r>
              <a:rPr lang="fr-CH" dirty="0"/>
              <a:t>Systèmes régionaux d’innovation (RIS) selon </a:t>
            </a:r>
            <a:r>
              <a:rPr lang="fr-CH" altLang="de-DE" dirty="0"/>
              <a:t>la NPR</a:t>
            </a:r>
            <a:endParaRPr lang="fr-CH" sz="2000" kern="0" dirty="0"/>
          </a:p>
          <a:p>
            <a:pPr>
              <a:defRPr/>
            </a:pPr>
            <a:r>
              <a:rPr lang="fr-CH" altLang="de-DE" sz="2000" dirty="0"/>
              <a:t> </a:t>
            </a:r>
          </a:p>
          <a:p>
            <a:pPr>
              <a:defRPr/>
            </a:pPr>
            <a:endParaRPr lang="fr-CH" kern="0" dirty="0"/>
          </a:p>
        </p:txBody>
      </p:sp>
      <p:sp>
        <p:nvSpPr>
          <p:cNvPr id="2" name="Textfeld 1"/>
          <p:cNvSpPr txBox="1"/>
          <p:nvPr/>
        </p:nvSpPr>
        <p:spPr>
          <a:xfrm>
            <a:off x="468313" y="1484784"/>
            <a:ext cx="8675687" cy="7109639"/>
          </a:xfrm>
          <a:prstGeom prst="rect">
            <a:avLst/>
          </a:prstGeom>
          <a:noFill/>
        </p:spPr>
        <p:txBody>
          <a:bodyPr wrap="square">
            <a:spAutoFit/>
          </a:bodyPr>
          <a:lstStyle/>
          <a:p>
            <a:pPr>
              <a:defRPr/>
            </a:pPr>
            <a:r>
              <a:rPr lang="fr-CH" b="1" dirty="0"/>
              <a:t>Prestations (Output) :</a:t>
            </a:r>
          </a:p>
          <a:p>
            <a:pPr marL="285750" indent="-285750">
              <a:spcBef>
                <a:spcPts val="1200"/>
              </a:spcBef>
              <a:buFont typeface="Arial" panose="020B0604020202020204" pitchFamily="34" charset="0"/>
              <a:buChar char="•"/>
              <a:defRPr/>
            </a:pPr>
            <a:r>
              <a:rPr lang="fr-CH" dirty="0"/>
              <a:t>Systèmes régionaux (</a:t>
            </a:r>
            <a:r>
              <a:rPr lang="fr-CH" b="1" dirty="0"/>
              <a:t>généralement intercantonaux</a:t>
            </a:r>
            <a:r>
              <a:rPr lang="fr-CH" dirty="0"/>
              <a:t>, parfois transfrontaliers) d’innovation (RIS) avec stratégie et gouvernance </a:t>
            </a:r>
            <a:br>
              <a:rPr lang="fr-CH" dirty="0"/>
            </a:br>
            <a:r>
              <a:rPr lang="fr-CH" dirty="0"/>
              <a:t>communes visant une </a:t>
            </a:r>
            <a:r>
              <a:rPr lang="fr-CH" b="1" dirty="0"/>
              <a:t>coordination horizontale et verticale </a:t>
            </a:r>
            <a:r>
              <a:rPr lang="fr-CH" dirty="0"/>
              <a:t>des </a:t>
            </a:r>
            <a:br>
              <a:rPr lang="fr-CH" dirty="0"/>
            </a:br>
            <a:r>
              <a:rPr lang="fr-CH" dirty="0"/>
              <a:t>offres et le développement du système </a:t>
            </a:r>
          </a:p>
          <a:p>
            <a:pPr marL="285750" indent="-285750">
              <a:spcBef>
                <a:spcPts val="1200"/>
              </a:spcBef>
              <a:buFont typeface="Arial" panose="020B0604020202020204" pitchFamily="34" charset="0"/>
              <a:buChar char="•"/>
              <a:defRPr/>
            </a:pPr>
            <a:r>
              <a:rPr lang="fr-CH" dirty="0"/>
              <a:t>Offres de promotion de l’innovation répondant aux spécificités </a:t>
            </a:r>
            <a:br>
              <a:rPr lang="fr-CH" dirty="0"/>
            </a:br>
            <a:r>
              <a:rPr lang="fr-CH" dirty="0"/>
              <a:t>régionales et aux besoins des groupes cibles définis dans la stratégie RIS (</a:t>
            </a:r>
            <a:r>
              <a:rPr lang="fr-CH" b="1" dirty="0"/>
              <a:t>généralement des PME </a:t>
            </a:r>
            <a:r>
              <a:rPr lang="fr-CH" dirty="0"/>
              <a:t>des régions de montagne, des régions rurales ou des régions frontalières) </a:t>
            </a:r>
          </a:p>
          <a:p>
            <a:pPr>
              <a:defRPr/>
            </a:pPr>
            <a:endParaRPr lang="fr-CH" dirty="0"/>
          </a:p>
          <a:p>
            <a:pPr>
              <a:defRPr/>
            </a:pPr>
            <a:r>
              <a:rPr lang="fr-CH" b="1" dirty="0"/>
              <a:t>Indicateurs :</a:t>
            </a:r>
          </a:p>
          <a:p>
            <a:pPr marL="342900" indent="-342900">
              <a:spcBef>
                <a:spcPts val="1200"/>
              </a:spcBef>
              <a:buFont typeface="Arial" panose="020B0604020202020204" pitchFamily="34" charset="0"/>
              <a:buChar char="•"/>
              <a:defRPr/>
            </a:pPr>
            <a:r>
              <a:rPr lang="fr-CH" dirty="0"/>
              <a:t>Environ 6 à 7 RIS avec gouvernance</a:t>
            </a:r>
          </a:p>
          <a:p>
            <a:pPr marL="342900" indent="-342900">
              <a:spcBef>
                <a:spcPts val="1200"/>
              </a:spcBef>
              <a:buFont typeface="Arial" panose="020B0604020202020204" pitchFamily="34" charset="0"/>
              <a:buChar char="•"/>
              <a:defRPr/>
            </a:pPr>
            <a:r>
              <a:rPr lang="fr-CH" dirty="0"/>
              <a:t>Offre de promotion régionale selon le document de réflexion et la stratégie régionale</a:t>
            </a:r>
          </a:p>
          <a:p>
            <a:pPr marL="342900" indent="-342900">
              <a:spcBef>
                <a:spcPts val="1200"/>
              </a:spcBef>
              <a:buFont typeface="Arial" panose="020B0604020202020204" pitchFamily="34" charset="0"/>
              <a:buChar char="•"/>
              <a:defRPr/>
            </a:pPr>
            <a:r>
              <a:rPr lang="fr-CH" dirty="0"/>
              <a:t>Efficacité et transparence de l'offre de promotion </a:t>
            </a:r>
          </a:p>
          <a:p>
            <a:endParaRPr lang="fr-CH" sz="2000" dirty="0"/>
          </a:p>
          <a:p>
            <a:pPr marL="342900" indent="-342900">
              <a:buFont typeface="Arial" panose="020B0604020202020204" pitchFamily="34" charset="0"/>
              <a:buChar char="•"/>
              <a:defRPr/>
            </a:pPr>
            <a:endParaRPr lang="fr-CH" sz="2000" dirty="0"/>
          </a:p>
          <a:p>
            <a:pPr marL="285750" indent="-285750">
              <a:buFont typeface="Arial" panose="020B0604020202020204" pitchFamily="34" charset="0"/>
              <a:buChar char="•"/>
              <a:defRPr/>
            </a:pPr>
            <a:endParaRPr lang="fr-CH" sz="2000" dirty="0"/>
          </a:p>
          <a:p>
            <a:pPr marL="285750" indent="-285750">
              <a:buFont typeface="Arial" panose="020B0604020202020204" pitchFamily="34" charset="0"/>
              <a:buChar char="•"/>
              <a:defRPr/>
            </a:pPr>
            <a:endParaRPr lang="fr-CH" sz="2000" dirty="0"/>
          </a:p>
          <a:p>
            <a:pPr marL="285750" indent="-285750">
              <a:buFont typeface="Arial" panose="020B0604020202020204" pitchFamily="34" charset="0"/>
              <a:buChar char="•"/>
              <a:defRPr/>
            </a:pPr>
            <a:endParaRPr lang="fr-CH" altLang="de-DE" sz="2000" dirty="0"/>
          </a:p>
          <a:p>
            <a:pPr>
              <a:defRPr/>
            </a:pPr>
            <a:endParaRPr lang="fr-CH" b="1" dirty="0"/>
          </a:p>
          <a:p>
            <a:pPr>
              <a:defRPr/>
            </a:pPr>
            <a:endParaRPr lang="fr-CH" dirty="0"/>
          </a:p>
        </p:txBody>
      </p:sp>
      <p:sp>
        <p:nvSpPr>
          <p:cNvPr id="5" name="Textfeld 4"/>
          <p:cNvSpPr txBox="1">
            <a:spLocks noChangeArrowheads="1"/>
          </p:cNvSpPr>
          <p:nvPr/>
        </p:nvSpPr>
        <p:spPr bwMode="auto">
          <a:xfrm>
            <a:off x="467544" y="6525344"/>
            <a:ext cx="65882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CH" sz="1100" dirty="0"/>
              <a:t>Source : SECO 2014 : Programmes de mise en </a:t>
            </a:r>
            <a:r>
              <a:rPr lang="fr-CH" sz="1100" dirty="0">
                <a:solidFill>
                  <a:srgbClr val="000000"/>
                </a:solidFill>
              </a:rPr>
              <a:t>œ</a:t>
            </a:r>
            <a:r>
              <a:rPr lang="fr-CH" sz="1100" dirty="0"/>
              <a:t>uvre NPR 2016–2019 – Guide destiné aux cantons </a:t>
            </a:r>
            <a:endParaRPr lang="fr-CH" sz="1100" dirty="0">
              <a:solidFill>
                <a:srgbClr val="FF0000"/>
              </a:solidFill>
            </a:endParaRPr>
          </a:p>
        </p:txBody>
      </p:sp>
    </p:spTree>
    <p:extLst>
      <p:ext uri="{BB962C8B-B14F-4D97-AF65-F5344CB8AC3E}">
        <p14:creationId xmlns:p14="http://schemas.microsoft.com/office/powerpoint/2010/main" val="3892236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6" name="Textfeld 19"/>
          <p:cNvSpPr txBox="1">
            <a:spLocks noChangeArrowheads="1"/>
          </p:cNvSpPr>
          <p:nvPr/>
        </p:nvSpPr>
        <p:spPr bwMode="auto">
          <a:xfrm>
            <a:off x="479454" y="6141474"/>
            <a:ext cx="7590590" cy="59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79" tIns="45586" rIns="91179" bIns="45586">
            <a:spAutoFit/>
          </a:bodyPr>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cs typeface="Arial" pitchFamily="34" charset="0"/>
              </a:defRPr>
            </a:lvl9pPr>
          </a:lstStyle>
          <a:p>
            <a:pPr eaLnBrk="1" hangingPunct="1"/>
            <a:r>
              <a:rPr lang="fr-CH" sz="1100" dirty="0"/>
              <a:t>Source : Conseil fédéral 2010 : Les clusters dans la promotion économique, image adaptée</a:t>
            </a:r>
          </a:p>
          <a:p>
            <a:pPr eaLnBrk="1" hangingPunct="1"/>
            <a:r>
              <a:rPr lang="fr-CH" sz="1100" dirty="0"/>
              <a:t>Consultation des cantons par voie de conférence, du 6 mai 2014 : Priorités du programme pluriannuel NPR 2016–2023</a:t>
            </a:r>
          </a:p>
          <a:p>
            <a:pPr eaLnBrk="1" hangingPunct="1"/>
            <a:endParaRPr lang="fr-CH" altLang="de-DE" sz="1100" dirty="0"/>
          </a:p>
        </p:txBody>
      </p:sp>
      <p:sp>
        <p:nvSpPr>
          <p:cNvPr id="6" name="Titolo 1"/>
          <p:cNvSpPr txBox="1">
            <a:spLocks/>
          </p:cNvSpPr>
          <p:nvPr/>
        </p:nvSpPr>
        <p:spPr bwMode="auto">
          <a:xfrm>
            <a:off x="466724" y="692696"/>
            <a:ext cx="1015394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Systèmes régionaux d’innovation (RIS) : clusters</a:t>
            </a:r>
            <a:endParaRPr lang="fr-CH" altLang="it-IT"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869261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527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bwMode="auto">
          <a:xfrm>
            <a:off x="466724" y="692696"/>
            <a:ext cx="1015394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Systèmes régionaux d’innovation (RIS)</a:t>
            </a:r>
            <a:endParaRPr lang="fr-CH" altLang="it-IT" dirty="0"/>
          </a:p>
        </p:txBody>
      </p:sp>
      <p:pic>
        <p:nvPicPr>
          <p:cNvPr id="3" name="Picture 2" descr="20160310_RIS-Landschaf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056" y="1283570"/>
            <a:ext cx="8244408" cy="5457798"/>
          </a:xfrm>
          <a:prstGeom prst="rect">
            <a:avLst/>
          </a:prstGeom>
        </p:spPr>
      </p:pic>
      <p:sp>
        <p:nvSpPr>
          <p:cNvPr id="7" name="Textfeld 19"/>
          <p:cNvSpPr txBox="1">
            <a:spLocks noChangeArrowheads="1"/>
          </p:cNvSpPr>
          <p:nvPr/>
        </p:nvSpPr>
        <p:spPr bwMode="auto">
          <a:xfrm>
            <a:off x="479454" y="6382759"/>
            <a:ext cx="7590590" cy="43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79" tIns="45586" rIns="91179" bIns="45586">
            <a:spAutoFit/>
          </a:bodyPr>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cs typeface="Arial" pitchFamily="34" charset="0"/>
              </a:defRPr>
            </a:lvl9pPr>
          </a:lstStyle>
          <a:p>
            <a:pPr eaLnBrk="1" hangingPunct="1"/>
            <a:r>
              <a:rPr lang="fr-CH" altLang="de-DE" sz="1100" dirty="0"/>
              <a:t>Pour en savoir plus :</a:t>
            </a:r>
          </a:p>
          <a:p>
            <a:pPr eaLnBrk="1" hangingPunct="1"/>
            <a:r>
              <a:rPr lang="fr-CH" altLang="de-DE" sz="1100" dirty="0">
                <a:hlinkClick r:id="rId4"/>
              </a:rPr>
              <a:t>http://regiosuisse.ch/fr/documents/feuille-resultats-01-cosf-ris-systemes-regionaux-dinnovations-ris</a:t>
            </a:r>
            <a:r>
              <a:rPr lang="fr-CH" altLang="de-DE" sz="1100" dirty="0"/>
              <a:t> </a:t>
            </a:r>
          </a:p>
        </p:txBody>
      </p:sp>
    </p:spTree>
    <p:extLst>
      <p:ext uri="{BB962C8B-B14F-4D97-AF65-F5344CB8AC3E}">
        <p14:creationId xmlns:p14="http://schemas.microsoft.com/office/powerpoint/2010/main" val="3235798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1057771"/>
            <a:ext cx="7773988" cy="576263"/>
          </a:xfrm>
        </p:spPr>
        <p:txBody>
          <a:bodyPr/>
          <a:lstStyle/>
          <a:p>
            <a:r>
              <a:rPr lang="fr-CH" dirty="0"/>
              <a:t>Système de valeur ajoutée tourisme</a:t>
            </a:r>
          </a:p>
        </p:txBody>
      </p:sp>
      <p:sp>
        <p:nvSpPr>
          <p:cNvPr id="3" name="Espace réservé du contenu 2"/>
          <p:cNvSpPr>
            <a:spLocks noGrp="1"/>
          </p:cNvSpPr>
          <p:nvPr>
            <p:ph idx="1"/>
          </p:nvPr>
        </p:nvSpPr>
        <p:spPr>
          <a:xfrm>
            <a:off x="539750" y="1844824"/>
            <a:ext cx="7773988" cy="3178026"/>
          </a:xfrm>
        </p:spPr>
        <p:txBody>
          <a:bodyPr/>
          <a:lstStyle/>
          <a:p>
            <a:pPr marL="0" indent="0">
              <a:spcBef>
                <a:spcPts val="600"/>
              </a:spcBef>
              <a:buNone/>
              <a:defRPr/>
            </a:pPr>
            <a:r>
              <a:rPr lang="fr-CH" sz="1800" b="1" dirty="0"/>
              <a:t>« </a:t>
            </a:r>
            <a:r>
              <a:rPr lang="fr-CH" sz="1800" dirty="0"/>
              <a:t>L’ensemble des moyens de la NPR affectés à la priorité Tourisme permet de soutenir des projets dans trois des quatre axes stratégiques du </a:t>
            </a:r>
            <a:r>
              <a:rPr lang="fr-CH" sz="1800" b="1" dirty="0"/>
              <a:t>programme d’impulsion</a:t>
            </a:r>
            <a:r>
              <a:rPr lang="fr-CH" sz="1800" dirty="0"/>
              <a:t>. » (Message, p. 2240 </a:t>
            </a:r>
            <a:r>
              <a:rPr lang="fr-CH" sz="1800" dirty="0" err="1"/>
              <a:t>ff</a:t>
            </a:r>
            <a:r>
              <a:rPr lang="fr-CH" sz="1800" dirty="0"/>
              <a:t>.)</a:t>
            </a:r>
          </a:p>
          <a:p>
            <a:r>
              <a:rPr lang="fr-CH" sz="1800" dirty="0"/>
              <a:t>Moderniser le secteur de l’hébergement (axe stratégique 1)</a:t>
            </a:r>
          </a:p>
          <a:p>
            <a:r>
              <a:rPr lang="fr-CH" sz="1800" dirty="0"/>
              <a:t>Renforcer le développement de la qualité et des produits </a:t>
            </a:r>
            <a:br>
              <a:rPr lang="fr-CH" sz="1800" dirty="0"/>
            </a:br>
            <a:r>
              <a:rPr lang="fr-CH" sz="1800" dirty="0"/>
              <a:t>(axe stratégique 2)</a:t>
            </a:r>
          </a:p>
          <a:p>
            <a:r>
              <a:rPr lang="fr-CH" sz="1800" dirty="0"/>
              <a:t>Optimiser les structures et renforcer les coopérations </a:t>
            </a:r>
            <a:br>
              <a:rPr lang="fr-CH" sz="1800" dirty="0"/>
            </a:br>
            <a:r>
              <a:rPr lang="fr-CH" sz="1800" dirty="0"/>
              <a:t>(axe stratégique 3)</a:t>
            </a:r>
          </a:p>
          <a:p>
            <a:pPr marL="0" indent="0">
              <a:buNone/>
            </a:pPr>
            <a:r>
              <a:rPr lang="fr-CH" sz="1800" dirty="0"/>
              <a:t>Pour info : Axe stratégique IV : renforcer le développement et la diffusion du savoir</a:t>
            </a:r>
          </a:p>
          <a:p>
            <a:pPr marL="0" indent="0">
              <a:buNone/>
            </a:pPr>
            <a:endParaRPr lang="fr-CH" b="1" dirty="0"/>
          </a:p>
          <a:p>
            <a:endParaRPr lang="fr-CH" dirty="0"/>
          </a:p>
        </p:txBody>
      </p:sp>
      <p:sp>
        <p:nvSpPr>
          <p:cNvPr id="4" name="ZoneTexte 3"/>
          <p:cNvSpPr txBox="1"/>
          <p:nvPr/>
        </p:nvSpPr>
        <p:spPr>
          <a:xfrm>
            <a:off x="466725" y="6170117"/>
            <a:ext cx="8353569" cy="461665"/>
          </a:xfrm>
          <a:prstGeom prst="rect">
            <a:avLst/>
          </a:prstGeom>
          <a:noFill/>
        </p:spPr>
        <p:txBody>
          <a:bodyPr wrap="none" rtlCol="0">
            <a:spAutoFit/>
          </a:bodyPr>
          <a:lstStyle/>
          <a:p>
            <a:r>
              <a:rPr lang="fr-CH" sz="1200" dirty="0"/>
              <a:t>Pour en savoir plus : Message sur la promotion économique pour les années 2016 à 2019 du 18 février 2015, p. 2235 </a:t>
            </a:r>
            <a:r>
              <a:rPr lang="fr-CH" sz="1200" dirty="0" err="1"/>
              <a:t>ff</a:t>
            </a:r>
            <a:r>
              <a:rPr lang="fr-CH" sz="1200" dirty="0"/>
              <a:t>. </a:t>
            </a:r>
          </a:p>
          <a:p>
            <a:r>
              <a:rPr lang="fr-CH" sz="1200" dirty="0">
                <a:hlinkClick r:id="rId3"/>
              </a:rPr>
              <a:t>https://www.admin.ch/opc/fr/federal-gazette/2015/2171.pdf</a:t>
            </a:r>
            <a:r>
              <a:rPr lang="fr-CH" sz="1200" dirty="0"/>
              <a:t> </a:t>
            </a:r>
          </a:p>
        </p:txBody>
      </p:sp>
    </p:spTree>
    <p:extLst>
      <p:ext uri="{BB962C8B-B14F-4D97-AF65-F5344CB8AC3E}">
        <p14:creationId xmlns:p14="http://schemas.microsoft.com/office/powerpoint/2010/main" val="2927090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99696" y="744414"/>
            <a:ext cx="8677275" cy="576263"/>
          </a:xfrm>
        </p:spPr>
        <p:txBody>
          <a:bodyPr/>
          <a:lstStyle/>
          <a:p>
            <a:r>
              <a:rPr lang="fr-CH" dirty="0"/>
              <a:t>Chaînes de valeur : Filière touristique mondialisée</a:t>
            </a:r>
          </a:p>
        </p:txBody>
      </p:sp>
      <p:grpSp>
        <p:nvGrpSpPr>
          <p:cNvPr id="5" name="Group 3"/>
          <p:cNvGrpSpPr>
            <a:grpSpLocks/>
          </p:cNvGrpSpPr>
          <p:nvPr/>
        </p:nvGrpSpPr>
        <p:grpSpPr bwMode="auto">
          <a:xfrm>
            <a:off x="987425" y="1447800"/>
            <a:ext cx="7167563" cy="5176838"/>
            <a:chOff x="622" y="912"/>
            <a:chExt cx="4515" cy="3261"/>
          </a:xfrm>
        </p:grpSpPr>
        <p:cxnSp>
          <p:nvCxnSpPr>
            <p:cNvPr id="6" name="AutoShape 4"/>
            <p:cNvCxnSpPr>
              <a:cxnSpLocks noChangeShapeType="1"/>
              <a:stCxn id="7" idx="2"/>
              <a:endCxn id="11" idx="0"/>
            </p:cNvCxnSpPr>
            <p:nvPr/>
          </p:nvCxnSpPr>
          <p:spPr bwMode="auto">
            <a:xfrm>
              <a:off x="2574" y="1145"/>
              <a:ext cx="0" cy="139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 name="Text Box 5"/>
            <p:cNvSpPr txBox="1">
              <a:spLocks noChangeArrowheads="1"/>
            </p:cNvSpPr>
            <p:nvPr/>
          </p:nvSpPr>
          <p:spPr bwMode="auto">
            <a:xfrm>
              <a:off x="2238" y="912"/>
              <a:ext cx="674" cy="23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a:latin typeface="Times New Roman" panose="02020603050405020304" pitchFamily="18" charset="0"/>
                </a:rPr>
                <a:t>TURISTI</a:t>
              </a:r>
            </a:p>
          </p:txBody>
        </p:sp>
        <p:sp>
          <p:nvSpPr>
            <p:cNvPr id="8" name="Text Box 6"/>
            <p:cNvSpPr txBox="1">
              <a:spLocks noChangeArrowheads="1"/>
            </p:cNvSpPr>
            <p:nvPr/>
          </p:nvSpPr>
          <p:spPr bwMode="auto">
            <a:xfrm>
              <a:off x="1638" y="1320"/>
              <a:ext cx="1872" cy="23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a:latin typeface="Times New Roman" panose="02020603050405020304" pitchFamily="18" charset="0"/>
                </a:rPr>
                <a:t>TOUR OPERATORI ESTERI</a:t>
              </a:r>
            </a:p>
          </p:txBody>
        </p:sp>
        <p:sp>
          <p:nvSpPr>
            <p:cNvPr id="9" name="Text Box 7"/>
            <p:cNvSpPr txBox="1">
              <a:spLocks noChangeArrowheads="1"/>
            </p:cNvSpPr>
            <p:nvPr/>
          </p:nvSpPr>
          <p:spPr bwMode="auto">
            <a:xfrm>
              <a:off x="1828" y="1728"/>
              <a:ext cx="1494" cy="23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a:latin typeface="Times New Roman" panose="02020603050405020304" pitchFamily="18" charset="0"/>
                </a:rPr>
                <a:t>AGENTI NAZIONALI</a:t>
              </a:r>
            </a:p>
          </p:txBody>
        </p:sp>
        <p:sp>
          <p:nvSpPr>
            <p:cNvPr id="10" name="Text Box 8"/>
            <p:cNvSpPr txBox="1">
              <a:spLocks noChangeArrowheads="1"/>
            </p:cNvSpPr>
            <p:nvPr/>
          </p:nvSpPr>
          <p:spPr bwMode="auto">
            <a:xfrm>
              <a:off x="1714" y="2136"/>
              <a:ext cx="1721" cy="23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a:latin typeface="Times New Roman" panose="02020603050405020304" pitchFamily="18" charset="0"/>
                </a:rPr>
                <a:t>SOTTO AGENTI LOCALI</a:t>
              </a:r>
            </a:p>
          </p:txBody>
        </p:sp>
        <p:sp>
          <p:nvSpPr>
            <p:cNvPr id="11" name="Text Box 9"/>
            <p:cNvSpPr txBox="1">
              <a:spLocks noChangeArrowheads="1"/>
            </p:cNvSpPr>
            <p:nvPr/>
          </p:nvSpPr>
          <p:spPr bwMode="auto">
            <a:xfrm>
              <a:off x="1705" y="2544"/>
              <a:ext cx="1738" cy="1629"/>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dirty="0">
                  <a:latin typeface="Times New Roman" panose="02020603050405020304" pitchFamily="18" charset="0"/>
                </a:rPr>
                <a:t>PRESTATORI DI SERVIZI</a:t>
              </a:r>
            </a:p>
            <a:p>
              <a:pPr algn="l" eaLnBrk="1" hangingPunct="1">
                <a:buFontTx/>
                <a:buChar char="•"/>
              </a:pPr>
              <a:r>
                <a:rPr lang="it-CH" altLang="fr-FR" sz="1800" dirty="0">
                  <a:latin typeface="Times New Roman" panose="02020603050405020304" pitchFamily="18" charset="0"/>
                </a:rPr>
                <a:t> alloggio</a:t>
              </a:r>
            </a:p>
            <a:p>
              <a:pPr algn="l" eaLnBrk="1" hangingPunct="1">
                <a:buFontTx/>
                <a:buChar char="•"/>
              </a:pPr>
              <a:r>
                <a:rPr lang="it-CH" altLang="fr-FR" sz="1800" dirty="0">
                  <a:latin typeface="Times New Roman" panose="02020603050405020304" pitchFamily="18" charset="0"/>
                </a:rPr>
                <a:t> alimentazione</a:t>
              </a:r>
            </a:p>
            <a:p>
              <a:pPr algn="l" eaLnBrk="1" hangingPunct="1">
                <a:buFontTx/>
                <a:buChar char="•"/>
              </a:pPr>
              <a:r>
                <a:rPr lang="it-CH" altLang="fr-FR" sz="1800" dirty="0">
                  <a:latin typeface="Times New Roman" panose="02020603050405020304" pitchFamily="18" charset="0"/>
                </a:rPr>
                <a:t> divertimento</a:t>
              </a:r>
            </a:p>
            <a:p>
              <a:pPr algn="l" eaLnBrk="1" hangingPunct="1">
                <a:buFontTx/>
                <a:buChar char="•"/>
              </a:pPr>
              <a:r>
                <a:rPr lang="it-CH" altLang="fr-FR" sz="1800" dirty="0">
                  <a:latin typeface="Times New Roman" panose="02020603050405020304" pitchFamily="18" charset="0"/>
                </a:rPr>
                <a:t> guide</a:t>
              </a:r>
            </a:p>
            <a:p>
              <a:pPr algn="l" eaLnBrk="1" hangingPunct="1">
                <a:buFontTx/>
                <a:buChar char="•"/>
              </a:pPr>
              <a:r>
                <a:rPr lang="it-CH" altLang="fr-FR" sz="1800" dirty="0">
                  <a:latin typeface="Times New Roman" panose="02020603050405020304" pitchFamily="18" charset="0"/>
                </a:rPr>
                <a:t> formalità amministrative</a:t>
              </a:r>
            </a:p>
            <a:p>
              <a:pPr algn="l" eaLnBrk="1" hangingPunct="1">
                <a:buFontTx/>
                <a:buChar char="•"/>
              </a:pPr>
              <a:r>
                <a:rPr lang="it-CH" altLang="fr-FR" sz="1800" dirty="0">
                  <a:latin typeface="Times New Roman" panose="02020603050405020304" pitchFamily="18" charset="0"/>
                </a:rPr>
                <a:t> salute</a:t>
              </a:r>
            </a:p>
            <a:p>
              <a:pPr algn="l" eaLnBrk="1" hangingPunct="1">
                <a:buFontTx/>
                <a:buChar char="•"/>
              </a:pPr>
              <a:r>
                <a:rPr lang="it-CH" altLang="fr-FR" sz="1800" dirty="0">
                  <a:latin typeface="Times New Roman" panose="02020603050405020304" pitchFamily="18" charset="0"/>
                </a:rPr>
                <a:t> salvataggio</a:t>
              </a:r>
            </a:p>
            <a:p>
              <a:pPr algn="l" eaLnBrk="1" hangingPunct="1">
                <a:buFontTx/>
                <a:buChar char="•"/>
              </a:pPr>
              <a:r>
                <a:rPr lang="it-CH" altLang="fr-FR" sz="1800" dirty="0">
                  <a:latin typeface="Times New Roman" panose="02020603050405020304" pitchFamily="18" charset="0"/>
                </a:rPr>
                <a:t> …</a:t>
              </a:r>
            </a:p>
          </p:txBody>
        </p:sp>
        <p:sp>
          <p:nvSpPr>
            <p:cNvPr id="12" name="AutoShape 10"/>
            <p:cNvSpPr>
              <a:spLocks noChangeArrowheads="1"/>
            </p:cNvSpPr>
            <p:nvPr/>
          </p:nvSpPr>
          <p:spPr bwMode="auto">
            <a:xfrm>
              <a:off x="3264" y="912"/>
              <a:ext cx="576"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CH"/>
            </a:p>
          </p:txBody>
        </p:sp>
        <p:grpSp>
          <p:nvGrpSpPr>
            <p:cNvPr id="13" name="Group 11"/>
            <p:cNvGrpSpPr>
              <a:grpSpLocks/>
            </p:cNvGrpSpPr>
            <p:nvPr/>
          </p:nvGrpSpPr>
          <p:grpSpPr bwMode="auto">
            <a:xfrm>
              <a:off x="3984" y="960"/>
              <a:ext cx="672" cy="2160"/>
              <a:chOff x="3984" y="960"/>
              <a:chExt cx="672" cy="2160"/>
            </a:xfrm>
          </p:grpSpPr>
          <p:sp>
            <p:nvSpPr>
              <p:cNvPr id="20" name="AutoShape 12"/>
              <p:cNvSpPr>
                <a:spLocks noChangeArrowheads="1"/>
              </p:cNvSpPr>
              <p:nvPr/>
            </p:nvSpPr>
            <p:spPr bwMode="auto">
              <a:xfrm rot="5400000">
                <a:off x="3408" y="1872"/>
                <a:ext cx="1872" cy="624"/>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t-CH" altLang="fr-FR"/>
              </a:p>
            </p:txBody>
          </p:sp>
          <p:sp>
            <p:nvSpPr>
              <p:cNvPr id="21" name="AutoShape 13"/>
              <p:cNvSpPr>
                <a:spLocks noChangeArrowheads="1"/>
              </p:cNvSpPr>
              <p:nvPr/>
            </p:nvSpPr>
            <p:spPr bwMode="auto">
              <a:xfrm rot="5400000">
                <a:off x="4008" y="936"/>
                <a:ext cx="576" cy="624"/>
              </a:xfrm>
              <a:prstGeom prst="curvedDownArrow">
                <a:avLst>
                  <a:gd name="adj1" fmla="val 20000"/>
                  <a:gd name="adj2" fmla="val 40000"/>
                  <a:gd name="adj3" fmla="val 3611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t-CH" altLang="fr-FR"/>
              </a:p>
            </p:txBody>
          </p:sp>
        </p:grpSp>
        <p:grpSp>
          <p:nvGrpSpPr>
            <p:cNvPr id="14" name="Group 14"/>
            <p:cNvGrpSpPr>
              <a:grpSpLocks/>
            </p:cNvGrpSpPr>
            <p:nvPr/>
          </p:nvGrpSpPr>
          <p:grpSpPr bwMode="auto">
            <a:xfrm>
              <a:off x="1104" y="1440"/>
              <a:ext cx="576" cy="1296"/>
              <a:chOff x="1200" y="1440"/>
              <a:chExt cx="576" cy="1296"/>
            </a:xfrm>
          </p:grpSpPr>
          <p:sp>
            <p:nvSpPr>
              <p:cNvPr id="17" name="AutoShape 15"/>
              <p:cNvSpPr>
                <a:spLocks noChangeArrowheads="1"/>
              </p:cNvSpPr>
              <p:nvPr/>
            </p:nvSpPr>
            <p:spPr bwMode="auto">
              <a:xfrm rot="16200000" flipH="1">
                <a:off x="1296" y="1344"/>
                <a:ext cx="384"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fr-CH"/>
              </a:p>
            </p:txBody>
          </p:sp>
          <p:sp>
            <p:nvSpPr>
              <p:cNvPr id="18" name="AutoShape 16"/>
              <p:cNvSpPr>
                <a:spLocks noChangeArrowheads="1"/>
              </p:cNvSpPr>
              <p:nvPr/>
            </p:nvSpPr>
            <p:spPr bwMode="auto">
              <a:xfrm rot="16200000" flipH="1">
                <a:off x="1296" y="1776"/>
                <a:ext cx="384"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fr-CH"/>
              </a:p>
            </p:txBody>
          </p:sp>
          <p:sp>
            <p:nvSpPr>
              <p:cNvPr id="19" name="AutoShape 17"/>
              <p:cNvSpPr>
                <a:spLocks noChangeArrowheads="1"/>
              </p:cNvSpPr>
              <p:nvPr/>
            </p:nvSpPr>
            <p:spPr bwMode="auto">
              <a:xfrm rot="16200000" flipH="1">
                <a:off x="1296" y="2256"/>
                <a:ext cx="384"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fr-CH"/>
              </a:p>
            </p:txBody>
          </p:sp>
        </p:grpSp>
        <p:sp>
          <p:nvSpPr>
            <p:cNvPr id="15" name="Text Box 18"/>
            <p:cNvSpPr txBox="1">
              <a:spLocks noChangeArrowheads="1"/>
            </p:cNvSpPr>
            <p:nvPr/>
          </p:nvSpPr>
          <p:spPr bwMode="auto">
            <a:xfrm rot="-5400000">
              <a:off x="182" y="2063"/>
              <a:ext cx="11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a:latin typeface="Times New Roman" panose="02020603050405020304" pitchFamily="18" charset="0"/>
                </a:rPr>
                <a:t>Professionisti</a:t>
              </a:r>
            </a:p>
          </p:txBody>
        </p:sp>
        <p:sp>
          <p:nvSpPr>
            <p:cNvPr id="16" name="Text Box 19"/>
            <p:cNvSpPr txBox="1">
              <a:spLocks noChangeArrowheads="1"/>
            </p:cNvSpPr>
            <p:nvPr/>
          </p:nvSpPr>
          <p:spPr bwMode="auto">
            <a:xfrm rot="-5400000">
              <a:off x="4679" y="2063"/>
              <a:ext cx="6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dirty="0">
                  <a:latin typeface="Times New Roman" panose="02020603050405020304" pitchFamily="18" charset="0"/>
                </a:rPr>
                <a:t>Turisti</a:t>
              </a:r>
            </a:p>
          </p:txBody>
        </p:sp>
      </p:grpSp>
      <p:pic>
        <p:nvPicPr>
          <p:cNvPr id="22" name="Picture 24" descr="http://www.jmeacham.com/images/1/planning.guide.clip.art.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2938" y="4594225"/>
            <a:ext cx="13112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descr="http://3.bp.blogspot.com/-uoKESaW1NgE/T7VddtmWZJI/AAAAAAAAAkY/O3zCASg6PKw/s1600/turista%2B5.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4452938"/>
            <a:ext cx="157162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 courbe vers la gauche 1"/>
          <p:cNvSpPr/>
          <p:nvPr/>
        </p:nvSpPr>
        <p:spPr>
          <a:xfrm>
            <a:off x="5516562" y="1817688"/>
            <a:ext cx="808038" cy="2700338"/>
          </a:xfrm>
          <a:prstGeom prst="curvedLef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24" name="Text Box 19"/>
          <p:cNvSpPr txBox="1">
            <a:spLocks noChangeArrowheads="1"/>
          </p:cNvSpPr>
          <p:nvPr/>
        </p:nvSpPr>
        <p:spPr bwMode="auto">
          <a:xfrm rot="16200000">
            <a:off x="5269651" y="2882255"/>
            <a:ext cx="13574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dirty="0">
                <a:solidFill>
                  <a:schemeClr val="accent2">
                    <a:lumMod val="60000"/>
                    <a:lumOff val="40000"/>
                  </a:schemeClr>
                </a:solidFill>
                <a:latin typeface="Times New Roman" panose="02020603050405020304" pitchFamily="18" charset="0"/>
              </a:rPr>
              <a:t>Tendenza</a:t>
            </a:r>
          </a:p>
        </p:txBody>
      </p:sp>
    </p:spTree>
    <p:extLst>
      <p:ext uri="{BB962C8B-B14F-4D97-AF65-F5344CB8AC3E}">
        <p14:creationId xmlns:p14="http://schemas.microsoft.com/office/powerpoint/2010/main" val="1524226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Coopération territoriale européenne (CTE) </a:t>
            </a:r>
          </a:p>
        </p:txBody>
      </p:sp>
      <p:pic>
        <p:nvPicPr>
          <p:cNvPr id="12290" name="Picture 2" descr="Résultat de recherche d'images pour &quot;interreg&quot;"/>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309" y="1650355"/>
            <a:ext cx="9144000" cy="24987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ésultat de recherche d'images pour &quot;urbact&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3451" y="3962123"/>
            <a:ext cx="3640268" cy="127662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rtpi.org.uk/media/5719/ESPON-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4128" y="4040027"/>
            <a:ext cx="2664296" cy="1120815"/>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archive.northsearegion.eu/files/images/INTERACT_logo_Printing_quality_cmyk300_email.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30674" y="5437852"/>
            <a:ext cx="4857750"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413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Inhaltsplatzhalter 2"/>
          <p:cNvSpPr>
            <a:spLocks noGrp="1"/>
          </p:cNvSpPr>
          <p:nvPr>
            <p:ph idx="1"/>
          </p:nvPr>
        </p:nvSpPr>
        <p:spPr>
          <a:xfrm>
            <a:off x="539750" y="2204864"/>
            <a:ext cx="8604250" cy="3816250"/>
          </a:xfrm>
        </p:spPr>
        <p:txBody>
          <a:bodyPr/>
          <a:lstStyle/>
          <a:p>
            <a:pPr eaLnBrk="1" hangingPunct="1">
              <a:defRPr/>
            </a:pPr>
            <a:r>
              <a:rPr lang="fr-CH" dirty="0"/>
              <a:t>Interreg 		</a:t>
            </a:r>
            <a:r>
              <a:rPr lang="fr-CH" sz="1800" dirty="0"/>
              <a:t>Projets transfrontaliers et transnationaux</a:t>
            </a:r>
          </a:p>
          <a:p>
            <a:pPr eaLnBrk="1" hangingPunct="1">
              <a:defRPr/>
            </a:pPr>
            <a:r>
              <a:rPr lang="fr-CH" dirty="0"/>
              <a:t>URBACT		</a:t>
            </a:r>
            <a:r>
              <a:rPr lang="fr-CH" sz="1800" dirty="0"/>
              <a:t>Echanges d‘expériences, développement urbain 				durable</a:t>
            </a:r>
          </a:p>
          <a:p>
            <a:pPr eaLnBrk="1" hangingPunct="1">
              <a:defRPr/>
            </a:pPr>
            <a:r>
              <a:rPr lang="fr-CH" dirty="0"/>
              <a:t>ESPON		</a:t>
            </a:r>
            <a:r>
              <a:rPr lang="fr-CH" sz="1800" dirty="0"/>
              <a:t>Réseau de recherche pour l’observation du 					développement territorial européen</a:t>
            </a:r>
          </a:p>
          <a:p>
            <a:pPr eaLnBrk="1" hangingPunct="1">
              <a:defRPr/>
            </a:pPr>
            <a:r>
              <a:rPr lang="fr-CH" dirty="0"/>
              <a:t>INTERACT		</a:t>
            </a:r>
            <a:r>
              <a:rPr lang="fr-CH" sz="1800" dirty="0"/>
              <a:t>Programme cadre pour Interreg, ESPON, 					URBACT. Soutien au moyen d’ateliers, séminaires, 				conseil, réseaux</a:t>
            </a:r>
          </a:p>
          <a:p>
            <a:pPr marL="0" indent="0" eaLnBrk="1" hangingPunct="1">
              <a:buFontTx/>
              <a:buNone/>
              <a:defRPr/>
            </a:pPr>
            <a:r>
              <a:rPr lang="fr-CH" dirty="0"/>
              <a:t>	</a:t>
            </a:r>
          </a:p>
          <a:p>
            <a:pPr eaLnBrk="1" hangingPunct="1">
              <a:defRPr/>
            </a:pPr>
            <a:endParaRPr lang="fr-CH" dirty="0"/>
          </a:p>
        </p:txBody>
      </p:sp>
      <p:sp>
        <p:nvSpPr>
          <p:cNvPr id="5" name="Titel 1"/>
          <p:cNvSpPr>
            <a:spLocks noGrp="1"/>
          </p:cNvSpPr>
          <p:nvPr>
            <p:ph type="title"/>
          </p:nvPr>
        </p:nvSpPr>
        <p:spPr>
          <a:xfrm>
            <a:off x="539750" y="908720"/>
            <a:ext cx="7773988" cy="792088"/>
          </a:xfrm>
        </p:spPr>
        <p:txBody>
          <a:bodyPr/>
          <a:lstStyle/>
          <a:p>
            <a:pPr eaLnBrk="1" hangingPunct="1"/>
            <a:r>
              <a:rPr lang="fr-CH" dirty="0"/>
              <a:t>Coopération territoriale européenne (CTE) </a:t>
            </a:r>
            <a:endParaRPr lang="fr-CH" b="0" dirty="0"/>
          </a:p>
        </p:txBody>
      </p:sp>
      <p:sp>
        <p:nvSpPr>
          <p:cNvPr id="7" name="CasellaDiTesto 22"/>
          <p:cNvSpPr txBox="1">
            <a:spLocks noChangeArrowheads="1"/>
          </p:cNvSpPr>
          <p:nvPr/>
        </p:nvSpPr>
        <p:spPr bwMode="auto">
          <a:xfrm>
            <a:off x="738316" y="5962347"/>
            <a:ext cx="4103559" cy="276999"/>
          </a:xfrm>
          <a:prstGeom prst="rect">
            <a:avLst/>
          </a:prstGeom>
          <a:noFill/>
          <a:ln w="9525">
            <a:noFill/>
            <a:miter lim="800000"/>
            <a:headEnd/>
            <a:tailEnd/>
          </a:ln>
        </p:spPr>
        <p:txBody>
          <a:bodyPr wrap="none">
            <a:spAutoFit/>
          </a:bodyPr>
          <a:lstStyle/>
          <a:p>
            <a:pPr>
              <a:defRPr/>
            </a:pPr>
            <a:r>
              <a:rPr lang="fr-CH" altLang="fr-FR" sz="1200" dirty="0"/>
              <a:t>Pour en savoir plus : </a:t>
            </a:r>
            <a:r>
              <a:rPr lang="fr-CH" altLang="fr-FR" sz="1200" dirty="0">
                <a:hlinkClick r:id="rId3"/>
              </a:rPr>
              <a:t>http://www.regiosuisse.ch/fr/interreg</a:t>
            </a:r>
            <a:r>
              <a:rPr lang="fr-CH" altLang="fr-FR" sz="1200" dirty="0"/>
              <a:t> </a:t>
            </a:r>
          </a:p>
        </p:txBody>
      </p:sp>
      <p:pic>
        <p:nvPicPr>
          <p:cNvPr id="3074" name="Picture 2" descr="http://euroette.com/users/marketing01/1627015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7704" y="3212976"/>
            <a:ext cx="720080"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658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467544" y="908720"/>
            <a:ext cx="856895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kern="0" dirty="0"/>
              <a:t>Insertion des programmes dans le contexte européen</a:t>
            </a:r>
          </a:p>
        </p:txBody>
      </p:sp>
      <p:graphicFrame>
        <p:nvGraphicFramePr>
          <p:cNvPr id="5" name="Diagram 6"/>
          <p:cNvGraphicFramePr>
            <a:graphicFrameLocks/>
          </p:cNvGraphicFramePr>
          <p:nvPr>
            <p:extLst>
              <p:ext uri="{D42A27DB-BD31-4B8C-83A1-F6EECF244321}">
                <p14:modId xmlns:p14="http://schemas.microsoft.com/office/powerpoint/2010/main" val="893560385"/>
              </p:ext>
            </p:extLst>
          </p:nvPr>
        </p:nvGraphicFramePr>
        <p:xfrm>
          <a:off x="539750" y="1772816"/>
          <a:ext cx="5184378"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a:off x="5652120" y="2132856"/>
            <a:ext cx="3384376" cy="369332"/>
          </a:xfrm>
          <a:prstGeom prst="rect">
            <a:avLst/>
          </a:prstGeom>
          <a:noFill/>
        </p:spPr>
        <p:txBody>
          <a:bodyPr wrap="square" rtlCol="0">
            <a:spAutoFit/>
          </a:bodyPr>
          <a:lstStyle/>
          <a:p>
            <a:r>
              <a:rPr lang="fr-CH" dirty="0"/>
              <a:t>Stratégie de croissance de l’UE</a:t>
            </a:r>
          </a:p>
        </p:txBody>
      </p:sp>
      <p:sp>
        <p:nvSpPr>
          <p:cNvPr id="7" name="Textfeld 6"/>
          <p:cNvSpPr txBox="1"/>
          <p:nvPr/>
        </p:nvSpPr>
        <p:spPr>
          <a:xfrm>
            <a:off x="6084168" y="3573016"/>
            <a:ext cx="2808312" cy="369332"/>
          </a:xfrm>
          <a:prstGeom prst="rect">
            <a:avLst/>
          </a:prstGeom>
          <a:noFill/>
        </p:spPr>
        <p:txBody>
          <a:bodyPr wrap="square" rtlCol="0">
            <a:spAutoFit/>
          </a:bodyPr>
          <a:lstStyle/>
          <a:p>
            <a:r>
              <a:rPr lang="fr-CH" dirty="0"/>
              <a:t>11 Objectifs thématiques</a:t>
            </a:r>
          </a:p>
        </p:txBody>
      </p:sp>
      <p:sp>
        <p:nvSpPr>
          <p:cNvPr id="8" name="Textfeld 7"/>
          <p:cNvSpPr txBox="1"/>
          <p:nvPr/>
        </p:nvSpPr>
        <p:spPr>
          <a:xfrm>
            <a:off x="6084168" y="5157192"/>
            <a:ext cx="2808312" cy="646331"/>
          </a:xfrm>
          <a:prstGeom prst="rect">
            <a:avLst/>
          </a:prstGeom>
          <a:noFill/>
        </p:spPr>
        <p:txBody>
          <a:bodyPr wrap="square" rtlCol="0">
            <a:spAutoFit/>
          </a:bodyPr>
          <a:lstStyle/>
          <a:p>
            <a:r>
              <a:rPr lang="fr-CH" dirty="0"/>
              <a:t>Sélection parmi les 11 objectifs</a:t>
            </a:r>
          </a:p>
        </p:txBody>
      </p:sp>
    </p:spTree>
    <p:extLst>
      <p:ext uri="{BB962C8B-B14F-4D97-AF65-F5344CB8AC3E}">
        <p14:creationId xmlns:p14="http://schemas.microsoft.com/office/powerpoint/2010/main" val="1329462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412776"/>
            <a:ext cx="8064500" cy="4536504"/>
          </a:xfrm>
        </p:spPr>
        <p:txBody>
          <a:bodyPr/>
          <a:lstStyle/>
          <a:p>
            <a:pPr eaLnBrk="1" hangingPunct="1">
              <a:spcBef>
                <a:spcPts val="0"/>
              </a:spcBef>
              <a:buFontTx/>
              <a:buNone/>
              <a:defRPr/>
            </a:pPr>
            <a:r>
              <a:rPr lang="fr-CH" u="sng" dirty="0"/>
              <a:t>Union Européenne</a:t>
            </a:r>
          </a:p>
          <a:p>
            <a:pPr eaLnBrk="1" hangingPunct="1">
              <a:spcBef>
                <a:spcPts val="300"/>
              </a:spcBef>
              <a:spcAft>
                <a:spcPts val="0"/>
              </a:spcAft>
              <a:defRPr/>
            </a:pPr>
            <a:r>
              <a:rPr lang="fr-CH" dirty="0"/>
              <a:t>Forte concentration sur la compétitivité : Europe 2020</a:t>
            </a:r>
          </a:p>
          <a:p>
            <a:pPr eaLnBrk="1" hangingPunct="1">
              <a:spcBef>
                <a:spcPts val="300"/>
              </a:spcBef>
              <a:spcAft>
                <a:spcPts val="0"/>
              </a:spcAft>
              <a:defRPr/>
            </a:pPr>
            <a:r>
              <a:rPr lang="fr-CH" dirty="0"/>
              <a:t>Accent sur les résultats : fixer des objectifs clairs</a:t>
            </a:r>
          </a:p>
          <a:p>
            <a:pPr eaLnBrk="1" hangingPunct="1">
              <a:spcBef>
                <a:spcPts val="300"/>
              </a:spcBef>
              <a:spcAft>
                <a:spcPts val="0"/>
              </a:spcAft>
              <a:defRPr/>
            </a:pPr>
            <a:r>
              <a:rPr lang="fr-CH" dirty="0"/>
              <a:t>11 objectifs thématiques de référence (OT)</a:t>
            </a:r>
          </a:p>
          <a:p>
            <a:pPr eaLnBrk="1" hangingPunct="1">
              <a:spcBef>
                <a:spcPts val="300"/>
              </a:spcBef>
              <a:defRPr/>
            </a:pPr>
            <a:r>
              <a:rPr lang="fr-CH" dirty="0"/>
              <a:t>Concentration des efforts : 80% du budget sur 4 OT</a:t>
            </a:r>
          </a:p>
          <a:p>
            <a:pPr eaLnBrk="1" hangingPunct="1">
              <a:spcBef>
                <a:spcPts val="600"/>
              </a:spcBef>
              <a:spcAft>
                <a:spcPts val="1200"/>
              </a:spcAft>
              <a:buFont typeface="Wingdings" pitchFamily="2" charset="2"/>
              <a:buChar char="à"/>
              <a:defRPr/>
            </a:pPr>
            <a:r>
              <a:rPr lang="fr-CH" dirty="0">
                <a:solidFill>
                  <a:srgbClr val="0070C0"/>
                </a:solidFill>
                <a:sym typeface="Wingdings" panose="05000000000000000000" pitchFamily="2" charset="2"/>
              </a:rPr>
              <a:t>La nouvelle politique de cohésion et la NPR sont comparables.</a:t>
            </a:r>
            <a:endParaRPr lang="fr-CH" dirty="0">
              <a:solidFill>
                <a:srgbClr val="0070C0"/>
              </a:solidFill>
            </a:endParaRPr>
          </a:p>
          <a:p>
            <a:pPr eaLnBrk="1" hangingPunct="1">
              <a:spcBef>
                <a:spcPts val="0"/>
              </a:spcBef>
              <a:buFontTx/>
              <a:buNone/>
              <a:defRPr/>
            </a:pPr>
            <a:r>
              <a:rPr lang="fr-CH" u="sng" dirty="0"/>
              <a:t>Suisse </a:t>
            </a:r>
          </a:p>
          <a:p>
            <a:pPr eaLnBrk="1" hangingPunct="1">
              <a:spcBef>
                <a:spcPts val="0"/>
              </a:spcBef>
              <a:spcAft>
                <a:spcPts val="0"/>
              </a:spcAft>
              <a:defRPr/>
            </a:pPr>
            <a:r>
              <a:rPr lang="fr-CH" dirty="0"/>
              <a:t>Conventions-programmes alignées sur le calendrier européen</a:t>
            </a:r>
          </a:p>
          <a:p>
            <a:pPr eaLnBrk="1" hangingPunct="1">
              <a:spcBef>
                <a:spcPts val="0"/>
              </a:spcBef>
              <a:spcAft>
                <a:spcPts val="0"/>
              </a:spcAft>
              <a:defRPr/>
            </a:pPr>
            <a:r>
              <a:rPr lang="fr-CH" dirty="0"/>
              <a:t>Impact des projets au centre des décisions </a:t>
            </a:r>
            <a:br>
              <a:rPr lang="fr-CH" dirty="0"/>
            </a:br>
            <a:r>
              <a:rPr lang="fr-CH" dirty="0"/>
              <a:t>(compétitivité économique)</a:t>
            </a:r>
          </a:p>
          <a:p>
            <a:pPr eaLnBrk="1" hangingPunct="1">
              <a:spcBef>
                <a:spcPts val="0"/>
              </a:spcBef>
              <a:spcAft>
                <a:spcPts val="0"/>
              </a:spcAft>
              <a:defRPr/>
            </a:pPr>
            <a:r>
              <a:rPr lang="fr-CH" dirty="0"/>
              <a:t>Coopération accrue entre SECO et DFAE</a:t>
            </a:r>
          </a:p>
          <a:p>
            <a:pPr eaLnBrk="1" hangingPunct="1">
              <a:spcBef>
                <a:spcPts val="0"/>
              </a:spcBef>
              <a:defRPr/>
            </a:pPr>
            <a:r>
              <a:rPr lang="fr-CH" dirty="0"/>
              <a:t>Meilleure visibilité des budgets suisses </a:t>
            </a:r>
            <a:br>
              <a:rPr lang="fr-CH" dirty="0"/>
            </a:br>
            <a:r>
              <a:rPr lang="fr-CH" dirty="0"/>
              <a:t>(mise en lumière des contributions hors NPR)</a:t>
            </a:r>
          </a:p>
          <a:p>
            <a:pPr eaLnBrk="1" hangingPunct="1">
              <a:defRPr/>
            </a:pPr>
            <a:endParaRPr lang="fr-CH" dirty="0"/>
          </a:p>
        </p:txBody>
      </p:sp>
      <p:sp>
        <p:nvSpPr>
          <p:cNvPr id="4" name="CasellaDiTesto 22"/>
          <p:cNvSpPr txBox="1">
            <a:spLocks noChangeArrowheads="1"/>
          </p:cNvSpPr>
          <p:nvPr/>
        </p:nvSpPr>
        <p:spPr bwMode="auto">
          <a:xfrm>
            <a:off x="611560" y="6381328"/>
            <a:ext cx="6603924" cy="307777"/>
          </a:xfrm>
          <a:prstGeom prst="rect">
            <a:avLst/>
          </a:prstGeom>
          <a:noFill/>
          <a:ln w="9525">
            <a:noFill/>
            <a:miter lim="800000"/>
            <a:headEnd/>
            <a:tailEnd/>
          </a:ln>
        </p:spPr>
        <p:txBody>
          <a:bodyPr wrap="none">
            <a:spAutoFit/>
          </a:bodyPr>
          <a:lstStyle/>
          <a:p>
            <a:pPr>
              <a:defRPr/>
            </a:pPr>
            <a:r>
              <a:rPr lang="fr-CH" altLang="fr-FR" sz="1400" dirty="0"/>
              <a:t>Pour en savoir plus : </a:t>
            </a:r>
            <a:r>
              <a:rPr lang="it-CH" sz="1400" dirty="0">
                <a:hlinkClick r:id="rId3"/>
              </a:rPr>
              <a:t>http://europa.eu/rapid/press-release_MEMO-13-1011_fr.htm</a:t>
            </a:r>
            <a:endParaRPr lang="fr-CH" altLang="fr-FR" sz="1400" dirty="0"/>
          </a:p>
        </p:txBody>
      </p:sp>
      <p:sp>
        <p:nvSpPr>
          <p:cNvPr id="5" name="Rectangle 2"/>
          <p:cNvSpPr txBox="1">
            <a:spLocks noChangeArrowheads="1"/>
          </p:cNvSpPr>
          <p:nvPr/>
        </p:nvSpPr>
        <p:spPr bwMode="auto">
          <a:xfrm>
            <a:off x="466724" y="692150"/>
            <a:ext cx="835374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altLang="fr-FR" dirty="0"/>
              <a:t>Coopération territoriale européenne (CTE) 2014</a:t>
            </a:r>
            <a:r>
              <a:rPr lang="de-CH" altLang="it-IT" dirty="0"/>
              <a:t>–2020</a:t>
            </a:r>
            <a:endParaRPr lang="fr-CH" altLang="it-IT" kern="0" dirty="0"/>
          </a:p>
        </p:txBody>
      </p:sp>
    </p:spTree>
    <p:extLst>
      <p:ext uri="{BB962C8B-B14F-4D97-AF65-F5344CB8AC3E}">
        <p14:creationId xmlns:p14="http://schemas.microsoft.com/office/powerpoint/2010/main" val="3367049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uppo 44"/>
          <p:cNvGrpSpPr>
            <a:grpSpLocks/>
          </p:cNvGrpSpPr>
          <p:nvPr/>
        </p:nvGrpSpPr>
        <p:grpSpPr bwMode="auto">
          <a:xfrm>
            <a:off x="610573" y="1640955"/>
            <a:ext cx="7876202" cy="4967884"/>
            <a:chOff x="611188" y="1719447"/>
            <a:chExt cx="7876202" cy="4743260"/>
          </a:xfrm>
        </p:grpSpPr>
        <p:sp>
          <p:nvSpPr>
            <p:cNvPr id="9220" name="CasellaDiTesto 3"/>
            <p:cNvSpPr txBox="1">
              <a:spLocks noChangeArrowheads="1"/>
            </p:cNvSpPr>
            <p:nvPr/>
          </p:nvSpPr>
          <p:spPr bwMode="auto">
            <a:xfrm>
              <a:off x="708179" y="1719447"/>
              <a:ext cx="4799925" cy="617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dirty="0"/>
                <a:t>Europe 2020 – Stratégie pour une croissance intelligente, durable et inclusive</a:t>
              </a:r>
            </a:p>
          </p:txBody>
        </p:sp>
        <p:sp>
          <p:nvSpPr>
            <p:cNvPr id="9221" name="CasellaDiTesto 4"/>
            <p:cNvSpPr txBox="1">
              <a:spLocks noChangeArrowheads="1"/>
            </p:cNvSpPr>
            <p:nvPr/>
          </p:nvSpPr>
          <p:spPr bwMode="auto">
            <a:xfrm>
              <a:off x="611188" y="3190366"/>
              <a:ext cx="3826863" cy="36933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008000"/>
                  </a:solidFill>
                </a:rPr>
                <a:t>Règlements RPDC, FEDER et CTE</a:t>
              </a:r>
            </a:p>
          </p:txBody>
        </p:sp>
        <p:sp>
          <p:nvSpPr>
            <p:cNvPr id="9222" name="CasellaDiTesto 5"/>
            <p:cNvSpPr txBox="1">
              <a:spLocks noChangeArrowheads="1"/>
            </p:cNvSpPr>
            <p:nvPr/>
          </p:nvSpPr>
          <p:spPr bwMode="auto">
            <a:xfrm>
              <a:off x="4644008" y="3212976"/>
              <a:ext cx="3057070" cy="369411"/>
            </a:xfrm>
            <a:prstGeom prst="rect">
              <a:avLst/>
            </a:prstGeom>
            <a:noFill/>
            <a:ln w="9525">
              <a:solidFill>
                <a:srgbClr val="32008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32008B"/>
                  </a:solidFill>
                </a:rPr>
                <a:t>Loi sur la politique régionale</a:t>
              </a:r>
            </a:p>
          </p:txBody>
        </p:sp>
        <p:sp>
          <p:nvSpPr>
            <p:cNvPr id="9223" name="CasellaDiTesto 6"/>
            <p:cNvSpPr txBox="1">
              <a:spLocks noChangeArrowheads="1"/>
            </p:cNvSpPr>
            <p:nvPr/>
          </p:nvSpPr>
          <p:spPr bwMode="auto">
            <a:xfrm>
              <a:off x="966577" y="3700047"/>
              <a:ext cx="3245124" cy="64647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spcAft>
                  <a:spcPct val="0"/>
                </a:spcAft>
                <a:buFontTx/>
                <a:buNone/>
              </a:pPr>
              <a:r>
                <a:rPr lang="fr-CH" altLang="fr-FR" sz="1800" dirty="0">
                  <a:solidFill>
                    <a:srgbClr val="008000"/>
                  </a:solidFill>
                </a:rPr>
                <a:t>11 Objectifs thématiques (OT)</a:t>
              </a:r>
            </a:p>
            <a:p>
              <a:pPr algn="ctr" eaLnBrk="1" hangingPunct="1">
                <a:spcBef>
                  <a:spcPct val="0"/>
                </a:spcBef>
                <a:spcAft>
                  <a:spcPct val="0"/>
                </a:spcAft>
                <a:buFontTx/>
                <a:buNone/>
              </a:pPr>
              <a:r>
                <a:rPr lang="fr-CH" altLang="fr-FR" sz="1800" dirty="0">
                  <a:solidFill>
                    <a:srgbClr val="008000"/>
                  </a:solidFill>
                </a:rPr>
                <a:t>80% des moyens sur 4 OT</a:t>
              </a:r>
            </a:p>
          </p:txBody>
        </p:sp>
        <p:sp>
          <p:nvSpPr>
            <p:cNvPr id="9224" name="CasellaDiTesto 7"/>
            <p:cNvSpPr txBox="1">
              <a:spLocks noChangeArrowheads="1"/>
            </p:cNvSpPr>
            <p:nvPr/>
          </p:nvSpPr>
          <p:spPr bwMode="auto">
            <a:xfrm>
              <a:off x="4842769" y="3861186"/>
              <a:ext cx="2659548" cy="369411"/>
            </a:xfrm>
            <a:prstGeom prst="rect">
              <a:avLst/>
            </a:prstGeom>
            <a:noFill/>
            <a:ln w="9525">
              <a:solidFill>
                <a:srgbClr val="32008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32008B"/>
                  </a:solidFill>
                </a:rPr>
                <a:t>Critères de compétitivité</a:t>
              </a:r>
            </a:p>
          </p:txBody>
        </p:sp>
        <p:sp>
          <p:nvSpPr>
            <p:cNvPr id="9225" name="CasellaDiTesto 8"/>
            <p:cNvSpPr txBox="1">
              <a:spLocks noChangeArrowheads="1"/>
            </p:cNvSpPr>
            <p:nvPr/>
          </p:nvSpPr>
          <p:spPr bwMode="auto">
            <a:xfrm>
              <a:off x="1547890" y="2636347"/>
              <a:ext cx="2082500" cy="369411"/>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008000"/>
                  </a:solidFill>
                </a:rPr>
                <a:t>Union européenne</a:t>
              </a:r>
            </a:p>
          </p:txBody>
        </p:sp>
        <p:sp>
          <p:nvSpPr>
            <p:cNvPr id="9226" name="CasellaDiTesto 9"/>
            <p:cNvSpPr txBox="1">
              <a:spLocks noChangeArrowheads="1"/>
            </p:cNvSpPr>
            <p:nvPr/>
          </p:nvSpPr>
          <p:spPr bwMode="auto">
            <a:xfrm>
              <a:off x="5733987" y="2636347"/>
              <a:ext cx="877112" cy="369411"/>
            </a:xfrm>
            <a:prstGeom prst="rect">
              <a:avLst/>
            </a:prstGeom>
            <a:noFill/>
            <a:ln w="9525">
              <a:solidFill>
                <a:srgbClr val="32008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32008B"/>
                  </a:solidFill>
                </a:rPr>
                <a:t>Suisse</a:t>
              </a:r>
            </a:p>
          </p:txBody>
        </p:sp>
        <p:sp>
          <p:nvSpPr>
            <p:cNvPr id="9227" name="CasellaDiTesto 10"/>
            <p:cNvSpPr txBox="1">
              <a:spLocks noChangeArrowheads="1"/>
            </p:cNvSpPr>
            <p:nvPr/>
          </p:nvSpPr>
          <p:spPr bwMode="auto">
            <a:xfrm>
              <a:off x="1188838" y="4508957"/>
              <a:ext cx="2800605" cy="369411"/>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008000"/>
                  </a:solidFill>
                </a:rPr>
                <a:t>Priorités d’investissement</a:t>
              </a:r>
            </a:p>
          </p:txBody>
        </p:sp>
        <p:sp>
          <p:nvSpPr>
            <p:cNvPr id="9228" name="CasellaDiTesto 11"/>
            <p:cNvSpPr txBox="1">
              <a:spLocks noChangeArrowheads="1"/>
            </p:cNvSpPr>
            <p:nvPr/>
          </p:nvSpPr>
          <p:spPr bwMode="auto">
            <a:xfrm>
              <a:off x="1479121" y="5445085"/>
              <a:ext cx="6224421" cy="3694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t>Programme de coopération transfrontalière / transnationale</a:t>
              </a:r>
            </a:p>
          </p:txBody>
        </p:sp>
        <p:sp>
          <p:nvSpPr>
            <p:cNvPr id="9229" name="CasellaDiTesto 12"/>
            <p:cNvSpPr txBox="1">
              <a:spLocks noChangeArrowheads="1"/>
            </p:cNvSpPr>
            <p:nvPr/>
          </p:nvSpPr>
          <p:spPr bwMode="auto">
            <a:xfrm>
              <a:off x="4139952" y="6093296"/>
              <a:ext cx="902759" cy="3694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t>Projets</a:t>
              </a:r>
            </a:p>
          </p:txBody>
        </p:sp>
        <p:cxnSp>
          <p:nvCxnSpPr>
            <p:cNvPr id="15" name="Connettore 1 14"/>
            <p:cNvCxnSpPr/>
            <p:nvPr/>
          </p:nvCxnSpPr>
          <p:spPr bwMode="auto">
            <a:xfrm flipH="1">
              <a:off x="2589213" y="3005137"/>
              <a:ext cx="0" cy="185737"/>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bwMode="auto">
            <a:xfrm>
              <a:off x="2589213" y="3559173"/>
              <a:ext cx="0" cy="141288"/>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bwMode="auto">
            <a:xfrm>
              <a:off x="2589213" y="4346572"/>
              <a:ext cx="0" cy="16192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a:stCxn id="9228" idx="2"/>
              <a:endCxn id="9229" idx="0"/>
            </p:cNvCxnSpPr>
            <p:nvPr/>
          </p:nvCxnSpPr>
          <p:spPr bwMode="auto">
            <a:xfrm>
              <a:off x="4591050" y="5815008"/>
              <a:ext cx="0" cy="277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a:stCxn id="9227" idx="2"/>
              <a:endCxn id="9228" idx="0"/>
            </p:cNvCxnSpPr>
            <p:nvPr/>
          </p:nvCxnSpPr>
          <p:spPr bwMode="auto">
            <a:xfrm>
              <a:off x="2589213" y="4878384"/>
              <a:ext cx="2001837" cy="566736"/>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a:stCxn id="9224" idx="2"/>
              <a:endCxn id="9228" idx="0"/>
            </p:cNvCxnSpPr>
            <p:nvPr/>
          </p:nvCxnSpPr>
          <p:spPr bwMode="auto">
            <a:xfrm flipH="1">
              <a:off x="4591050" y="4230685"/>
              <a:ext cx="1581150" cy="1214435"/>
            </a:xfrm>
            <a:prstGeom prst="line">
              <a:avLst/>
            </a:prstGeom>
            <a:ln>
              <a:solidFill>
                <a:srgbClr val="32008B"/>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bwMode="auto">
            <a:xfrm>
              <a:off x="6172200" y="3027362"/>
              <a:ext cx="0" cy="185737"/>
            </a:xfrm>
            <a:prstGeom prst="line">
              <a:avLst/>
            </a:prstGeom>
            <a:ln>
              <a:solidFill>
                <a:srgbClr val="32008B"/>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bwMode="auto">
            <a:xfrm flipH="1">
              <a:off x="6172200" y="3581398"/>
              <a:ext cx="0" cy="279400"/>
            </a:xfrm>
            <a:prstGeom prst="line">
              <a:avLst/>
            </a:prstGeom>
            <a:ln>
              <a:solidFill>
                <a:srgbClr val="32008B"/>
              </a:solidFill>
            </a:ln>
          </p:spPr>
          <p:style>
            <a:lnRef idx="1">
              <a:schemeClr val="accent1"/>
            </a:lnRef>
            <a:fillRef idx="0">
              <a:schemeClr val="accent1"/>
            </a:fillRef>
            <a:effectRef idx="0">
              <a:schemeClr val="accent1"/>
            </a:effectRef>
            <a:fontRef idx="minor">
              <a:schemeClr val="tx1"/>
            </a:fontRef>
          </p:style>
        </p:cxnSp>
        <p:cxnSp>
          <p:nvCxnSpPr>
            <p:cNvPr id="34" name="Connettore 4 33"/>
            <p:cNvCxnSpPr>
              <a:stCxn id="9220" idx="2"/>
              <a:endCxn id="9225" idx="0"/>
            </p:cNvCxnSpPr>
            <p:nvPr/>
          </p:nvCxnSpPr>
          <p:spPr bwMode="auto">
            <a:xfrm rot="5400000">
              <a:off x="2698745" y="2226949"/>
              <a:ext cx="299793" cy="51900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40" name="CasellaDiTesto 5"/>
            <p:cNvSpPr txBox="1">
              <a:spLocks noChangeArrowheads="1"/>
            </p:cNvSpPr>
            <p:nvPr/>
          </p:nvSpPr>
          <p:spPr bwMode="auto">
            <a:xfrm>
              <a:off x="6084168" y="4725144"/>
              <a:ext cx="2403222" cy="369332"/>
            </a:xfrm>
            <a:prstGeom prst="rect">
              <a:avLst/>
            </a:prstGeom>
            <a:noFill/>
            <a:ln w="9525">
              <a:solidFill>
                <a:srgbClr val="FF7D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FF7D00"/>
                  </a:solidFill>
                </a:rPr>
                <a:t>Politiques sectorielles</a:t>
              </a:r>
            </a:p>
          </p:txBody>
        </p:sp>
        <p:cxnSp>
          <p:nvCxnSpPr>
            <p:cNvPr id="39" name="Connettore 4 38"/>
            <p:cNvCxnSpPr>
              <a:stCxn id="9226" idx="3"/>
              <a:endCxn id="9240" idx="3"/>
            </p:cNvCxnSpPr>
            <p:nvPr/>
          </p:nvCxnSpPr>
          <p:spPr>
            <a:xfrm>
              <a:off x="6610350" y="2820987"/>
              <a:ext cx="1876425" cy="2089147"/>
            </a:xfrm>
            <a:prstGeom prst="bentConnector3">
              <a:avLst>
                <a:gd name="adj1" fmla="val 112184"/>
              </a:avLst>
            </a:prstGeom>
            <a:ln>
              <a:solidFill>
                <a:srgbClr val="FF7D00"/>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a:stCxn id="9240" idx="1"/>
              <a:endCxn id="9228" idx="0"/>
            </p:cNvCxnSpPr>
            <p:nvPr/>
          </p:nvCxnSpPr>
          <p:spPr>
            <a:xfrm flipH="1">
              <a:off x="4591050" y="4910134"/>
              <a:ext cx="1493838" cy="534986"/>
            </a:xfrm>
            <a:prstGeom prst="line">
              <a:avLst/>
            </a:prstGeom>
            <a:ln>
              <a:solidFill>
                <a:srgbClr val="FF7D00"/>
              </a:solidFill>
            </a:ln>
          </p:spPr>
          <p:style>
            <a:lnRef idx="1">
              <a:schemeClr val="accent1"/>
            </a:lnRef>
            <a:fillRef idx="0">
              <a:schemeClr val="accent1"/>
            </a:fillRef>
            <a:effectRef idx="0">
              <a:schemeClr val="accent1"/>
            </a:effectRef>
            <a:fontRef idx="minor">
              <a:schemeClr val="tx1"/>
            </a:fontRef>
          </p:style>
        </p:cxnSp>
      </p:grpSp>
      <p:sp>
        <p:nvSpPr>
          <p:cNvPr id="28" name="Titolo 1"/>
          <p:cNvSpPr txBox="1">
            <a:spLocks/>
          </p:cNvSpPr>
          <p:nvPr/>
        </p:nvSpPr>
        <p:spPr bwMode="auto">
          <a:xfrm>
            <a:off x="466725" y="908720"/>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altLang="it-IT" dirty="0"/>
              <a:t>Articulation entre la CTE  et la NPR</a:t>
            </a:r>
            <a:endParaRPr lang="fr-CH" altLang="it-IT" kern="0" dirty="0"/>
          </a:p>
        </p:txBody>
      </p:sp>
    </p:spTree>
    <p:extLst>
      <p:ext uri="{BB962C8B-B14F-4D97-AF65-F5344CB8AC3E}">
        <p14:creationId xmlns:p14="http://schemas.microsoft.com/office/powerpoint/2010/main" val="340332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Conditions cadres : NPR et Interreg</a:t>
            </a:r>
          </a:p>
        </p:txBody>
      </p:sp>
      <p:pic>
        <p:nvPicPr>
          <p:cNvPr id="8194" name="Picture 2" descr="https://theephotography.files.wordpress.com/2013/06/cabrio-seilbahn_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2420888"/>
            <a:ext cx="7884368" cy="3166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6"/>
          <p:cNvSpPr txBox="1">
            <a:spLocks noChangeArrowheads="1"/>
          </p:cNvSpPr>
          <p:nvPr/>
        </p:nvSpPr>
        <p:spPr bwMode="auto">
          <a:xfrm>
            <a:off x="657862" y="5919420"/>
            <a:ext cx="784738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solidFill>
                  <a:srgbClr val="000000"/>
                </a:solidFill>
              </a:rPr>
              <a:t>Pour en savoir plus : </a:t>
            </a:r>
          </a:p>
          <a:p>
            <a:pPr eaLnBrk="1" hangingPunct="1"/>
            <a:r>
              <a:rPr lang="fr-FR" sz="1100" dirty="0">
                <a:hlinkClick r:id="rId3"/>
              </a:rPr>
              <a:t>http://www.regiosuisse.ch/fr/nouvelle-politique-regionale-npr</a:t>
            </a:r>
            <a:r>
              <a:rPr lang="fr-FR" sz="1100" dirty="0"/>
              <a:t> </a:t>
            </a:r>
          </a:p>
          <a:p>
            <a:pPr eaLnBrk="1" hangingPunct="1"/>
            <a:r>
              <a:rPr lang="fr-FR" sz="1100" dirty="0">
                <a:hlinkClick r:id="rId4"/>
              </a:rPr>
              <a:t>http://www.regiosuisse.ch/fr/interreg</a:t>
            </a:r>
            <a:r>
              <a:rPr lang="fr-FR" sz="1100" dirty="0"/>
              <a:t> </a:t>
            </a:r>
          </a:p>
        </p:txBody>
      </p:sp>
    </p:spTree>
    <p:extLst>
      <p:ext uri="{BB962C8B-B14F-4D97-AF65-F5344CB8AC3E}">
        <p14:creationId xmlns:p14="http://schemas.microsoft.com/office/powerpoint/2010/main" val="13359772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43958" y="913728"/>
            <a:ext cx="7773988" cy="576263"/>
          </a:xfrm>
        </p:spPr>
        <p:txBody>
          <a:bodyPr/>
          <a:lstStyle/>
          <a:p>
            <a:r>
              <a:rPr lang="fr-CH" dirty="0"/>
              <a:t>Financement des projets</a:t>
            </a:r>
          </a:p>
        </p:txBody>
      </p:sp>
      <p:graphicFrame>
        <p:nvGraphicFramePr>
          <p:cNvPr id="6" name="Diagram 6"/>
          <p:cNvGraphicFramePr>
            <a:graphicFrameLocks noGrp="1"/>
          </p:cNvGraphicFramePr>
          <p:nvPr>
            <p:ph idx="1"/>
            <p:extLst>
              <p:ext uri="{D42A27DB-BD31-4B8C-83A1-F6EECF244321}">
                <p14:modId xmlns:p14="http://schemas.microsoft.com/office/powerpoint/2010/main" val="734213553"/>
              </p:ext>
            </p:extLst>
          </p:nvPr>
        </p:nvGraphicFramePr>
        <p:xfrm>
          <a:off x="1800422" y="2204864"/>
          <a:ext cx="5108232" cy="3629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m 13"/>
          <p:cNvGraphicFramePr/>
          <p:nvPr>
            <p:extLst>
              <p:ext uri="{D42A27DB-BD31-4B8C-83A1-F6EECF244321}">
                <p14:modId xmlns:p14="http://schemas.microsoft.com/office/powerpoint/2010/main" val="811244441"/>
              </p:ext>
            </p:extLst>
          </p:nvPr>
        </p:nvGraphicFramePr>
        <p:xfrm>
          <a:off x="5868144" y="1600722"/>
          <a:ext cx="2160240" cy="14301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8" name="Gerade Verbindung mit Pfeil 17"/>
          <p:cNvCxnSpPr/>
          <p:nvPr/>
        </p:nvCxnSpPr>
        <p:spPr>
          <a:xfrm>
            <a:off x="1946105" y="3330519"/>
            <a:ext cx="941119" cy="128183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21"/>
          <p:cNvCxnSpPr/>
          <p:nvPr/>
        </p:nvCxnSpPr>
        <p:spPr>
          <a:xfrm flipH="1">
            <a:off x="6447674" y="4387308"/>
            <a:ext cx="932639" cy="42735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25"/>
          <p:cNvSpPr txBox="1"/>
          <p:nvPr/>
        </p:nvSpPr>
        <p:spPr>
          <a:xfrm>
            <a:off x="3131840" y="5904237"/>
            <a:ext cx="864096" cy="646331"/>
          </a:xfrm>
          <a:prstGeom prst="rect">
            <a:avLst/>
          </a:prstGeom>
          <a:noFill/>
        </p:spPr>
        <p:txBody>
          <a:bodyPr wrap="square" rtlCol="0">
            <a:spAutoFit/>
          </a:bodyPr>
          <a:lstStyle/>
          <a:p>
            <a:r>
              <a:rPr lang="fr-CH" sz="3600" dirty="0">
                <a:solidFill>
                  <a:srgbClr val="92D050"/>
                </a:solidFill>
              </a:rPr>
              <a:t>UE</a:t>
            </a:r>
          </a:p>
        </p:txBody>
      </p:sp>
      <p:sp>
        <p:nvSpPr>
          <p:cNvPr id="11" name="Textfeld 26"/>
          <p:cNvSpPr txBox="1"/>
          <p:nvPr/>
        </p:nvSpPr>
        <p:spPr>
          <a:xfrm>
            <a:off x="5148064" y="5949280"/>
            <a:ext cx="1941340" cy="646331"/>
          </a:xfrm>
          <a:prstGeom prst="rect">
            <a:avLst/>
          </a:prstGeom>
          <a:noFill/>
        </p:spPr>
        <p:txBody>
          <a:bodyPr wrap="square" rtlCol="0">
            <a:spAutoFit/>
          </a:bodyPr>
          <a:lstStyle/>
          <a:p>
            <a:r>
              <a:rPr lang="fr-CH" sz="3600" dirty="0">
                <a:solidFill>
                  <a:schemeClr val="accent1">
                    <a:lumMod val="50000"/>
                  </a:schemeClr>
                </a:solidFill>
              </a:rPr>
              <a:t>Suisse</a:t>
            </a:r>
          </a:p>
        </p:txBody>
      </p:sp>
      <p:sp>
        <p:nvSpPr>
          <p:cNvPr id="12" name="Ellipse 11"/>
          <p:cNvSpPr/>
          <p:nvPr/>
        </p:nvSpPr>
        <p:spPr>
          <a:xfrm>
            <a:off x="2624601" y="4413068"/>
            <a:ext cx="2016224" cy="1296144"/>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3" name="Textfeld 28"/>
          <p:cNvSpPr txBox="1"/>
          <p:nvPr/>
        </p:nvSpPr>
        <p:spPr>
          <a:xfrm>
            <a:off x="2800498" y="4710635"/>
            <a:ext cx="1656184" cy="646331"/>
          </a:xfrm>
          <a:prstGeom prst="rect">
            <a:avLst/>
          </a:prstGeom>
          <a:noFill/>
        </p:spPr>
        <p:txBody>
          <a:bodyPr wrap="square" rtlCol="0">
            <a:spAutoFit/>
          </a:bodyPr>
          <a:lstStyle/>
          <a:p>
            <a:pPr algn="ctr"/>
            <a:r>
              <a:rPr lang="fr-CH" dirty="0">
                <a:solidFill>
                  <a:schemeClr val="bg1"/>
                </a:solidFill>
              </a:rPr>
              <a:t>Partenaires européen</a:t>
            </a:r>
          </a:p>
        </p:txBody>
      </p:sp>
      <p:grpSp>
        <p:nvGrpSpPr>
          <p:cNvPr id="14" name="Gruppieren 29"/>
          <p:cNvGrpSpPr/>
          <p:nvPr/>
        </p:nvGrpSpPr>
        <p:grpSpPr>
          <a:xfrm>
            <a:off x="794175" y="2174944"/>
            <a:ext cx="1565519" cy="1144010"/>
            <a:chOff x="778728" y="475351"/>
            <a:chExt cx="1996413" cy="1608152"/>
          </a:xfrm>
          <a:solidFill>
            <a:srgbClr val="92D050"/>
          </a:solidFill>
        </p:grpSpPr>
        <p:sp>
          <p:nvSpPr>
            <p:cNvPr id="15" name="Ellipse 14"/>
            <p:cNvSpPr/>
            <p:nvPr/>
          </p:nvSpPr>
          <p:spPr>
            <a:xfrm>
              <a:off x="778728" y="475351"/>
              <a:ext cx="1996413" cy="160815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Ellipse 4"/>
            <p:cNvSpPr/>
            <p:nvPr/>
          </p:nvSpPr>
          <p:spPr>
            <a:xfrm>
              <a:off x="1071096" y="877389"/>
              <a:ext cx="1411677" cy="8040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fr-CH" altLang="it-IT" sz="2000" kern="1200" dirty="0">
                  <a:solidFill>
                    <a:schemeClr val="bg1"/>
                  </a:solidFill>
                </a:rPr>
                <a:t>FEDER</a:t>
              </a:r>
              <a:endParaRPr lang="fr-CH" sz="2000" kern="1200" dirty="0">
                <a:solidFill>
                  <a:schemeClr val="bg1"/>
                </a:solidFill>
              </a:endParaRPr>
            </a:p>
          </p:txBody>
        </p:sp>
      </p:grpSp>
      <p:sp>
        <p:nvSpPr>
          <p:cNvPr id="17" name="Ellipse 16"/>
          <p:cNvSpPr/>
          <p:nvPr/>
        </p:nvSpPr>
        <p:spPr>
          <a:xfrm>
            <a:off x="4431450" y="4413068"/>
            <a:ext cx="2016224" cy="1296144"/>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8" name="Textfeld 15"/>
          <p:cNvSpPr txBox="1"/>
          <p:nvPr/>
        </p:nvSpPr>
        <p:spPr>
          <a:xfrm>
            <a:off x="4647302" y="4736122"/>
            <a:ext cx="1656184" cy="646331"/>
          </a:xfrm>
          <a:prstGeom prst="rect">
            <a:avLst/>
          </a:prstGeom>
          <a:noFill/>
        </p:spPr>
        <p:txBody>
          <a:bodyPr wrap="square" rtlCol="0">
            <a:spAutoFit/>
          </a:bodyPr>
          <a:lstStyle/>
          <a:p>
            <a:pPr algn="ctr"/>
            <a:r>
              <a:rPr lang="fr-CH" dirty="0">
                <a:solidFill>
                  <a:schemeClr val="bg1"/>
                </a:solidFill>
              </a:rPr>
              <a:t>Partenaires suisses</a:t>
            </a:r>
          </a:p>
        </p:txBody>
      </p:sp>
      <p:graphicFrame>
        <p:nvGraphicFramePr>
          <p:cNvPr id="19" name="Diagramm 13"/>
          <p:cNvGraphicFramePr/>
          <p:nvPr>
            <p:extLst>
              <p:ext uri="{D42A27DB-BD31-4B8C-83A1-F6EECF244321}">
                <p14:modId xmlns:p14="http://schemas.microsoft.com/office/powerpoint/2010/main" val="203846948"/>
              </p:ext>
            </p:extLst>
          </p:nvPr>
        </p:nvGraphicFramePr>
        <p:xfrm>
          <a:off x="6987263" y="3216537"/>
          <a:ext cx="1796734" cy="151958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0" name="Diagramm 13"/>
          <p:cNvGraphicFramePr/>
          <p:nvPr>
            <p:extLst>
              <p:ext uri="{D42A27DB-BD31-4B8C-83A1-F6EECF244321}">
                <p14:modId xmlns:p14="http://schemas.microsoft.com/office/powerpoint/2010/main" val="708792150"/>
              </p:ext>
            </p:extLst>
          </p:nvPr>
        </p:nvGraphicFramePr>
        <p:xfrm>
          <a:off x="6983820" y="4679060"/>
          <a:ext cx="1883884" cy="150102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21" name="Gruppieren 29"/>
          <p:cNvGrpSpPr/>
          <p:nvPr/>
        </p:nvGrpSpPr>
        <p:grpSpPr>
          <a:xfrm>
            <a:off x="491551" y="3834345"/>
            <a:ext cx="1478211" cy="1227699"/>
            <a:chOff x="778728" y="475351"/>
            <a:chExt cx="1996413" cy="1608152"/>
          </a:xfrm>
          <a:solidFill>
            <a:srgbClr val="92D050"/>
          </a:solidFill>
        </p:grpSpPr>
        <p:sp>
          <p:nvSpPr>
            <p:cNvPr id="22" name="Ellipse 21"/>
            <p:cNvSpPr/>
            <p:nvPr/>
          </p:nvSpPr>
          <p:spPr>
            <a:xfrm>
              <a:off x="778728" y="475351"/>
              <a:ext cx="1996413" cy="160815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Ellipse 4"/>
            <p:cNvSpPr/>
            <p:nvPr/>
          </p:nvSpPr>
          <p:spPr>
            <a:xfrm>
              <a:off x="1071096" y="877389"/>
              <a:ext cx="1411677" cy="8040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fr-CH" altLang="it-IT" sz="2000" kern="1200" dirty="0">
                  <a:solidFill>
                    <a:schemeClr val="bg1"/>
                  </a:solidFill>
                </a:rPr>
                <a:t>Autres</a:t>
              </a:r>
              <a:endParaRPr lang="fr-CH" sz="2000" kern="1200" dirty="0">
                <a:solidFill>
                  <a:schemeClr val="bg1"/>
                </a:solidFill>
              </a:endParaRPr>
            </a:p>
          </p:txBody>
        </p:sp>
      </p:grpSp>
      <p:cxnSp>
        <p:nvCxnSpPr>
          <p:cNvPr id="25" name="Gerade Verbindung mit Pfeil 17"/>
          <p:cNvCxnSpPr>
            <a:stCxn id="22" idx="6"/>
          </p:cNvCxnSpPr>
          <p:nvPr/>
        </p:nvCxnSpPr>
        <p:spPr>
          <a:xfrm>
            <a:off x="1969762" y="4448195"/>
            <a:ext cx="654839" cy="46173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1"/>
          <p:cNvCxnSpPr/>
          <p:nvPr/>
        </p:nvCxnSpPr>
        <p:spPr>
          <a:xfrm flipH="1" flipV="1">
            <a:off x="6454151" y="5124757"/>
            <a:ext cx="926163" cy="23220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1"/>
          <p:cNvCxnSpPr/>
          <p:nvPr/>
        </p:nvCxnSpPr>
        <p:spPr>
          <a:xfrm flipH="1">
            <a:off x="6118736" y="3032952"/>
            <a:ext cx="970668" cy="154164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979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466725" y="908050"/>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altLang="it-IT" kern="0" dirty="0" err="1"/>
              <a:t>Interreg</a:t>
            </a:r>
            <a:r>
              <a:rPr lang="fr-CH" altLang="it-IT" kern="0" dirty="0"/>
              <a:t> et la Suisse</a:t>
            </a:r>
          </a:p>
        </p:txBody>
      </p:sp>
      <p:sp>
        <p:nvSpPr>
          <p:cNvPr id="6" name="Segnaposto contenuto 21"/>
          <p:cNvSpPr>
            <a:spLocks noGrp="1"/>
          </p:cNvSpPr>
          <p:nvPr>
            <p:ph idx="1"/>
          </p:nvPr>
        </p:nvSpPr>
        <p:spPr>
          <a:xfrm>
            <a:off x="539750" y="1556792"/>
            <a:ext cx="8928794" cy="4248150"/>
          </a:xfrm>
        </p:spPr>
        <p:txBody>
          <a:bodyPr/>
          <a:lstStyle/>
          <a:p>
            <a:pPr eaLnBrk="1" hangingPunct="1">
              <a:buFontTx/>
              <a:buNone/>
            </a:pPr>
            <a:r>
              <a:rPr lang="fr-CH" altLang="it-IT" b="1" u="sng" dirty="0"/>
              <a:t>Programmes Interreg A </a:t>
            </a:r>
          </a:p>
          <a:p>
            <a:pPr marL="0" indent="0" eaLnBrk="1" hangingPunct="1">
              <a:spcBef>
                <a:spcPts val="600"/>
              </a:spcBef>
              <a:buNone/>
            </a:pPr>
            <a:r>
              <a:rPr lang="fr-CH" dirty="0"/>
              <a:t>Coopération transfrontalière :</a:t>
            </a:r>
            <a:endParaRPr lang="fr-CH" altLang="it-IT" dirty="0"/>
          </a:p>
          <a:p>
            <a:pPr>
              <a:spcBef>
                <a:spcPts val="300"/>
              </a:spcBef>
            </a:pPr>
            <a:r>
              <a:rPr lang="fr-CH" dirty="0"/>
              <a:t>Rhin Supérieur</a:t>
            </a:r>
          </a:p>
          <a:p>
            <a:pPr>
              <a:spcBef>
                <a:spcPts val="300"/>
              </a:spcBef>
            </a:pPr>
            <a:r>
              <a:rPr lang="fr-CH" dirty="0"/>
              <a:t>Alpes rhénanes–Lac de Constance–Haut-Rhin</a:t>
            </a:r>
          </a:p>
          <a:p>
            <a:pPr>
              <a:spcBef>
                <a:spcPts val="300"/>
              </a:spcBef>
            </a:pPr>
            <a:r>
              <a:rPr lang="fr-CH" dirty="0"/>
              <a:t>Italie–Suisse</a:t>
            </a:r>
          </a:p>
          <a:p>
            <a:pPr>
              <a:spcBef>
                <a:spcPts val="300"/>
              </a:spcBef>
            </a:pPr>
            <a:r>
              <a:rPr lang="fr-CH" dirty="0"/>
              <a:t>France–Suisse </a:t>
            </a:r>
          </a:p>
          <a:p>
            <a:pPr marL="0" indent="0">
              <a:spcBef>
                <a:spcPts val="1200"/>
              </a:spcBef>
              <a:buNone/>
            </a:pPr>
            <a:r>
              <a:rPr lang="fr-CH" altLang="it-IT" b="1" u="sng" dirty="0"/>
              <a:t>Programmes Interreg B</a:t>
            </a:r>
          </a:p>
          <a:p>
            <a:pPr marL="0" indent="0">
              <a:spcBef>
                <a:spcPts val="600"/>
              </a:spcBef>
              <a:buNone/>
            </a:pPr>
            <a:r>
              <a:rPr lang="fr-CH" dirty="0"/>
              <a:t>Coopération transnationale :</a:t>
            </a:r>
            <a:endParaRPr lang="fr-CH" altLang="it-IT" u="sng" dirty="0"/>
          </a:p>
          <a:p>
            <a:pPr>
              <a:spcBef>
                <a:spcPts val="300"/>
              </a:spcBef>
            </a:pPr>
            <a:r>
              <a:rPr lang="fr-CH" dirty="0"/>
              <a:t>Espace alpin</a:t>
            </a:r>
          </a:p>
          <a:p>
            <a:pPr>
              <a:spcBef>
                <a:spcPts val="300"/>
              </a:spcBef>
            </a:pPr>
            <a:r>
              <a:rPr lang="fr-CH" dirty="0"/>
              <a:t>Europe du Nord-Ouest</a:t>
            </a:r>
            <a:endParaRPr lang="fr-CH" altLang="it-IT" dirty="0"/>
          </a:p>
          <a:p>
            <a:pPr marL="0" indent="0">
              <a:spcBef>
                <a:spcPts val="1200"/>
              </a:spcBef>
              <a:buNone/>
            </a:pPr>
            <a:r>
              <a:rPr lang="fr-CH" altLang="it-IT" b="1" u="sng" dirty="0"/>
              <a:t>Interreg Europe (ex Interreg C)</a:t>
            </a:r>
            <a:endParaRPr lang="fr-CH" altLang="it-IT" b="1" u="sng" dirty="0">
              <a:solidFill>
                <a:srgbClr val="FF0000"/>
              </a:solidFill>
            </a:endParaRPr>
          </a:p>
          <a:p>
            <a:pPr marL="0" indent="0">
              <a:spcBef>
                <a:spcPts val="600"/>
              </a:spcBef>
              <a:buNone/>
            </a:pPr>
            <a:r>
              <a:rPr lang="fr-CH" dirty="0"/>
              <a:t> Coopération interrégionale</a:t>
            </a:r>
            <a:endParaRPr lang="fr-CH" altLang="it-IT" dirty="0"/>
          </a:p>
          <a:p>
            <a:pPr eaLnBrk="1" hangingPunct="1"/>
            <a:endParaRPr lang="fr-CH" altLang="it-IT" dirty="0"/>
          </a:p>
          <a:p>
            <a:pPr eaLnBrk="1" hangingPunct="1"/>
            <a:endParaRPr lang="fr-CH" altLang="it-IT" b="1" dirty="0"/>
          </a:p>
          <a:p>
            <a:pPr eaLnBrk="1" hangingPunct="1"/>
            <a:endParaRPr lang="fr-CH" altLang="it-IT" dirty="0"/>
          </a:p>
        </p:txBody>
      </p:sp>
      <p:sp>
        <p:nvSpPr>
          <p:cNvPr id="5" name="CasellaDiTesto 22"/>
          <p:cNvSpPr txBox="1">
            <a:spLocks noChangeArrowheads="1"/>
          </p:cNvSpPr>
          <p:nvPr/>
        </p:nvSpPr>
        <p:spPr bwMode="auto">
          <a:xfrm>
            <a:off x="5940152" y="5112444"/>
            <a:ext cx="2720168" cy="1569660"/>
          </a:xfrm>
          <a:prstGeom prst="rect">
            <a:avLst/>
          </a:prstGeom>
          <a:noFill/>
          <a:ln w="9525">
            <a:noFill/>
            <a:miter lim="800000"/>
            <a:headEnd/>
            <a:tailEnd/>
          </a:ln>
        </p:spPr>
        <p:txBody>
          <a:bodyPr wrap="none">
            <a:spAutoFit/>
          </a:bodyPr>
          <a:lstStyle/>
          <a:p>
            <a:pPr>
              <a:defRPr/>
            </a:pPr>
            <a:r>
              <a:rPr lang="fr-CH" altLang="fr-FR" sz="1200" dirty="0"/>
              <a:t>Pour en savoir plus : </a:t>
            </a:r>
          </a:p>
          <a:p>
            <a:pPr>
              <a:defRPr/>
            </a:pPr>
            <a:r>
              <a:rPr lang="fr-CH" altLang="fr-FR" sz="1200" dirty="0"/>
              <a:t>Interreg A</a:t>
            </a:r>
          </a:p>
          <a:p>
            <a:pPr>
              <a:defRPr/>
            </a:pPr>
            <a:r>
              <a:rPr lang="fr-CH" altLang="fr-FR" sz="1200" dirty="0">
                <a:hlinkClick r:id="rId3"/>
              </a:rPr>
              <a:t>http://www.interreg-francesuisse.org/</a:t>
            </a:r>
            <a:r>
              <a:rPr lang="fr-CH" altLang="fr-FR" sz="1200" dirty="0"/>
              <a:t> </a:t>
            </a:r>
          </a:p>
          <a:p>
            <a:pPr>
              <a:defRPr/>
            </a:pPr>
            <a:r>
              <a:rPr lang="fr-CH" altLang="fr-FR" sz="1200" dirty="0">
                <a:hlinkClick r:id="rId4"/>
              </a:rPr>
              <a:t>http://interreg-italiasvizzera.eu/</a:t>
            </a:r>
            <a:r>
              <a:rPr lang="fr-CH" altLang="fr-FR" sz="1200" dirty="0"/>
              <a:t> </a:t>
            </a:r>
          </a:p>
          <a:p>
            <a:pPr>
              <a:defRPr/>
            </a:pPr>
            <a:r>
              <a:rPr lang="fr-CH" altLang="fr-FR" sz="1200" dirty="0"/>
              <a:t>Interreg B</a:t>
            </a:r>
          </a:p>
          <a:p>
            <a:pPr>
              <a:defRPr/>
            </a:pPr>
            <a:r>
              <a:rPr lang="fr-CH" altLang="fr-FR" sz="1200" dirty="0">
                <a:hlinkClick r:id="rId5"/>
              </a:rPr>
              <a:t>http://www.alpine-space.eu/</a:t>
            </a:r>
            <a:r>
              <a:rPr lang="fr-CH" altLang="fr-FR" sz="1200" dirty="0"/>
              <a:t> </a:t>
            </a:r>
          </a:p>
          <a:p>
            <a:pPr>
              <a:defRPr/>
            </a:pPr>
            <a:r>
              <a:rPr lang="fr-CH" altLang="fr-FR" sz="1200" dirty="0"/>
              <a:t>Interreg Europe</a:t>
            </a:r>
          </a:p>
          <a:p>
            <a:pPr>
              <a:defRPr/>
            </a:pPr>
            <a:r>
              <a:rPr lang="fr-CH" altLang="fr-FR" sz="1200" dirty="0">
                <a:hlinkClick r:id="rId6"/>
              </a:rPr>
              <a:t>http://www.interregeurope.eu/</a:t>
            </a:r>
            <a:r>
              <a:rPr lang="fr-CH" altLang="fr-FR" sz="1200" dirty="0"/>
              <a:t> </a:t>
            </a:r>
          </a:p>
        </p:txBody>
      </p:sp>
      <p:pic>
        <p:nvPicPr>
          <p:cNvPr id="7"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84111" y="578562"/>
            <a:ext cx="1632250" cy="172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736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Comment procéder pour participer ?</a:t>
            </a:r>
          </a:p>
        </p:txBody>
      </p:sp>
      <p:sp>
        <p:nvSpPr>
          <p:cNvPr id="3" name="Inhaltsplatzhalter 2"/>
          <p:cNvSpPr>
            <a:spLocks noGrp="1"/>
          </p:cNvSpPr>
          <p:nvPr>
            <p:ph idx="1"/>
          </p:nvPr>
        </p:nvSpPr>
        <p:spPr>
          <a:xfrm>
            <a:off x="539750" y="2205038"/>
            <a:ext cx="7773988" cy="4248298"/>
          </a:xfrm>
        </p:spPr>
        <p:txBody>
          <a:bodyPr/>
          <a:lstStyle/>
          <a:p>
            <a:r>
              <a:rPr lang="fr-CH" dirty="0"/>
              <a:t>Des appels à projets auront lieu régulièrement ; les premiers ont commencé début 2015.</a:t>
            </a:r>
          </a:p>
          <a:p>
            <a:pPr lvl="0"/>
            <a:r>
              <a:rPr lang="fr-CH" dirty="0"/>
              <a:t>Les partenaires au projet doivent être connus lors du dépôt du projet.</a:t>
            </a:r>
            <a:endParaRPr lang="fr-CH" dirty="0">
              <a:solidFill>
                <a:srgbClr val="FF0000"/>
              </a:solidFill>
            </a:endParaRPr>
          </a:p>
          <a:p>
            <a:r>
              <a:rPr lang="fr-CH" dirty="0"/>
              <a:t>Base de données d’idées de projets (Espace alpin) permet un premier feedback.</a:t>
            </a:r>
          </a:p>
          <a:p>
            <a:pPr lvl="0"/>
            <a:r>
              <a:rPr lang="fr-CH" dirty="0"/>
              <a:t>Davantage d’informations sur les sites Internet des contacts.</a:t>
            </a:r>
          </a:p>
          <a:p>
            <a:pPr lvl="0"/>
            <a:r>
              <a:rPr lang="fr-CH" dirty="0"/>
              <a:t>Les personnes de contact sont les coordinateurs régionaux (Interreg A), le SECO (Interreg Europe) et l’ARE (Interreg B, URBACT, ESPON).</a:t>
            </a:r>
          </a:p>
          <a:p>
            <a:endParaRPr lang="fr-CH" dirty="0"/>
          </a:p>
          <a:p>
            <a:endParaRPr lang="fr-CH" dirty="0"/>
          </a:p>
        </p:txBody>
      </p:sp>
    </p:spTree>
    <p:extLst>
      <p:ext uri="{BB962C8B-B14F-4D97-AF65-F5344CB8AC3E}">
        <p14:creationId xmlns:p14="http://schemas.microsoft.com/office/powerpoint/2010/main" val="1546259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268760"/>
            <a:ext cx="7773988" cy="576263"/>
          </a:xfrm>
        </p:spPr>
        <p:txBody>
          <a:bodyPr/>
          <a:lstStyle/>
          <a:p>
            <a:r>
              <a:rPr lang="fr-CH" dirty="0"/>
              <a:t>Interfaces avec d’autres politiques publiques</a:t>
            </a:r>
          </a:p>
        </p:txBody>
      </p:sp>
      <p:sp>
        <p:nvSpPr>
          <p:cNvPr id="3" name="Espace réservé du contenu 2"/>
          <p:cNvSpPr>
            <a:spLocks noGrp="1"/>
          </p:cNvSpPr>
          <p:nvPr>
            <p:ph idx="1"/>
          </p:nvPr>
        </p:nvSpPr>
        <p:spPr>
          <a:xfrm>
            <a:off x="540568" y="1991073"/>
            <a:ext cx="7991871" cy="2817812"/>
          </a:xfrm>
        </p:spPr>
        <p:txBody>
          <a:bodyPr/>
          <a:lstStyle/>
          <a:p>
            <a:r>
              <a:rPr lang="fr-CH" sz="1800" dirty="0"/>
              <a:t>Programme pilote Territoire d’action Economie (PHR Economie)</a:t>
            </a:r>
            <a:br>
              <a:rPr lang="fr-CH" sz="1800" dirty="0"/>
            </a:br>
            <a:r>
              <a:rPr lang="fr-CH" sz="1600" dirty="0"/>
              <a:t>Nouvel instrument de la politique des agglomérations et de la politique pour les espaces ruraux et les régions de montagne. Le programme pilote a pour but de soutenir dans chaque territoire d’action du Projet de territoire Suisse des projets axés sur l’économie englobant les villes et les campagnes. Les premières idées de projets peuvent être soumises jusqu’au 31 mars 2016. (NPR, Volet 2)</a:t>
            </a:r>
          </a:p>
          <a:p>
            <a:r>
              <a:rPr lang="fr-CH" sz="1800" dirty="0"/>
              <a:t>Innotour (voir présentation de Mme </a:t>
            </a:r>
            <a:r>
              <a:rPr lang="fr-CH" sz="1800" dirty="0" err="1"/>
              <a:t>Lattion</a:t>
            </a:r>
            <a:r>
              <a:rPr lang="fr-CH" sz="1800" dirty="0"/>
              <a:t>, SECO)</a:t>
            </a:r>
          </a:p>
          <a:p>
            <a:r>
              <a:rPr lang="fr-CH" sz="1800" dirty="0"/>
              <a:t>Politiques sectorielles (voir dernier chapitre à la fin du séminaire)</a:t>
            </a:r>
            <a:br>
              <a:rPr lang="fr-CH" sz="1800" dirty="0"/>
            </a:br>
            <a:r>
              <a:rPr lang="fr-CH" sz="1800" dirty="0"/>
              <a:t>CTI, PDR, Projets modèles pour un développement territorial durable, …</a:t>
            </a:r>
          </a:p>
        </p:txBody>
      </p:sp>
      <p:sp>
        <p:nvSpPr>
          <p:cNvPr id="4" name="ZoneTexte 3"/>
          <p:cNvSpPr txBox="1"/>
          <p:nvPr/>
        </p:nvSpPr>
        <p:spPr>
          <a:xfrm>
            <a:off x="827584" y="5022850"/>
            <a:ext cx="7851150" cy="1754326"/>
          </a:xfrm>
          <a:prstGeom prst="rect">
            <a:avLst/>
          </a:prstGeom>
          <a:noFill/>
        </p:spPr>
        <p:txBody>
          <a:bodyPr wrap="square" rtlCol="0">
            <a:spAutoFit/>
          </a:bodyPr>
          <a:lstStyle/>
          <a:p>
            <a:r>
              <a:rPr lang="fr-CH" sz="1200" dirty="0"/>
              <a:t>Pour en savoir plus :</a:t>
            </a:r>
          </a:p>
          <a:p>
            <a:r>
              <a:rPr lang="fr-CH" sz="1200" dirty="0">
                <a:hlinkClick r:id="rId3"/>
              </a:rPr>
              <a:t>http://www.regiosuisse.ch/fr/news/phr-economie-programme-pilote-cherche-idees-projets</a:t>
            </a:r>
            <a:r>
              <a:rPr lang="fr-CH" sz="1200" dirty="0"/>
              <a:t> </a:t>
            </a:r>
          </a:p>
          <a:p>
            <a:r>
              <a:rPr lang="fr-CH" sz="1200" dirty="0">
                <a:hlinkClick r:id="rId4"/>
              </a:rPr>
              <a:t>https://www.seco.admin.ch/seco/fr/home/Standortfoerderung/Tourismuspolitik/Innotour.html</a:t>
            </a:r>
            <a:r>
              <a:rPr lang="fr-CH" sz="1200" dirty="0"/>
              <a:t> </a:t>
            </a:r>
          </a:p>
          <a:p>
            <a:r>
              <a:rPr lang="fr-CH" sz="1200" dirty="0">
                <a:hlinkClick r:id="rId5"/>
              </a:rPr>
              <a:t>https://www.kti.admin.ch/kti/fr/home.html</a:t>
            </a:r>
            <a:r>
              <a:rPr lang="fr-CH" sz="1200" dirty="0"/>
              <a:t> </a:t>
            </a:r>
          </a:p>
          <a:p>
            <a:r>
              <a:rPr lang="fr-CH" sz="1200" dirty="0">
                <a:hlinkClick r:id="rId6"/>
              </a:rPr>
              <a:t>https://www.blw.admin.ch/blw/fr/home/instrumente/laendliche-entwicklung-und-strukturverbesserungen/laendliche-entwicklung/projekte-zur-regionalen-entwicklung.html</a:t>
            </a:r>
            <a:r>
              <a:rPr lang="fr-CH" sz="1200" dirty="0"/>
              <a:t> </a:t>
            </a:r>
          </a:p>
          <a:p>
            <a:endParaRPr lang="fr-CH" sz="1200" dirty="0"/>
          </a:p>
          <a:p>
            <a:r>
              <a:rPr lang="fr-CH" sz="1200" dirty="0"/>
              <a:t>Aides financières pertinentes pour le développement régional :</a:t>
            </a:r>
          </a:p>
          <a:p>
            <a:r>
              <a:rPr lang="fr-CH" sz="1200" dirty="0">
                <a:hlinkClick r:id="rId7"/>
              </a:rPr>
              <a:t>http://www.regiosuisse.ch/fr/documents/aides-financieres-pertinentes-developpement-regional-selection</a:t>
            </a:r>
            <a:r>
              <a:rPr lang="fr-CH" sz="1200" dirty="0"/>
              <a:t> </a:t>
            </a:r>
          </a:p>
        </p:txBody>
      </p:sp>
    </p:spTree>
    <p:extLst>
      <p:ext uri="{BB962C8B-B14F-4D97-AF65-F5344CB8AC3E}">
        <p14:creationId xmlns:p14="http://schemas.microsoft.com/office/powerpoint/2010/main" val="1789445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395288" y="1052091"/>
            <a:ext cx="8497887" cy="720725"/>
          </a:xfrm>
        </p:spPr>
        <p:txBody>
          <a:bodyPr/>
          <a:lstStyle/>
          <a:p>
            <a:pPr eaLnBrk="1" hangingPunct="1">
              <a:defRPr/>
            </a:pPr>
            <a:r>
              <a:rPr lang="fr-CH" kern="1200" dirty="0"/>
              <a:t>Intégration de la NPR dans la promotion économique et dans les politiques sectorielles</a:t>
            </a:r>
          </a:p>
        </p:txBody>
      </p:sp>
      <p:sp>
        <p:nvSpPr>
          <p:cNvPr id="36867" name="Inhaltsplatzhalter 2"/>
          <p:cNvSpPr>
            <a:spLocks noGrp="1"/>
          </p:cNvSpPr>
          <p:nvPr>
            <p:ph idx="1"/>
          </p:nvPr>
        </p:nvSpPr>
        <p:spPr>
          <a:xfrm>
            <a:off x="487363" y="2276872"/>
            <a:ext cx="4419600" cy="4320778"/>
          </a:xfrm>
        </p:spPr>
        <p:txBody>
          <a:bodyPr/>
          <a:lstStyle/>
          <a:p>
            <a:pPr eaLnBrk="1" hangingPunct="1"/>
            <a:r>
              <a:rPr lang="fr-CH" sz="1600" dirty="0"/>
              <a:t>La NPR est un programme de </a:t>
            </a:r>
            <a:r>
              <a:rPr lang="fr-CH" sz="1600" b="1" dirty="0"/>
              <a:t>promotion économique</a:t>
            </a:r>
            <a:r>
              <a:rPr lang="fr-CH" sz="1600" dirty="0"/>
              <a:t>.</a:t>
            </a:r>
          </a:p>
          <a:p>
            <a:pPr eaLnBrk="1" hangingPunct="1"/>
            <a:r>
              <a:rPr lang="fr-CH" sz="1600" dirty="0"/>
              <a:t>La NPR est </a:t>
            </a:r>
            <a:r>
              <a:rPr lang="fr-CH" sz="1600" b="1" i="1" dirty="0"/>
              <a:t>la</a:t>
            </a:r>
            <a:r>
              <a:rPr lang="fr-CH" sz="1600" dirty="0"/>
              <a:t> politique spécifique qui se concentre sur le développement régional de manière </a:t>
            </a:r>
            <a:r>
              <a:rPr lang="fr-CH" sz="1600" b="1" dirty="0"/>
              <a:t>intersectorielle.</a:t>
            </a:r>
            <a:endParaRPr lang="fr-CH" sz="1600" dirty="0"/>
          </a:p>
          <a:p>
            <a:pPr marL="342900" lvl="1" indent="-342900" eaLnBrk="1" hangingPunct="1">
              <a:buFontTx/>
              <a:buChar char="•"/>
            </a:pPr>
            <a:r>
              <a:rPr lang="fr-CH" sz="1600" dirty="0"/>
              <a:t>Le </a:t>
            </a:r>
            <a:r>
              <a:rPr lang="fr-CH" sz="1600" b="1" dirty="0"/>
              <a:t>management régional</a:t>
            </a:r>
            <a:r>
              <a:rPr lang="fr-CH" sz="1600" dirty="0"/>
              <a:t> est le </a:t>
            </a:r>
            <a:r>
              <a:rPr lang="fr-CH" sz="1600" b="1" dirty="0"/>
              <a:t>pilier central</a:t>
            </a:r>
            <a:r>
              <a:rPr lang="fr-CH" sz="1600" dirty="0"/>
              <a:t> de mise en œuvre de la NPR mais aussi un portail pour d‘autres programmes </a:t>
            </a:r>
            <a:br>
              <a:rPr lang="fr-CH" sz="1600" dirty="0"/>
            </a:br>
            <a:r>
              <a:rPr lang="fr-CH" sz="1600" dirty="0"/>
              <a:t>de développement régional.</a:t>
            </a:r>
          </a:p>
          <a:p>
            <a:pPr marL="0" lvl="1" indent="0" eaLnBrk="1" hangingPunct="1">
              <a:buNone/>
            </a:pPr>
            <a:endParaRPr lang="fr-CH" sz="1600" dirty="0"/>
          </a:p>
        </p:txBody>
      </p:sp>
      <p:sp>
        <p:nvSpPr>
          <p:cNvPr id="36868" name="Textfeld 4"/>
          <p:cNvSpPr txBox="1">
            <a:spLocks noChangeArrowheads="1"/>
          </p:cNvSpPr>
          <p:nvPr/>
        </p:nvSpPr>
        <p:spPr bwMode="auto">
          <a:xfrm>
            <a:off x="762409" y="5951319"/>
            <a:ext cx="7763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200" dirty="0">
                <a:sym typeface="Wingdings" pitchFamily="2" charset="2"/>
              </a:rPr>
              <a:t>Pour en savoir plus : </a:t>
            </a:r>
          </a:p>
          <a:p>
            <a:pPr eaLnBrk="1" hangingPunct="1"/>
            <a:r>
              <a:rPr lang="fr-CH" sz="1200" dirty="0">
                <a:solidFill>
                  <a:srgbClr val="FF0000"/>
                </a:solidFill>
                <a:sym typeface="Wingdings" pitchFamily="2" charset="2"/>
                <a:hlinkClick r:id="rId3"/>
              </a:rPr>
              <a:t>http://www.regiosuisse.ch/fr/documents/promotion-economique-confederation-que-suisse-reste-place-economique-attrayante</a:t>
            </a:r>
            <a:r>
              <a:rPr lang="fr-CH" sz="1200" dirty="0">
                <a:solidFill>
                  <a:srgbClr val="FF0000"/>
                </a:solidFill>
                <a:sym typeface="Wingdings" pitchFamily="2" charset="2"/>
              </a:rPr>
              <a:t> </a:t>
            </a:r>
            <a:endParaRPr lang="fr-CH" sz="1200" dirty="0"/>
          </a:p>
        </p:txBody>
      </p:sp>
      <p:pic>
        <p:nvPicPr>
          <p:cNvPr id="3686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1965042"/>
            <a:ext cx="42624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795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Tourisme : Innotour et interface avec la NPR</a:t>
            </a:r>
          </a:p>
        </p:txBody>
      </p:sp>
      <p:sp>
        <p:nvSpPr>
          <p:cNvPr id="3" name="Espace réservé du contenu 2"/>
          <p:cNvSpPr>
            <a:spLocks noGrp="1"/>
          </p:cNvSpPr>
          <p:nvPr>
            <p:ph idx="1"/>
          </p:nvPr>
        </p:nvSpPr>
        <p:spPr/>
        <p:txBody>
          <a:bodyPr/>
          <a:lstStyle/>
          <a:p>
            <a:r>
              <a:rPr lang="fr-CH" dirty="0"/>
              <a:t>Mireille </a:t>
            </a:r>
            <a:r>
              <a:rPr lang="fr-CH" dirty="0" err="1"/>
              <a:t>Lattion</a:t>
            </a:r>
            <a:r>
              <a:rPr lang="fr-CH" dirty="0"/>
              <a:t>, Collaboratrice scientifique chez Secrétariat d'Etat à l'économie SECO</a:t>
            </a:r>
          </a:p>
        </p:txBody>
      </p:sp>
      <p:pic>
        <p:nvPicPr>
          <p:cNvPr id="2050" name="Picture 2" descr="Résultat de recherche d'images pour &quot;mireille lattion&quo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2040" y="3356992"/>
            <a:ext cx="1895475" cy="18954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860928" y="5968603"/>
            <a:ext cx="7131632" cy="461665"/>
          </a:xfrm>
          <a:prstGeom prst="rect">
            <a:avLst/>
          </a:prstGeom>
          <a:noFill/>
        </p:spPr>
        <p:txBody>
          <a:bodyPr wrap="none" rtlCol="0">
            <a:spAutoFit/>
          </a:bodyPr>
          <a:lstStyle/>
          <a:p>
            <a:r>
              <a:rPr lang="fr-CH" sz="1200" dirty="0"/>
              <a:t>Pour en savoir plus :</a:t>
            </a:r>
          </a:p>
          <a:p>
            <a:r>
              <a:rPr lang="fr-CH" sz="1200" dirty="0">
                <a:hlinkClick r:id="rId3"/>
              </a:rPr>
              <a:t>http://www.regiosuisse.ch/fr/news/cas-special-tourisme-quand-npr-finance-t-elle-quand-est-ce-innotour</a:t>
            </a:r>
            <a:r>
              <a:rPr lang="fr-CH" sz="1200" dirty="0"/>
              <a:t> </a:t>
            </a:r>
          </a:p>
        </p:txBody>
      </p:sp>
    </p:spTree>
    <p:extLst>
      <p:ext uri="{BB962C8B-B14F-4D97-AF65-F5344CB8AC3E}">
        <p14:creationId xmlns:p14="http://schemas.microsoft.com/office/powerpoint/2010/main" val="4077854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 y="1412721"/>
            <a:ext cx="10839371" cy="3633547"/>
          </a:xfrm>
          <a:prstGeom prst="rect">
            <a:avLst/>
          </a:prstGeom>
        </p:spPr>
      </p:pic>
      <p:sp>
        <p:nvSpPr>
          <p:cNvPr id="4098" name="Rectangle 2"/>
          <p:cNvSpPr>
            <a:spLocks noGrp="1" noChangeArrowheads="1"/>
          </p:cNvSpPr>
          <p:nvPr>
            <p:ph type="ctrTitle"/>
          </p:nvPr>
        </p:nvSpPr>
        <p:spPr>
          <a:xfrm>
            <a:off x="849637" y="1340710"/>
            <a:ext cx="6979431" cy="2681990"/>
          </a:xfrm>
        </p:spPr>
        <p:txBody>
          <a:bodyPr/>
          <a:lstStyle/>
          <a:p>
            <a:pPr eaLnBrk="1" hangingPunct="1"/>
            <a:r>
              <a:rPr lang="de-DE" sz="7200" smtClean="0"/>
              <a:t>Innotour -</a:t>
            </a:r>
            <a:r>
              <a:rPr lang="de-DE" sz="3000" smtClean="0"/>
              <a:t/>
            </a:r>
            <a:br>
              <a:rPr lang="de-DE" sz="3000" smtClean="0"/>
            </a:br>
            <a:r>
              <a:rPr lang="de-CH" sz="2500" smtClean="0"/>
              <a:t>Coup d’envoi d’un lancement réussi</a:t>
            </a:r>
            <a:endParaRPr lang="de-CH" sz="2500" dirty="0" smtClean="0"/>
          </a:p>
        </p:txBody>
      </p:sp>
      <p:sp>
        <p:nvSpPr>
          <p:cNvPr id="4099" name="Rectangle 3"/>
          <p:cNvSpPr>
            <a:spLocks noGrp="1" noChangeArrowheads="1"/>
          </p:cNvSpPr>
          <p:nvPr>
            <p:ph type="subTitle" idx="1"/>
          </p:nvPr>
        </p:nvSpPr>
        <p:spPr>
          <a:xfrm>
            <a:off x="876832" y="4725180"/>
            <a:ext cx="7995954" cy="1944270"/>
          </a:xfrm>
        </p:spPr>
        <p:txBody>
          <a:bodyPr/>
          <a:lstStyle/>
          <a:p>
            <a:pPr eaLnBrk="1" hangingPunct="1"/>
            <a:endParaRPr lang="de-CH" smtClean="0"/>
          </a:p>
          <a:p>
            <a:pPr eaLnBrk="1" hangingPunct="1">
              <a:spcBef>
                <a:spcPts val="1800"/>
              </a:spcBef>
              <a:spcAft>
                <a:spcPts val="1200"/>
              </a:spcAft>
            </a:pPr>
            <a:r>
              <a:rPr lang="de-CH" sz="1600" smtClean="0"/>
              <a:t>Journée nationale d’introduction regiosuisse – 8 novembre 2016</a:t>
            </a:r>
          </a:p>
          <a:p>
            <a:pPr eaLnBrk="1" hangingPunct="1"/>
            <a:r>
              <a:rPr lang="de-CH" sz="1600" smtClean="0"/>
              <a:t>Mireille Lattion, collaboratrice scientifique Innotour</a:t>
            </a:r>
          </a:p>
          <a:p>
            <a:pPr eaLnBrk="1" hangingPunct="1"/>
            <a:r>
              <a:rPr lang="de-CH" smtClean="0"/>
              <a:t/>
            </a:r>
            <a:br>
              <a:rPr lang="de-CH" smtClean="0"/>
            </a:br>
            <a:endParaRPr lang="de-CH" dirty="0" smtClean="0"/>
          </a:p>
        </p:txBody>
      </p:sp>
      <p:sp>
        <p:nvSpPr>
          <p:cNvPr id="4100" name="Rectangle 4"/>
          <p:cNvSpPr>
            <a:spLocks noChangeArrowheads="1"/>
          </p:cNvSpPr>
          <p:nvPr/>
        </p:nvSpPr>
        <p:spPr bwMode="auto">
          <a:xfrm>
            <a:off x="4489939" y="720090"/>
            <a:ext cx="3248758" cy="332580"/>
          </a:xfrm>
          <a:prstGeom prst="rect">
            <a:avLst/>
          </a:prstGeom>
          <a:noFill/>
          <a:ln w="9525">
            <a:noFill/>
            <a:miter lim="800000"/>
            <a:headEnd/>
            <a:tailEnd/>
          </a:ln>
        </p:spPr>
        <p:txBody>
          <a:bodyPr lIns="85525" tIns="42762" rIns="85525" bIns="42762">
            <a:spAutoFit/>
          </a:bodyPr>
          <a:lstStyle/>
          <a:p>
            <a:pPr defTabSz="855663" eaLnBrk="0" hangingPunct="0"/>
            <a:r>
              <a:rPr lang="fr-FR" sz="800" dirty="0">
                <a:solidFill>
                  <a:srgbClr val="000000"/>
                </a:solidFill>
              </a:rPr>
              <a:t>Direction de la promotion économique</a:t>
            </a:r>
          </a:p>
          <a:p>
            <a:pPr defTabSz="855663" eaLnBrk="0" hangingPunct="0"/>
            <a:r>
              <a:rPr lang="fr-FR" sz="800" dirty="0">
                <a:solidFill>
                  <a:srgbClr val="000000"/>
                </a:solidFill>
              </a:rPr>
              <a:t>Tourisme</a:t>
            </a:r>
          </a:p>
        </p:txBody>
      </p:sp>
      <p:sp>
        <p:nvSpPr>
          <p:cNvPr id="4" name="Textfeld 3"/>
          <p:cNvSpPr txBox="1"/>
          <p:nvPr/>
        </p:nvSpPr>
        <p:spPr>
          <a:xfrm>
            <a:off x="-66471" y="4915954"/>
            <a:ext cx="7895538" cy="169277"/>
          </a:xfrm>
          <a:prstGeom prst="rect">
            <a:avLst/>
          </a:prstGeom>
          <a:noFill/>
        </p:spPr>
        <p:txBody>
          <a:bodyPr wrap="square" rtlCol="0">
            <a:spAutoFit/>
          </a:bodyPr>
          <a:lstStyle/>
          <a:p>
            <a:r>
              <a:rPr lang="de-CH" sz="500" dirty="0" smtClean="0">
                <a:solidFill>
                  <a:schemeClr val="bg1"/>
                </a:solidFill>
              </a:rPr>
              <a:t>© </a:t>
            </a:r>
            <a:r>
              <a:rPr lang="de-CH" sz="500" smtClean="0">
                <a:solidFill>
                  <a:schemeClr val="bg1"/>
                </a:solidFill>
              </a:rPr>
              <a:t>Schweiz Tourismus / </a:t>
            </a:r>
            <a:r>
              <a:rPr lang="de-CH" sz="500" dirty="0" smtClean="0">
                <a:solidFill>
                  <a:schemeClr val="bg1"/>
                </a:solidFill>
              </a:rPr>
              <a:t>Markus Aebischer</a:t>
            </a:r>
            <a:endParaRPr lang="de-CH" sz="500" dirty="0">
              <a:solidFill>
                <a:schemeClr val="bg1"/>
              </a:solidFill>
            </a:endParaRPr>
          </a:p>
        </p:txBody>
      </p:sp>
    </p:spTree>
    <p:extLst>
      <p:ext uri="{BB962C8B-B14F-4D97-AF65-F5344CB8AC3E}">
        <p14:creationId xmlns:p14="http://schemas.microsoft.com/office/powerpoint/2010/main" val="21145303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Bild 14"/>
          <p:cNvPicPr>
            <a:picLocks noChangeAspect="1"/>
          </p:cNvPicPr>
          <p:nvPr/>
        </p:nvPicPr>
        <p:blipFill>
          <a:blip r:embed="rId2"/>
          <a:stretch>
            <a:fillRect/>
          </a:stretch>
        </p:blipFill>
        <p:spPr>
          <a:xfrm>
            <a:off x="1422590" y="1108106"/>
            <a:ext cx="6298820" cy="4625214"/>
          </a:xfrm>
          <a:prstGeom prst="rect">
            <a:avLst/>
          </a:prstGeom>
        </p:spPr>
      </p:pic>
      <p:pic>
        <p:nvPicPr>
          <p:cNvPr id="4" name="Bild 3"/>
          <p:cNvPicPr>
            <a:picLocks noChangeAspect="1"/>
          </p:cNvPicPr>
          <p:nvPr/>
        </p:nvPicPr>
        <p:blipFill>
          <a:blip r:embed="rId3"/>
          <a:stretch>
            <a:fillRect/>
          </a:stretch>
        </p:blipFill>
        <p:spPr>
          <a:xfrm>
            <a:off x="317871" y="2911588"/>
            <a:ext cx="1262945" cy="589422"/>
          </a:xfrm>
          <a:prstGeom prst="rect">
            <a:avLst/>
          </a:prstGeom>
        </p:spPr>
      </p:pic>
      <p:pic>
        <p:nvPicPr>
          <p:cNvPr id="5" name="Bild 4"/>
          <p:cNvPicPr>
            <a:picLocks noChangeAspect="1"/>
          </p:cNvPicPr>
          <p:nvPr/>
        </p:nvPicPr>
        <p:blipFill>
          <a:blip r:embed="rId4"/>
          <a:stretch>
            <a:fillRect/>
          </a:stretch>
        </p:blipFill>
        <p:spPr>
          <a:xfrm>
            <a:off x="6970025" y="836640"/>
            <a:ext cx="659631" cy="1002022"/>
          </a:xfrm>
          <a:prstGeom prst="rect">
            <a:avLst/>
          </a:prstGeom>
        </p:spPr>
      </p:pic>
      <p:pic>
        <p:nvPicPr>
          <p:cNvPr id="7" name="Bild 6"/>
          <p:cNvPicPr>
            <a:picLocks noChangeAspect="1"/>
          </p:cNvPicPr>
          <p:nvPr/>
        </p:nvPicPr>
        <p:blipFill>
          <a:blip r:embed="rId5"/>
          <a:stretch>
            <a:fillRect/>
          </a:stretch>
        </p:blipFill>
        <p:spPr>
          <a:xfrm>
            <a:off x="2309150" y="5661310"/>
            <a:ext cx="534610" cy="576080"/>
          </a:xfrm>
          <a:prstGeom prst="rect">
            <a:avLst/>
          </a:prstGeom>
        </p:spPr>
      </p:pic>
      <p:pic>
        <p:nvPicPr>
          <p:cNvPr id="8" name="Bild 7"/>
          <p:cNvPicPr>
            <a:picLocks noChangeAspect="1"/>
          </p:cNvPicPr>
          <p:nvPr/>
        </p:nvPicPr>
        <p:blipFill>
          <a:blip r:embed="rId6"/>
          <a:stretch>
            <a:fillRect/>
          </a:stretch>
        </p:blipFill>
        <p:spPr>
          <a:xfrm>
            <a:off x="517283" y="4430188"/>
            <a:ext cx="930591" cy="1015092"/>
          </a:xfrm>
          <a:prstGeom prst="rect">
            <a:avLst/>
          </a:prstGeom>
        </p:spPr>
      </p:pic>
      <p:pic>
        <p:nvPicPr>
          <p:cNvPr id="9" name="Bild 8"/>
          <p:cNvPicPr>
            <a:picLocks noChangeAspect="1"/>
          </p:cNvPicPr>
          <p:nvPr/>
        </p:nvPicPr>
        <p:blipFill>
          <a:blip r:embed="rId7"/>
          <a:stretch>
            <a:fillRect/>
          </a:stretch>
        </p:blipFill>
        <p:spPr>
          <a:xfrm>
            <a:off x="8094951" y="2564880"/>
            <a:ext cx="528266" cy="676900"/>
          </a:xfrm>
          <a:prstGeom prst="rect">
            <a:avLst/>
          </a:prstGeom>
        </p:spPr>
      </p:pic>
      <p:pic>
        <p:nvPicPr>
          <p:cNvPr id="10" name="Bild 9"/>
          <p:cNvPicPr>
            <a:picLocks noChangeAspect="1"/>
          </p:cNvPicPr>
          <p:nvPr/>
        </p:nvPicPr>
        <p:blipFill>
          <a:blip r:embed="rId8"/>
          <a:stretch>
            <a:fillRect/>
          </a:stretch>
        </p:blipFill>
        <p:spPr>
          <a:xfrm>
            <a:off x="4365807" y="5733320"/>
            <a:ext cx="671489" cy="735690"/>
          </a:xfrm>
          <a:prstGeom prst="rect">
            <a:avLst/>
          </a:prstGeom>
        </p:spPr>
      </p:pic>
      <p:pic>
        <p:nvPicPr>
          <p:cNvPr id="11" name="Bild 10"/>
          <p:cNvPicPr>
            <a:picLocks noChangeAspect="1"/>
          </p:cNvPicPr>
          <p:nvPr/>
        </p:nvPicPr>
        <p:blipFill>
          <a:blip r:embed="rId9"/>
          <a:stretch>
            <a:fillRect/>
          </a:stretch>
        </p:blipFill>
        <p:spPr>
          <a:xfrm>
            <a:off x="7696126" y="4149100"/>
            <a:ext cx="724287" cy="717456"/>
          </a:xfrm>
          <a:prstGeom prst="rect">
            <a:avLst/>
          </a:prstGeom>
        </p:spPr>
      </p:pic>
      <p:pic>
        <p:nvPicPr>
          <p:cNvPr id="16" name="Bild 15"/>
          <p:cNvPicPr>
            <a:picLocks noChangeAspect="1"/>
          </p:cNvPicPr>
          <p:nvPr/>
        </p:nvPicPr>
        <p:blipFill>
          <a:blip r:embed="rId10"/>
          <a:stretch>
            <a:fillRect/>
          </a:stretch>
        </p:blipFill>
        <p:spPr>
          <a:xfrm>
            <a:off x="1314932" y="1412720"/>
            <a:ext cx="531766" cy="662062"/>
          </a:xfrm>
          <a:prstGeom prst="rect">
            <a:avLst/>
          </a:prstGeom>
        </p:spPr>
      </p:pic>
      <p:pic>
        <p:nvPicPr>
          <p:cNvPr id="18" name="Bild 17"/>
          <p:cNvPicPr>
            <a:picLocks noChangeAspect="1"/>
          </p:cNvPicPr>
          <p:nvPr/>
        </p:nvPicPr>
        <p:blipFill>
          <a:blip r:embed="rId11"/>
          <a:stretch>
            <a:fillRect/>
          </a:stretch>
        </p:blipFill>
        <p:spPr>
          <a:xfrm>
            <a:off x="2112581" y="469891"/>
            <a:ext cx="1589871" cy="520714"/>
          </a:xfrm>
          <a:prstGeom prst="rect">
            <a:avLst/>
          </a:prstGeom>
        </p:spPr>
      </p:pic>
      <p:pic>
        <p:nvPicPr>
          <p:cNvPr id="22" name="Bild 21"/>
          <p:cNvPicPr>
            <a:picLocks noChangeAspect="1"/>
          </p:cNvPicPr>
          <p:nvPr/>
        </p:nvPicPr>
        <p:blipFill>
          <a:blip r:embed="rId12"/>
          <a:stretch>
            <a:fillRect/>
          </a:stretch>
        </p:blipFill>
        <p:spPr>
          <a:xfrm>
            <a:off x="6254732" y="5229250"/>
            <a:ext cx="1175511" cy="903008"/>
          </a:xfrm>
          <a:prstGeom prst="rect">
            <a:avLst/>
          </a:prstGeom>
        </p:spPr>
      </p:pic>
      <p:pic>
        <p:nvPicPr>
          <p:cNvPr id="24" name="Bild 23"/>
          <p:cNvPicPr>
            <a:picLocks noChangeAspect="1"/>
          </p:cNvPicPr>
          <p:nvPr/>
        </p:nvPicPr>
        <p:blipFill>
          <a:blip r:embed="rId13"/>
          <a:stretch>
            <a:fillRect/>
          </a:stretch>
        </p:blipFill>
        <p:spPr>
          <a:xfrm>
            <a:off x="5037297" y="332570"/>
            <a:ext cx="854113" cy="576081"/>
          </a:xfrm>
          <a:prstGeom prst="rect">
            <a:avLst/>
          </a:prstGeom>
        </p:spPr>
      </p:pic>
    </p:spTree>
    <p:extLst>
      <p:ext uri="{BB962C8B-B14F-4D97-AF65-F5344CB8AC3E}">
        <p14:creationId xmlns:p14="http://schemas.microsoft.com/office/powerpoint/2010/main" val="20084035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916108" y="764630"/>
            <a:ext cx="8023200" cy="5272076"/>
          </a:xfrm>
          <a:prstGeom prst="rect">
            <a:avLst/>
          </a:prstGeom>
        </p:spPr>
      </p:pic>
      <p:sp>
        <p:nvSpPr>
          <p:cNvPr id="3" name="Rechteck 2"/>
          <p:cNvSpPr/>
          <p:nvPr/>
        </p:nvSpPr>
        <p:spPr>
          <a:xfrm>
            <a:off x="251400" y="476592"/>
            <a:ext cx="1661769" cy="2102114"/>
          </a:xfrm>
          <a:prstGeom prst="rect">
            <a:avLst/>
          </a:prstGeom>
        </p:spPr>
        <p:txBody>
          <a:bodyPr wrap="square">
            <a:spAutoFit/>
          </a:bodyPr>
          <a:lstStyle/>
          <a:p>
            <a:pPr>
              <a:lnSpc>
                <a:spcPct val="110000"/>
              </a:lnSpc>
            </a:pPr>
            <a:r>
              <a:rPr lang="de-CH" sz="1100" i="1" dirty="0">
                <a:latin typeface="Times"/>
                <a:cs typeface="Times"/>
              </a:rPr>
              <a:t>«Le </a:t>
            </a:r>
            <a:r>
              <a:rPr lang="de-CH" sz="1100" i="1" dirty="0" err="1">
                <a:latin typeface="Times"/>
                <a:cs typeface="Times"/>
              </a:rPr>
              <a:t>projet</a:t>
            </a:r>
            <a:r>
              <a:rPr lang="de-CH" sz="1100" i="1" dirty="0">
                <a:latin typeface="Times"/>
                <a:cs typeface="Times"/>
              </a:rPr>
              <a:t> </a:t>
            </a:r>
            <a:r>
              <a:rPr lang="de-CH" sz="1100" i="1" dirty="0" err="1">
                <a:latin typeface="Times"/>
                <a:cs typeface="Times"/>
              </a:rPr>
              <a:t>est</a:t>
            </a:r>
            <a:r>
              <a:rPr lang="de-CH" sz="1100" i="1" dirty="0">
                <a:latin typeface="Times"/>
                <a:cs typeface="Times"/>
              </a:rPr>
              <a:t> </a:t>
            </a:r>
            <a:r>
              <a:rPr lang="de-CH" sz="1100" i="1" dirty="0" err="1">
                <a:latin typeface="Times"/>
                <a:cs typeface="Times"/>
              </a:rPr>
              <a:t>un</a:t>
            </a:r>
            <a:r>
              <a:rPr lang="de-CH" sz="1100" i="1" dirty="0">
                <a:latin typeface="Times"/>
                <a:cs typeface="Times"/>
              </a:rPr>
              <a:t> </a:t>
            </a:r>
            <a:r>
              <a:rPr lang="de-CH" sz="1100" i="1" dirty="0" err="1">
                <a:latin typeface="Times"/>
                <a:cs typeface="Times"/>
              </a:rPr>
              <a:t>franc</a:t>
            </a:r>
            <a:r>
              <a:rPr lang="de-CH" sz="1100" i="1" dirty="0">
                <a:latin typeface="Times"/>
                <a:cs typeface="Times"/>
              </a:rPr>
              <a:t> </a:t>
            </a:r>
            <a:r>
              <a:rPr lang="de-CH" sz="1100" i="1" dirty="0" err="1">
                <a:latin typeface="Times"/>
                <a:cs typeface="Times"/>
              </a:rPr>
              <a:t>succès</a:t>
            </a:r>
            <a:r>
              <a:rPr lang="de-CH" sz="1100" i="1" dirty="0">
                <a:latin typeface="Times"/>
                <a:cs typeface="Times"/>
              </a:rPr>
              <a:t>. </a:t>
            </a:r>
            <a:r>
              <a:rPr lang="de-CH" sz="1100" i="1" dirty="0" err="1">
                <a:latin typeface="Times"/>
                <a:cs typeface="Times"/>
              </a:rPr>
              <a:t>L’expérience</a:t>
            </a:r>
            <a:r>
              <a:rPr lang="de-CH" sz="1100" i="1" dirty="0">
                <a:latin typeface="Times"/>
                <a:cs typeface="Times"/>
              </a:rPr>
              <a:t> </a:t>
            </a:r>
            <a:r>
              <a:rPr lang="de-CH" sz="1100" i="1" dirty="0" err="1">
                <a:latin typeface="Times"/>
                <a:cs typeface="Times"/>
              </a:rPr>
              <a:t>montre</a:t>
            </a:r>
            <a:r>
              <a:rPr lang="de-CH" sz="1100" i="1" dirty="0">
                <a:latin typeface="Times"/>
                <a:cs typeface="Times"/>
              </a:rPr>
              <a:t> </a:t>
            </a:r>
            <a:r>
              <a:rPr lang="de-CH" sz="1100" i="1" dirty="0" err="1">
                <a:latin typeface="Times"/>
                <a:cs typeface="Times"/>
              </a:rPr>
              <a:t>que</a:t>
            </a:r>
            <a:r>
              <a:rPr lang="de-CH" sz="1100" i="1" dirty="0">
                <a:latin typeface="Times"/>
                <a:cs typeface="Times"/>
              </a:rPr>
              <a:t> </a:t>
            </a:r>
            <a:r>
              <a:rPr lang="de-CH" sz="1100" i="1" dirty="0" err="1">
                <a:latin typeface="Times"/>
                <a:cs typeface="Times"/>
              </a:rPr>
              <a:t>ce</a:t>
            </a:r>
            <a:r>
              <a:rPr lang="de-CH" sz="1100" i="1" dirty="0">
                <a:latin typeface="Times"/>
                <a:cs typeface="Times"/>
              </a:rPr>
              <a:t> type </a:t>
            </a:r>
            <a:r>
              <a:rPr lang="de-CH" sz="1100" i="1" dirty="0" err="1">
                <a:latin typeface="Times"/>
                <a:cs typeface="Times"/>
              </a:rPr>
              <a:t>d’approche</a:t>
            </a:r>
            <a:r>
              <a:rPr lang="de-CH" sz="1100" i="1" dirty="0">
                <a:latin typeface="Times"/>
                <a:cs typeface="Times"/>
              </a:rPr>
              <a:t> </a:t>
            </a:r>
            <a:r>
              <a:rPr lang="de-CH" sz="1100" i="1" dirty="0" err="1">
                <a:latin typeface="Times"/>
                <a:cs typeface="Times"/>
              </a:rPr>
              <a:t>porte</a:t>
            </a:r>
            <a:r>
              <a:rPr lang="de-CH" sz="1100" i="1" dirty="0">
                <a:latin typeface="Times"/>
                <a:cs typeface="Times"/>
              </a:rPr>
              <a:t> </a:t>
            </a:r>
            <a:r>
              <a:rPr lang="de-CH" sz="1100" i="1" dirty="0" err="1">
                <a:latin typeface="Times"/>
                <a:cs typeface="Times"/>
              </a:rPr>
              <a:t>ses</a:t>
            </a:r>
            <a:r>
              <a:rPr lang="de-CH" sz="1100" i="1" dirty="0">
                <a:latin typeface="Times"/>
                <a:cs typeface="Times"/>
              </a:rPr>
              <a:t> </a:t>
            </a:r>
            <a:r>
              <a:rPr lang="de-CH" sz="1100" i="1" dirty="0" err="1">
                <a:latin typeface="Times"/>
                <a:cs typeface="Times"/>
              </a:rPr>
              <a:t>fruits</a:t>
            </a:r>
            <a:r>
              <a:rPr lang="de-CH" sz="1100" i="1" dirty="0">
                <a:latin typeface="Times"/>
                <a:cs typeface="Times"/>
              </a:rPr>
              <a:t>. Je ne </a:t>
            </a:r>
            <a:r>
              <a:rPr lang="de-CH" sz="1100" i="1" dirty="0" err="1">
                <a:latin typeface="Times"/>
                <a:cs typeface="Times"/>
              </a:rPr>
              <a:t>peux</a:t>
            </a:r>
            <a:r>
              <a:rPr lang="de-CH" sz="1100" i="1" dirty="0">
                <a:latin typeface="Times"/>
                <a:cs typeface="Times"/>
              </a:rPr>
              <a:t> </a:t>
            </a:r>
            <a:r>
              <a:rPr lang="de-CH" sz="1100" i="1" dirty="0" err="1">
                <a:latin typeface="Times"/>
                <a:cs typeface="Times"/>
              </a:rPr>
              <a:t>que</a:t>
            </a:r>
            <a:r>
              <a:rPr lang="de-CH" sz="1100" i="1" dirty="0">
                <a:latin typeface="Times"/>
                <a:cs typeface="Times"/>
              </a:rPr>
              <a:t> </a:t>
            </a:r>
            <a:r>
              <a:rPr lang="de-CH" sz="1100" i="1" dirty="0" err="1">
                <a:latin typeface="Times"/>
                <a:cs typeface="Times"/>
              </a:rPr>
              <a:t>recommander</a:t>
            </a:r>
            <a:r>
              <a:rPr lang="de-CH" sz="1100" i="1" dirty="0">
                <a:latin typeface="Times"/>
                <a:cs typeface="Times"/>
              </a:rPr>
              <a:t> </a:t>
            </a:r>
            <a:r>
              <a:rPr lang="de-CH" sz="1100" i="1" dirty="0" err="1">
                <a:latin typeface="Times"/>
                <a:cs typeface="Times"/>
              </a:rPr>
              <a:t>aux</a:t>
            </a:r>
            <a:r>
              <a:rPr lang="de-CH" sz="1100" i="1" dirty="0">
                <a:latin typeface="Times"/>
                <a:cs typeface="Times"/>
              </a:rPr>
              <a:t> </a:t>
            </a:r>
            <a:r>
              <a:rPr lang="de-CH" sz="1100" i="1" dirty="0" err="1">
                <a:latin typeface="Times"/>
                <a:cs typeface="Times"/>
              </a:rPr>
              <a:t>autres</a:t>
            </a:r>
            <a:r>
              <a:rPr lang="de-CH" sz="1100" i="1" dirty="0">
                <a:latin typeface="Times"/>
                <a:cs typeface="Times"/>
              </a:rPr>
              <a:t> </a:t>
            </a:r>
            <a:r>
              <a:rPr lang="de-CH" sz="1100" i="1" dirty="0" err="1">
                <a:latin typeface="Times"/>
                <a:cs typeface="Times"/>
              </a:rPr>
              <a:t>destinations</a:t>
            </a:r>
            <a:r>
              <a:rPr lang="de-CH" sz="1100" i="1" dirty="0">
                <a:latin typeface="Times"/>
                <a:cs typeface="Times"/>
              </a:rPr>
              <a:t> de </a:t>
            </a:r>
            <a:r>
              <a:rPr lang="de-CH" sz="1100" i="1" dirty="0" err="1">
                <a:latin typeface="Times"/>
                <a:cs typeface="Times"/>
              </a:rPr>
              <a:t>mettre</a:t>
            </a:r>
            <a:r>
              <a:rPr lang="de-CH" sz="1100" i="1" dirty="0">
                <a:latin typeface="Times"/>
                <a:cs typeface="Times"/>
              </a:rPr>
              <a:t> en </a:t>
            </a:r>
            <a:r>
              <a:rPr lang="de-CH" sz="1100" i="1" dirty="0" err="1">
                <a:latin typeface="Times"/>
                <a:cs typeface="Times"/>
              </a:rPr>
              <a:t>place</a:t>
            </a:r>
            <a:r>
              <a:rPr lang="de-CH" sz="1100" i="1" dirty="0">
                <a:latin typeface="Times"/>
                <a:cs typeface="Times"/>
              </a:rPr>
              <a:t> des </a:t>
            </a:r>
            <a:r>
              <a:rPr lang="de-CH" sz="1100" i="1" dirty="0" err="1">
                <a:latin typeface="Times"/>
                <a:cs typeface="Times"/>
              </a:rPr>
              <a:t>projets</a:t>
            </a:r>
            <a:r>
              <a:rPr lang="de-CH" sz="1100" i="1" dirty="0">
                <a:latin typeface="Times"/>
                <a:cs typeface="Times"/>
              </a:rPr>
              <a:t> </a:t>
            </a:r>
            <a:r>
              <a:rPr lang="de-CH" sz="1100" i="1" dirty="0" err="1">
                <a:latin typeface="Times"/>
                <a:cs typeface="Times"/>
              </a:rPr>
              <a:t>similaires</a:t>
            </a:r>
            <a:r>
              <a:rPr lang="de-CH" sz="1100" i="1" dirty="0">
                <a:latin typeface="Times"/>
                <a:cs typeface="Times"/>
              </a:rPr>
              <a:t>.» </a:t>
            </a:r>
            <a:endParaRPr lang="de-CH" sz="1100" i="1" dirty="0" smtClean="0">
              <a:latin typeface="Times"/>
              <a:cs typeface="Times"/>
            </a:endParaRPr>
          </a:p>
          <a:p>
            <a:pPr>
              <a:lnSpc>
                <a:spcPct val="110000"/>
              </a:lnSpc>
            </a:pPr>
            <a:endParaRPr lang="de-CH" sz="700" b="1" dirty="0" smtClean="0">
              <a:latin typeface="Arial"/>
              <a:cs typeface="Arial"/>
            </a:endParaRPr>
          </a:p>
          <a:p>
            <a:r>
              <a:rPr lang="de-CH" sz="700" b="1" dirty="0" smtClean="0">
                <a:latin typeface="Arial"/>
                <a:cs typeface="Arial"/>
              </a:rPr>
              <a:t>Daniel </a:t>
            </a:r>
            <a:r>
              <a:rPr lang="de-CH" sz="700" b="1" dirty="0">
                <a:latin typeface="Arial"/>
                <a:cs typeface="Arial"/>
              </a:rPr>
              <a:t>Egloff</a:t>
            </a:r>
            <a:r>
              <a:rPr lang="de-CH" sz="700" dirty="0">
                <a:latin typeface="Arial"/>
                <a:cs typeface="Arial"/>
              </a:rPr>
              <a:t>, </a:t>
            </a:r>
            <a:endParaRPr lang="de-CH" sz="700" dirty="0" smtClean="0">
              <a:latin typeface="Arial"/>
              <a:cs typeface="Arial"/>
            </a:endParaRPr>
          </a:p>
          <a:p>
            <a:r>
              <a:rPr lang="de-CH" sz="700" dirty="0" err="1" smtClean="0">
                <a:latin typeface="Arial"/>
                <a:cs typeface="Arial"/>
              </a:rPr>
              <a:t>directeur</a:t>
            </a:r>
            <a:r>
              <a:rPr lang="de-CH" sz="700" dirty="0" smtClean="0">
                <a:latin typeface="Arial"/>
                <a:cs typeface="Arial"/>
              </a:rPr>
              <a:t> </a:t>
            </a:r>
            <a:r>
              <a:rPr lang="de-CH" sz="700" dirty="0">
                <a:latin typeface="Arial"/>
                <a:cs typeface="Arial"/>
              </a:rPr>
              <a:t>de Basel Tourismus </a:t>
            </a:r>
            <a:endParaRPr lang="de-DE" sz="800" dirty="0"/>
          </a:p>
        </p:txBody>
      </p:sp>
      <p:cxnSp>
        <p:nvCxnSpPr>
          <p:cNvPr id="4" name="Gerade Verbindung 3"/>
          <p:cNvCxnSpPr/>
          <p:nvPr/>
        </p:nvCxnSpPr>
        <p:spPr>
          <a:xfrm>
            <a:off x="1979640" y="-288040"/>
            <a:ext cx="0" cy="263689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0510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hteck 2"/>
          <p:cNvSpPr/>
          <p:nvPr/>
        </p:nvSpPr>
        <p:spPr>
          <a:xfrm>
            <a:off x="251400" y="476591"/>
            <a:ext cx="1728240" cy="2800767"/>
          </a:xfrm>
          <a:prstGeom prst="rect">
            <a:avLst/>
          </a:prstGeom>
        </p:spPr>
        <p:txBody>
          <a:bodyPr wrap="square">
            <a:spAutoFit/>
          </a:bodyPr>
          <a:lstStyle/>
          <a:p>
            <a:pPr>
              <a:lnSpc>
                <a:spcPct val="110000"/>
              </a:lnSpc>
            </a:pPr>
            <a:r>
              <a:rPr lang="de-CH" sz="1100" i="1" dirty="0">
                <a:latin typeface="Times"/>
                <a:cs typeface="Times"/>
              </a:rPr>
              <a:t>«</a:t>
            </a:r>
            <a:r>
              <a:rPr lang="de-CH" sz="1100" i="1" dirty="0" err="1">
                <a:latin typeface="Times"/>
                <a:cs typeface="Times"/>
              </a:rPr>
              <a:t>Innotour</a:t>
            </a:r>
            <a:r>
              <a:rPr lang="de-CH" sz="1100" i="1" dirty="0">
                <a:latin typeface="Times"/>
                <a:cs typeface="Times"/>
              </a:rPr>
              <a:t> a </a:t>
            </a:r>
            <a:r>
              <a:rPr lang="de-CH" sz="1100" i="1" dirty="0" err="1">
                <a:latin typeface="Times"/>
                <a:cs typeface="Times"/>
              </a:rPr>
              <a:t>grandement</a:t>
            </a:r>
            <a:r>
              <a:rPr lang="de-CH" sz="1100" i="1" dirty="0">
                <a:latin typeface="Times"/>
                <a:cs typeface="Times"/>
              </a:rPr>
              <a:t> </a:t>
            </a:r>
            <a:r>
              <a:rPr lang="de-CH" sz="1100" i="1" dirty="0" err="1">
                <a:latin typeface="Times"/>
                <a:cs typeface="Times"/>
              </a:rPr>
              <a:t>contribué</a:t>
            </a:r>
            <a:r>
              <a:rPr lang="de-CH" sz="1100" i="1" dirty="0">
                <a:latin typeface="Times"/>
                <a:cs typeface="Times"/>
              </a:rPr>
              <a:t> à la </a:t>
            </a:r>
            <a:r>
              <a:rPr lang="de-CH" sz="1100" i="1" dirty="0" err="1">
                <a:latin typeface="Times"/>
                <a:cs typeface="Times"/>
              </a:rPr>
              <a:t>création</a:t>
            </a:r>
            <a:r>
              <a:rPr lang="de-CH" sz="1100" i="1" dirty="0">
                <a:latin typeface="Times"/>
                <a:cs typeface="Times"/>
              </a:rPr>
              <a:t> rapide de </a:t>
            </a:r>
            <a:r>
              <a:rPr lang="de-CH" sz="1100" i="1" dirty="0" err="1">
                <a:latin typeface="Times"/>
                <a:cs typeface="Times"/>
              </a:rPr>
              <a:t>notre</a:t>
            </a:r>
            <a:r>
              <a:rPr lang="de-CH" sz="1100" i="1" dirty="0">
                <a:latin typeface="Times"/>
                <a:cs typeface="Times"/>
              </a:rPr>
              <a:t> </a:t>
            </a:r>
            <a:r>
              <a:rPr lang="de-CH" sz="1100" i="1" dirty="0" err="1">
                <a:latin typeface="Times"/>
                <a:cs typeface="Times"/>
              </a:rPr>
              <a:t>association</a:t>
            </a:r>
            <a:r>
              <a:rPr lang="de-CH" sz="1100" i="1" dirty="0">
                <a:latin typeface="Times"/>
                <a:cs typeface="Times"/>
              </a:rPr>
              <a:t>. </a:t>
            </a:r>
            <a:r>
              <a:rPr lang="de-CH" sz="1100" i="1" dirty="0" err="1">
                <a:latin typeface="Times"/>
                <a:cs typeface="Times"/>
              </a:rPr>
              <a:t>C’est</a:t>
            </a:r>
            <a:r>
              <a:rPr lang="de-CH" sz="1100" i="1" dirty="0">
                <a:latin typeface="Times"/>
                <a:cs typeface="Times"/>
              </a:rPr>
              <a:t> </a:t>
            </a:r>
            <a:r>
              <a:rPr lang="de-CH" sz="1100" i="1" dirty="0" smtClean="0">
                <a:latin typeface="Times"/>
                <a:cs typeface="Times"/>
              </a:rPr>
              <a:t/>
            </a:r>
            <a:br>
              <a:rPr lang="de-CH" sz="1100" i="1" dirty="0" smtClean="0">
                <a:latin typeface="Times"/>
                <a:cs typeface="Times"/>
              </a:rPr>
            </a:br>
            <a:r>
              <a:rPr lang="de-CH" sz="1100" i="1" dirty="0" smtClean="0">
                <a:latin typeface="Times"/>
                <a:cs typeface="Times"/>
              </a:rPr>
              <a:t>la </a:t>
            </a:r>
            <a:r>
              <a:rPr lang="de-CH" sz="1100" i="1" dirty="0" err="1">
                <a:latin typeface="Times"/>
                <a:cs typeface="Times"/>
              </a:rPr>
              <a:t>première</a:t>
            </a:r>
            <a:r>
              <a:rPr lang="de-CH" sz="1100" i="1" dirty="0">
                <a:latin typeface="Times"/>
                <a:cs typeface="Times"/>
              </a:rPr>
              <a:t> </a:t>
            </a:r>
            <a:r>
              <a:rPr lang="de-CH" sz="1100" i="1" dirty="0" err="1">
                <a:latin typeface="Times"/>
                <a:cs typeface="Times"/>
              </a:rPr>
              <a:t>fois</a:t>
            </a:r>
            <a:r>
              <a:rPr lang="de-CH" sz="1100" i="1" dirty="0">
                <a:latin typeface="Times"/>
                <a:cs typeface="Times"/>
              </a:rPr>
              <a:t> </a:t>
            </a:r>
            <a:r>
              <a:rPr lang="de-CH" sz="1100" i="1" dirty="0" err="1">
                <a:latin typeface="Times"/>
                <a:cs typeface="Times"/>
              </a:rPr>
              <a:t>qu’une</a:t>
            </a:r>
            <a:r>
              <a:rPr lang="de-CH" sz="1100" i="1" dirty="0">
                <a:latin typeface="Times"/>
                <a:cs typeface="Times"/>
              </a:rPr>
              <a:t> </a:t>
            </a:r>
            <a:r>
              <a:rPr lang="de-CH" sz="1100" i="1" dirty="0" err="1">
                <a:latin typeface="Times"/>
                <a:cs typeface="Times"/>
              </a:rPr>
              <a:t>collaboration</a:t>
            </a:r>
            <a:r>
              <a:rPr lang="de-CH" sz="1100" i="1" dirty="0">
                <a:latin typeface="Times"/>
                <a:cs typeface="Times"/>
              </a:rPr>
              <a:t> </a:t>
            </a:r>
            <a:r>
              <a:rPr lang="de-CH" sz="1100" i="1" dirty="0" err="1">
                <a:latin typeface="Times"/>
                <a:cs typeface="Times"/>
              </a:rPr>
              <a:t>active</a:t>
            </a:r>
            <a:r>
              <a:rPr lang="de-CH" sz="1100" i="1" dirty="0">
                <a:latin typeface="Times"/>
                <a:cs typeface="Times"/>
              </a:rPr>
              <a:t> </a:t>
            </a:r>
            <a:r>
              <a:rPr lang="de-CH" sz="1100" i="1" dirty="0" err="1">
                <a:latin typeface="Times"/>
                <a:cs typeface="Times"/>
              </a:rPr>
              <a:t>d’une</a:t>
            </a:r>
            <a:r>
              <a:rPr lang="de-CH" sz="1100" i="1" dirty="0">
                <a:latin typeface="Times"/>
                <a:cs typeface="Times"/>
              </a:rPr>
              <a:t> </a:t>
            </a:r>
            <a:r>
              <a:rPr lang="de-CH" sz="1100" i="1" dirty="0" err="1">
                <a:latin typeface="Times"/>
                <a:cs typeface="Times"/>
              </a:rPr>
              <a:t>telle</a:t>
            </a:r>
            <a:r>
              <a:rPr lang="de-CH" sz="1100" i="1" dirty="0">
                <a:latin typeface="Times"/>
                <a:cs typeface="Times"/>
              </a:rPr>
              <a:t> </a:t>
            </a:r>
            <a:r>
              <a:rPr lang="de-CH" sz="1100" i="1" dirty="0" err="1">
                <a:latin typeface="Times"/>
                <a:cs typeface="Times"/>
              </a:rPr>
              <a:t>ampleur</a:t>
            </a:r>
            <a:r>
              <a:rPr lang="de-CH" sz="1100" i="1" dirty="0">
                <a:latin typeface="Times"/>
                <a:cs typeface="Times"/>
              </a:rPr>
              <a:t> a </a:t>
            </a:r>
            <a:r>
              <a:rPr lang="de-CH" sz="1100" i="1" dirty="0" err="1">
                <a:latin typeface="Times"/>
                <a:cs typeface="Times"/>
              </a:rPr>
              <a:t>été</a:t>
            </a:r>
            <a:r>
              <a:rPr lang="de-CH" sz="1100" i="1" dirty="0">
                <a:latin typeface="Times"/>
                <a:cs typeface="Times"/>
              </a:rPr>
              <a:t> </a:t>
            </a:r>
            <a:r>
              <a:rPr lang="de-CH" sz="1100" i="1" dirty="0" err="1">
                <a:latin typeface="Times"/>
                <a:cs typeface="Times"/>
              </a:rPr>
              <a:t>mise</a:t>
            </a:r>
            <a:r>
              <a:rPr lang="de-CH" sz="1100" i="1" dirty="0">
                <a:latin typeface="Times"/>
                <a:cs typeface="Times"/>
              </a:rPr>
              <a:t> </a:t>
            </a:r>
            <a:r>
              <a:rPr lang="de-CH" sz="1100" i="1" dirty="0" smtClean="0">
                <a:latin typeface="Times"/>
                <a:cs typeface="Times"/>
              </a:rPr>
              <a:t/>
            </a:r>
            <a:br>
              <a:rPr lang="de-CH" sz="1100" i="1" dirty="0" smtClean="0">
                <a:latin typeface="Times"/>
                <a:cs typeface="Times"/>
              </a:rPr>
            </a:br>
            <a:r>
              <a:rPr lang="de-CH" sz="1100" i="1" dirty="0" smtClean="0">
                <a:latin typeface="Times"/>
                <a:cs typeface="Times"/>
              </a:rPr>
              <a:t>en </a:t>
            </a:r>
            <a:r>
              <a:rPr lang="de-CH" sz="1100" i="1" dirty="0" err="1">
                <a:latin typeface="Times"/>
                <a:cs typeface="Times"/>
              </a:rPr>
              <a:t>place</a:t>
            </a:r>
            <a:r>
              <a:rPr lang="de-CH" sz="1100" i="1" dirty="0">
                <a:latin typeface="Times"/>
                <a:cs typeface="Times"/>
              </a:rPr>
              <a:t> à </a:t>
            </a:r>
            <a:r>
              <a:rPr lang="de-CH" sz="1100" i="1" dirty="0" err="1">
                <a:latin typeface="Times"/>
                <a:cs typeface="Times"/>
              </a:rPr>
              <a:t>l’échelle</a:t>
            </a:r>
            <a:r>
              <a:rPr lang="de-CH" sz="1100" i="1" dirty="0">
                <a:latin typeface="Times"/>
                <a:cs typeface="Times"/>
              </a:rPr>
              <a:t> </a:t>
            </a:r>
            <a:br>
              <a:rPr lang="de-CH" sz="1100" i="1" dirty="0">
                <a:latin typeface="Times"/>
                <a:cs typeface="Times"/>
              </a:rPr>
            </a:br>
            <a:r>
              <a:rPr lang="de-CH" sz="1100" i="1" dirty="0" smtClean="0">
                <a:latin typeface="Times"/>
                <a:cs typeface="Times"/>
              </a:rPr>
              <a:t>nationale </a:t>
            </a:r>
            <a:r>
              <a:rPr lang="de-CH" sz="1100" i="1" dirty="0">
                <a:latin typeface="Times"/>
                <a:cs typeface="Times"/>
              </a:rPr>
              <a:t>entre des </a:t>
            </a:r>
            <a:r>
              <a:rPr lang="de-CH" sz="1100" i="1" dirty="0" err="1">
                <a:latin typeface="Times"/>
                <a:cs typeface="Times"/>
              </a:rPr>
              <a:t>châteaux</a:t>
            </a:r>
            <a:r>
              <a:rPr lang="de-CH" sz="1100" i="1" dirty="0">
                <a:latin typeface="Times"/>
                <a:cs typeface="Times"/>
              </a:rPr>
              <a:t> et </a:t>
            </a:r>
            <a:r>
              <a:rPr lang="de-CH" sz="1100" i="1" dirty="0" err="1">
                <a:latin typeface="Times"/>
                <a:cs typeface="Times"/>
              </a:rPr>
              <a:t>forteresses</a:t>
            </a:r>
            <a:r>
              <a:rPr lang="de-CH" sz="1100" i="1" dirty="0">
                <a:latin typeface="Times"/>
                <a:cs typeface="Times"/>
              </a:rPr>
              <a:t> à </a:t>
            </a:r>
            <a:r>
              <a:rPr lang="de-CH" sz="1100" i="1" dirty="0" err="1">
                <a:latin typeface="Times"/>
                <a:cs typeface="Times"/>
              </a:rPr>
              <a:t>vocation</a:t>
            </a:r>
            <a:r>
              <a:rPr lang="de-CH" sz="1100" i="1" dirty="0">
                <a:latin typeface="Times"/>
                <a:cs typeface="Times"/>
              </a:rPr>
              <a:t> </a:t>
            </a:r>
            <a:r>
              <a:rPr lang="de-CH" sz="1100" i="1" dirty="0" err="1">
                <a:latin typeface="Times"/>
                <a:cs typeface="Times"/>
              </a:rPr>
              <a:t>touristique</a:t>
            </a:r>
            <a:r>
              <a:rPr lang="de-CH" sz="1100" i="1" dirty="0">
                <a:latin typeface="Times"/>
                <a:cs typeface="Times"/>
              </a:rPr>
              <a:t> et </a:t>
            </a:r>
            <a:r>
              <a:rPr lang="de-CH" sz="1100" i="1" dirty="0" err="1">
                <a:latin typeface="Times"/>
                <a:cs typeface="Times"/>
              </a:rPr>
              <a:t>culturelle</a:t>
            </a:r>
            <a:r>
              <a:rPr lang="de-CH" sz="1100" i="1" dirty="0">
                <a:latin typeface="Times"/>
                <a:cs typeface="Times"/>
              </a:rPr>
              <a:t>.</a:t>
            </a:r>
            <a:r>
              <a:rPr lang="de-CH" sz="1100" i="1" dirty="0" smtClean="0">
                <a:latin typeface="Times"/>
                <a:cs typeface="Times"/>
              </a:rPr>
              <a:t>»</a:t>
            </a:r>
          </a:p>
          <a:p>
            <a:pPr>
              <a:lnSpc>
                <a:spcPct val="110000"/>
              </a:lnSpc>
            </a:pPr>
            <a:r>
              <a:rPr lang="de-CH" sz="700" b="1" dirty="0" smtClean="0">
                <a:latin typeface="Arial"/>
                <a:cs typeface="Arial"/>
              </a:rPr>
              <a:t/>
            </a:r>
            <a:br>
              <a:rPr lang="de-CH" sz="700" b="1" dirty="0" smtClean="0">
                <a:latin typeface="Arial"/>
                <a:cs typeface="Arial"/>
              </a:rPr>
            </a:br>
            <a:r>
              <a:rPr lang="de-CH" sz="700" b="1" dirty="0" smtClean="0">
                <a:latin typeface="Arial"/>
                <a:cs typeface="Arial"/>
              </a:rPr>
              <a:t>Karin Wecke</a:t>
            </a:r>
            <a:r>
              <a:rPr lang="de-CH" sz="700" dirty="0" smtClean="0">
                <a:latin typeface="Arial"/>
                <a:cs typeface="Arial"/>
              </a:rPr>
              <a:t>, </a:t>
            </a:r>
            <a:br>
              <a:rPr lang="de-CH" sz="700" dirty="0" smtClean="0">
                <a:latin typeface="Arial"/>
                <a:cs typeface="Arial"/>
              </a:rPr>
            </a:br>
            <a:r>
              <a:rPr lang="de-CH" sz="700" dirty="0" smtClean="0">
                <a:latin typeface="Arial"/>
                <a:cs typeface="Arial"/>
              </a:rPr>
              <a:t>Les </a:t>
            </a:r>
            <a:r>
              <a:rPr lang="de-CH" sz="700" dirty="0" err="1" smtClean="0">
                <a:latin typeface="Arial"/>
                <a:cs typeface="Arial"/>
              </a:rPr>
              <a:t>Châteaux</a:t>
            </a:r>
            <a:r>
              <a:rPr lang="de-CH" sz="700" dirty="0" smtClean="0">
                <a:latin typeface="Arial"/>
                <a:cs typeface="Arial"/>
              </a:rPr>
              <a:t> </a:t>
            </a:r>
            <a:r>
              <a:rPr lang="de-CH" sz="700" dirty="0" err="1" smtClean="0">
                <a:latin typeface="Arial"/>
                <a:cs typeface="Arial"/>
              </a:rPr>
              <a:t>Suisses</a:t>
            </a:r>
            <a:r>
              <a:rPr lang="de-CH" sz="700" dirty="0" smtClean="0">
                <a:latin typeface="Arial"/>
                <a:cs typeface="Arial"/>
              </a:rPr>
              <a:t>, </a:t>
            </a:r>
            <a:br>
              <a:rPr lang="de-CH" sz="700" dirty="0" smtClean="0">
                <a:latin typeface="Arial"/>
                <a:cs typeface="Arial"/>
              </a:rPr>
            </a:br>
            <a:r>
              <a:rPr lang="de-CH" sz="700" dirty="0" err="1" smtClean="0">
                <a:latin typeface="Arial"/>
                <a:cs typeface="Arial"/>
              </a:rPr>
              <a:t>cheffe</a:t>
            </a:r>
            <a:r>
              <a:rPr lang="de-CH" sz="700" dirty="0" smtClean="0">
                <a:latin typeface="Arial"/>
                <a:cs typeface="Arial"/>
              </a:rPr>
              <a:t> de </a:t>
            </a:r>
            <a:r>
              <a:rPr lang="de-CH" sz="700" dirty="0" err="1" smtClean="0">
                <a:latin typeface="Arial"/>
                <a:cs typeface="Arial"/>
              </a:rPr>
              <a:t>projet</a:t>
            </a:r>
            <a:endParaRPr lang="de-DE" sz="1000" dirty="0"/>
          </a:p>
        </p:txBody>
      </p:sp>
      <p:cxnSp>
        <p:nvCxnSpPr>
          <p:cNvPr id="7" name="Gerade Verbindung 6"/>
          <p:cNvCxnSpPr/>
          <p:nvPr/>
        </p:nvCxnSpPr>
        <p:spPr>
          <a:xfrm>
            <a:off x="1979640" y="-243510"/>
            <a:ext cx="0" cy="309643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Bild 7"/>
          <p:cNvPicPr>
            <a:picLocks noChangeAspect="1"/>
          </p:cNvPicPr>
          <p:nvPr/>
        </p:nvPicPr>
        <p:blipFill>
          <a:blip r:embed="rId2"/>
          <a:stretch>
            <a:fillRect/>
          </a:stretch>
        </p:blipFill>
        <p:spPr>
          <a:xfrm>
            <a:off x="2311994" y="764630"/>
            <a:ext cx="6175726" cy="5472760"/>
          </a:xfrm>
          <a:prstGeom prst="rect">
            <a:avLst/>
          </a:prstGeom>
        </p:spPr>
      </p:pic>
    </p:spTree>
    <p:extLst>
      <p:ext uri="{BB962C8B-B14F-4D97-AF65-F5344CB8AC3E}">
        <p14:creationId xmlns:p14="http://schemas.microsoft.com/office/powerpoint/2010/main" val="2101422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750" y="1917006"/>
            <a:ext cx="8604250" cy="4104282"/>
          </a:xfrm>
        </p:spPr>
        <p:txBody>
          <a:bodyPr/>
          <a:lstStyle/>
          <a:p>
            <a:pPr>
              <a:spcBef>
                <a:spcPts val="1200"/>
              </a:spcBef>
            </a:pPr>
            <a:r>
              <a:rPr lang="fr-CH" dirty="0"/>
              <a:t>Projet de territoire Suisse</a:t>
            </a:r>
          </a:p>
          <a:p>
            <a:pPr>
              <a:spcBef>
                <a:spcPts val="1200"/>
              </a:spcBef>
            </a:pPr>
            <a:r>
              <a:rPr lang="fr-CH" dirty="0"/>
              <a:t>Politique pour les espaces ruraux et </a:t>
            </a:r>
            <a:br>
              <a:rPr lang="fr-CH" dirty="0"/>
            </a:br>
            <a:r>
              <a:rPr lang="fr-CH" dirty="0"/>
              <a:t>les régions de montagne (</a:t>
            </a:r>
            <a:r>
              <a:rPr lang="fr-CH" b="1" dirty="0"/>
              <a:t>P-LRB</a:t>
            </a:r>
            <a:r>
              <a:rPr lang="fr-CH" dirty="0"/>
              <a:t>)</a:t>
            </a:r>
          </a:p>
          <a:p>
            <a:pPr>
              <a:spcBef>
                <a:spcPts val="1200"/>
              </a:spcBef>
            </a:pPr>
            <a:r>
              <a:rPr lang="fr-CH" dirty="0"/>
              <a:t>Politique des agglomérations (</a:t>
            </a:r>
            <a:r>
              <a:rPr lang="fr-CH" b="1" dirty="0"/>
              <a:t>AggloPol</a:t>
            </a:r>
            <a:r>
              <a:rPr lang="fr-CH" dirty="0"/>
              <a:t>)</a:t>
            </a:r>
          </a:p>
          <a:p>
            <a:pPr>
              <a:spcBef>
                <a:spcPts val="1200"/>
              </a:spcBef>
            </a:pPr>
            <a:r>
              <a:rPr lang="fr-CH" dirty="0"/>
              <a:t>Politique d’innovation </a:t>
            </a:r>
          </a:p>
          <a:p>
            <a:pPr>
              <a:spcBef>
                <a:spcPts val="1200"/>
              </a:spcBef>
            </a:pPr>
            <a:r>
              <a:rPr lang="fr-CH" dirty="0"/>
              <a:t>Politique de cohésion européenne </a:t>
            </a:r>
            <a:br>
              <a:rPr lang="fr-CH" dirty="0"/>
            </a:br>
            <a:r>
              <a:rPr lang="fr-CH" dirty="0"/>
              <a:t>2014 à 2020 </a:t>
            </a:r>
          </a:p>
          <a:p>
            <a:endParaRPr lang="fr-CH" dirty="0"/>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6116" y="2061047"/>
            <a:ext cx="3137626" cy="2353220"/>
          </a:xfrm>
          <a:prstGeom prst="rect">
            <a:avLst/>
          </a:prstGeom>
        </p:spPr>
      </p:pic>
      <p:sp>
        <p:nvSpPr>
          <p:cNvPr id="7" name="Textfeld 4"/>
          <p:cNvSpPr txBox="1">
            <a:spLocks noChangeArrowheads="1"/>
          </p:cNvSpPr>
          <p:nvPr/>
        </p:nvSpPr>
        <p:spPr bwMode="auto">
          <a:xfrm>
            <a:off x="827584" y="5029979"/>
            <a:ext cx="648072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CH" sz="1100" dirty="0"/>
              <a:t>Pour en savoir plus :</a:t>
            </a:r>
          </a:p>
          <a:p>
            <a:r>
              <a:rPr lang="fr-CH" sz="1100" dirty="0"/>
              <a:t>Politique des agglomérations</a:t>
            </a:r>
          </a:p>
          <a:p>
            <a:r>
              <a:rPr lang="fr-CH" sz="1100" dirty="0">
                <a:hlinkClick r:id="rId4"/>
              </a:rPr>
              <a:t>http://www.regiosuisse.ch/fr/documents/politique-agglomerations-2016-confederation-developpement-coherent-du-territoire-suisse</a:t>
            </a:r>
            <a:r>
              <a:rPr lang="fr-CH" sz="1100" dirty="0"/>
              <a:t> </a:t>
            </a:r>
          </a:p>
          <a:p>
            <a:r>
              <a:rPr lang="fr-CH" sz="1100" dirty="0"/>
              <a:t>Politique pour les espaces ruraux et les régions de montagne</a:t>
            </a:r>
          </a:p>
          <a:p>
            <a:r>
              <a:rPr lang="fr-CH" sz="1100" dirty="0">
                <a:hlinkClick r:id="rId5"/>
              </a:rPr>
              <a:t>http://www.regiosuisse.ch/fr/politique-espaces-ruraux-regions-montagne</a:t>
            </a:r>
            <a:r>
              <a:rPr lang="fr-CH" sz="1100" dirty="0"/>
              <a:t> </a:t>
            </a:r>
          </a:p>
        </p:txBody>
      </p:sp>
      <p:sp>
        <p:nvSpPr>
          <p:cNvPr id="8" name="Titel 1"/>
          <p:cNvSpPr txBox="1">
            <a:spLocks/>
          </p:cNvSpPr>
          <p:nvPr/>
        </p:nvSpPr>
        <p:spPr bwMode="auto">
          <a:xfrm>
            <a:off x="467544" y="908720"/>
            <a:ext cx="102971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sz="2200" dirty="0"/>
              <a:t>Bases stratégiques</a:t>
            </a:r>
            <a:endParaRPr lang="fr-CH" sz="1600" kern="0" dirty="0"/>
          </a:p>
        </p:txBody>
      </p:sp>
    </p:spTree>
    <p:extLst>
      <p:ext uri="{BB962C8B-B14F-4D97-AF65-F5344CB8AC3E}">
        <p14:creationId xmlns:p14="http://schemas.microsoft.com/office/powerpoint/2010/main" val="1727693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451432" y="1306104"/>
            <a:ext cx="8507639" cy="4787267"/>
          </a:xfrm>
          <a:prstGeom prst="rect">
            <a:avLst/>
          </a:prstGeom>
        </p:spPr>
      </p:pic>
      <p:sp>
        <p:nvSpPr>
          <p:cNvPr id="2" name="Rechteck 1"/>
          <p:cNvSpPr/>
          <p:nvPr/>
        </p:nvSpPr>
        <p:spPr>
          <a:xfrm>
            <a:off x="251400" y="476591"/>
            <a:ext cx="1728240" cy="1837426"/>
          </a:xfrm>
          <a:prstGeom prst="rect">
            <a:avLst/>
          </a:prstGeom>
        </p:spPr>
        <p:txBody>
          <a:bodyPr wrap="square">
            <a:spAutoFit/>
          </a:bodyPr>
          <a:lstStyle/>
          <a:p>
            <a:pPr>
              <a:lnSpc>
                <a:spcPct val="110000"/>
              </a:lnSpc>
            </a:pPr>
            <a:r>
              <a:rPr lang="de-CH" sz="1100" i="1" dirty="0">
                <a:latin typeface="Times"/>
                <a:cs typeface="Times"/>
              </a:rPr>
              <a:t>«</a:t>
            </a:r>
            <a:r>
              <a:rPr lang="de-CH" sz="1100" i="1" dirty="0" err="1">
                <a:latin typeface="Times"/>
                <a:cs typeface="Times"/>
              </a:rPr>
              <a:t>SuisseMobile</a:t>
            </a:r>
            <a:r>
              <a:rPr lang="de-CH" sz="1100" i="1" dirty="0">
                <a:latin typeface="Times"/>
                <a:cs typeface="Times"/>
              </a:rPr>
              <a:t> </a:t>
            </a:r>
            <a:r>
              <a:rPr lang="de-CH" sz="1100" i="1" dirty="0" err="1">
                <a:latin typeface="Times"/>
                <a:cs typeface="Times"/>
              </a:rPr>
              <a:t>est</a:t>
            </a:r>
            <a:r>
              <a:rPr lang="de-CH" sz="1100" i="1" dirty="0">
                <a:latin typeface="Times"/>
                <a:cs typeface="Times"/>
              </a:rPr>
              <a:t> </a:t>
            </a:r>
            <a:r>
              <a:rPr lang="de-CH" sz="1100" i="1" dirty="0" err="1">
                <a:latin typeface="Times"/>
                <a:cs typeface="Times"/>
              </a:rPr>
              <a:t>un</a:t>
            </a:r>
            <a:r>
              <a:rPr lang="de-CH" sz="1100" i="1" dirty="0">
                <a:latin typeface="Times"/>
                <a:cs typeface="Times"/>
              </a:rPr>
              <a:t> </a:t>
            </a:r>
            <a:r>
              <a:rPr lang="de-CH" sz="1100" i="1" dirty="0" err="1">
                <a:latin typeface="Times"/>
                <a:cs typeface="Times"/>
              </a:rPr>
              <a:t>modèle</a:t>
            </a:r>
            <a:r>
              <a:rPr lang="de-CH" sz="1100" i="1" dirty="0">
                <a:latin typeface="Times"/>
                <a:cs typeface="Times"/>
              </a:rPr>
              <a:t> </a:t>
            </a:r>
            <a:r>
              <a:rPr lang="de-CH" sz="1100" i="1" dirty="0" err="1">
                <a:latin typeface="Times"/>
                <a:cs typeface="Times"/>
              </a:rPr>
              <a:t>reconnu</a:t>
            </a:r>
            <a:r>
              <a:rPr lang="de-CH" sz="1100" i="1" dirty="0">
                <a:latin typeface="Times"/>
                <a:cs typeface="Times"/>
              </a:rPr>
              <a:t> à </a:t>
            </a:r>
            <a:r>
              <a:rPr lang="de-CH" sz="1100" i="1" dirty="0" err="1">
                <a:latin typeface="Times"/>
                <a:cs typeface="Times"/>
              </a:rPr>
              <a:t>l’échelle</a:t>
            </a:r>
            <a:r>
              <a:rPr lang="de-CH" sz="1100" i="1" dirty="0">
                <a:latin typeface="Times"/>
                <a:cs typeface="Times"/>
              </a:rPr>
              <a:t> internationale. </a:t>
            </a:r>
            <a:r>
              <a:rPr lang="de-CH" sz="1100" i="1" dirty="0" err="1">
                <a:latin typeface="Times"/>
                <a:cs typeface="Times"/>
              </a:rPr>
              <a:t>Innotour</a:t>
            </a:r>
            <a:r>
              <a:rPr lang="de-CH" sz="1100" i="1" dirty="0">
                <a:latin typeface="Times"/>
                <a:cs typeface="Times"/>
              </a:rPr>
              <a:t> a </a:t>
            </a:r>
            <a:r>
              <a:rPr lang="de-CH" sz="1100" i="1" dirty="0" err="1">
                <a:latin typeface="Times"/>
                <a:cs typeface="Times"/>
              </a:rPr>
              <a:t>toujours</a:t>
            </a:r>
            <a:r>
              <a:rPr lang="de-CH" sz="1100" i="1" dirty="0">
                <a:latin typeface="Times"/>
                <a:cs typeface="Times"/>
              </a:rPr>
              <a:t> </a:t>
            </a:r>
            <a:r>
              <a:rPr lang="de-CH" sz="1100" i="1" dirty="0" err="1">
                <a:latin typeface="Times"/>
                <a:cs typeface="Times"/>
              </a:rPr>
              <a:t>cru</a:t>
            </a:r>
            <a:r>
              <a:rPr lang="de-CH" sz="1100" i="1" dirty="0">
                <a:latin typeface="Times"/>
                <a:cs typeface="Times"/>
              </a:rPr>
              <a:t> en </a:t>
            </a:r>
            <a:r>
              <a:rPr lang="de-CH" sz="1100" i="1" dirty="0" err="1">
                <a:latin typeface="Times"/>
                <a:cs typeface="Times"/>
              </a:rPr>
              <a:t>notre</a:t>
            </a:r>
            <a:r>
              <a:rPr lang="de-CH" sz="1100" i="1" dirty="0">
                <a:latin typeface="Times"/>
                <a:cs typeface="Times"/>
              </a:rPr>
              <a:t> </a:t>
            </a:r>
            <a:r>
              <a:rPr lang="de-CH" sz="1100" i="1" dirty="0" err="1">
                <a:latin typeface="Times"/>
                <a:cs typeface="Times"/>
              </a:rPr>
              <a:t>vision</a:t>
            </a:r>
            <a:r>
              <a:rPr lang="de-CH" sz="1100" i="1" dirty="0">
                <a:latin typeface="Times"/>
                <a:cs typeface="Times"/>
              </a:rPr>
              <a:t> </a:t>
            </a:r>
            <a:r>
              <a:rPr lang="de-CH" sz="1100" i="1" dirty="0" smtClean="0">
                <a:latin typeface="Times"/>
                <a:cs typeface="Times"/>
              </a:rPr>
              <a:t/>
            </a:r>
            <a:br>
              <a:rPr lang="de-CH" sz="1100" i="1" dirty="0" smtClean="0">
                <a:latin typeface="Times"/>
                <a:cs typeface="Times"/>
              </a:rPr>
            </a:br>
            <a:r>
              <a:rPr lang="de-CH" sz="1100" i="1" dirty="0" smtClean="0">
                <a:latin typeface="Times"/>
                <a:cs typeface="Times"/>
              </a:rPr>
              <a:t>et </a:t>
            </a:r>
            <a:r>
              <a:rPr lang="de-CH" sz="1100" i="1" dirty="0">
                <a:latin typeface="Times"/>
                <a:cs typeface="Times"/>
              </a:rPr>
              <a:t>a </a:t>
            </a:r>
            <a:r>
              <a:rPr lang="de-CH" sz="1100" i="1" dirty="0" err="1">
                <a:latin typeface="Times"/>
                <a:cs typeface="Times"/>
              </a:rPr>
              <a:t>ainsi</a:t>
            </a:r>
            <a:r>
              <a:rPr lang="de-CH" sz="1100" i="1" dirty="0">
                <a:latin typeface="Times"/>
                <a:cs typeface="Times"/>
              </a:rPr>
              <a:t> </a:t>
            </a:r>
            <a:r>
              <a:rPr lang="de-CH" sz="1100" i="1" dirty="0" err="1">
                <a:latin typeface="Times"/>
                <a:cs typeface="Times"/>
              </a:rPr>
              <a:t>grandement</a:t>
            </a:r>
            <a:r>
              <a:rPr lang="de-CH" sz="1100" i="1" dirty="0">
                <a:latin typeface="Times"/>
                <a:cs typeface="Times"/>
              </a:rPr>
              <a:t> </a:t>
            </a:r>
            <a:r>
              <a:rPr lang="de-CH" sz="1100" i="1" dirty="0" err="1">
                <a:latin typeface="Times"/>
                <a:cs typeface="Times"/>
              </a:rPr>
              <a:t>contribué</a:t>
            </a:r>
            <a:r>
              <a:rPr lang="de-CH" sz="1100" i="1" dirty="0">
                <a:latin typeface="Times"/>
                <a:cs typeface="Times"/>
              </a:rPr>
              <a:t> à </a:t>
            </a:r>
            <a:r>
              <a:rPr lang="de-CH" sz="1100" i="1" dirty="0" err="1">
                <a:latin typeface="Times"/>
                <a:cs typeface="Times"/>
              </a:rPr>
              <a:t>notre</a:t>
            </a:r>
            <a:r>
              <a:rPr lang="de-CH" sz="1100" i="1" dirty="0">
                <a:latin typeface="Times"/>
                <a:cs typeface="Times"/>
              </a:rPr>
              <a:t> </a:t>
            </a:r>
            <a:r>
              <a:rPr lang="de-CH" sz="1100" i="1" dirty="0" err="1">
                <a:latin typeface="Times"/>
                <a:cs typeface="Times"/>
              </a:rPr>
              <a:t>réussite</a:t>
            </a:r>
            <a:r>
              <a:rPr lang="de-CH" sz="1100" i="1" dirty="0">
                <a:latin typeface="Times"/>
                <a:cs typeface="Times"/>
              </a:rPr>
              <a:t>.» </a:t>
            </a:r>
            <a:endParaRPr lang="de-CH" sz="1100" i="1" dirty="0" smtClean="0">
              <a:latin typeface="Times"/>
              <a:cs typeface="Times"/>
            </a:endParaRPr>
          </a:p>
          <a:p>
            <a:pPr>
              <a:lnSpc>
                <a:spcPct val="110000"/>
              </a:lnSpc>
            </a:pPr>
            <a:endParaRPr lang="de-CH" sz="700" i="1" dirty="0"/>
          </a:p>
          <a:p>
            <a:r>
              <a:rPr lang="de-CH" sz="700" b="1" dirty="0"/>
              <a:t>Fredi von Gunten</a:t>
            </a:r>
            <a:r>
              <a:rPr lang="de-CH" sz="700" dirty="0"/>
              <a:t>, </a:t>
            </a:r>
            <a:endParaRPr lang="de-CH" sz="700" dirty="0" smtClean="0"/>
          </a:p>
          <a:p>
            <a:r>
              <a:rPr lang="de-CH" sz="700" dirty="0" err="1"/>
              <a:t>secrétaire</a:t>
            </a:r>
            <a:r>
              <a:rPr lang="de-CH" sz="700" dirty="0"/>
              <a:t> </a:t>
            </a:r>
            <a:r>
              <a:rPr lang="de-CH" sz="700" dirty="0" err="1"/>
              <a:t>général</a:t>
            </a:r>
            <a:r>
              <a:rPr lang="de-CH" sz="700" dirty="0"/>
              <a:t> de la </a:t>
            </a:r>
            <a:r>
              <a:rPr lang="de-CH" sz="700" dirty="0" err="1"/>
              <a:t>fondation</a:t>
            </a:r>
            <a:r>
              <a:rPr lang="de-CH" sz="700" dirty="0"/>
              <a:t> </a:t>
            </a:r>
            <a:r>
              <a:rPr lang="de-CH" sz="700" dirty="0" err="1"/>
              <a:t>SuisseMobile</a:t>
            </a:r>
            <a:endParaRPr lang="de-DE" sz="800" dirty="0"/>
          </a:p>
        </p:txBody>
      </p:sp>
      <p:cxnSp>
        <p:nvCxnSpPr>
          <p:cNvPr id="3" name="Gerade Verbindung 2"/>
          <p:cNvCxnSpPr/>
          <p:nvPr/>
        </p:nvCxnSpPr>
        <p:spPr>
          <a:xfrm>
            <a:off x="1979640" y="-315520"/>
            <a:ext cx="0" cy="237633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5313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849637" y="332570"/>
            <a:ext cx="7807082" cy="6048840"/>
          </a:xfrm>
          <a:prstGeom prst="rect">
            <a:avLst/>
          </a:prstGeom>
        </p:spPr>
      </p:pic>
      <p:sp>
        <p:nvSpPr>
          <p:cNvPr id="3" name="Rechteck 2"/>
          <p:cNvSpPr/>
          <p:nvPr/>
        </p:nvSpPr>
        <p:spPr>
          <a:xfrm>
            <a:off x="251400" y="476591"/>
            <a:ext cx="1595298" cy="1448089"/>
          </a:xfrm>
          <a:prstGeom prst="rect">
            <a:avLst/>
          </a:prstGeom>
        </p:spPr>
        <p:txBody>
          <a:bodyPr wrap="square">
            <a:spAutoFit/>
          </a:bodyPr>
          <a:lstStyle/>
          <a:p>
            <a:pPr>
              <a:lnSpc>
                <a:spcPct val="110000"/>
              </a:lnSpc>
            </a:pPr>
            <a:r>
              <a:rPr lang="de-CH" sz="1100" i="1" dirty="0">
                <a:latin typeface="Times"/>
                <a:cs typeface="Times"/>
              </a:rPr>
              <a:t>«</a:t>
            </a:r>
            <a:r>
              <a:rPr lang="de-CH" sz="1100" i="1" dirty="0" err="1">
                <a:latin typeface="Times"/>
                <a:cs typeface="Times"/>
              </a:rPr>
              <a:t>Innotour</a:t>
            </a:r>
            <a:r>
              <a:rPr lang="de-CH" sz="1100" i="1" dirty="0">
                <a:latin typeface="Times"/>
                <a:cs typeface="Times"/>
              </a:rPr>
              <a:t> a </a:t>
            </a:r>
            <a:r>
              <a:rPr lang="de-CH" sz="1100" i="1" dirty="0" err="1">
                <a:latin typeface="Times"/>
                <a:cs typeface="Times"/>
              </a:rPr>
              <a:t>permis</a:t>
            </a:r>
            <a:r>
              <a:rPr lang="de-CH" sz="1100" i="1" dirty="0">
                <a:latin typeface="Times"/>
                <a:cs typeface="Times"/>
              </a:rPr>
              <a:t> de </a:t>
            </a:r>
            <a:r>
              <a:rPr lang="de-CH" sz="1100" i="1" dirty="0" err="1">
                <a:latin typeface="Times"/>
                <a:cs typeface="Times"/>
              </a:rPr>
              <a:t>mettre</a:t>
            </a:r>
            <a:r>
              <a:rPr lang="de-CH" sz="1100" i="1" dirty="0">
                <a:latin typeface="Times"/>
                <a:cs typeface="Times"/>
              </a:rPr>
              <a:t> en </a:t>
            </a:r>
            <a:r>
              <a:rPr lang="de-CH" sz="1100" i="1" dirty="0" err="1">
                <a:latin typeface="Times"/>
                <a:cs typeface="Times"/>
              </a:rPr>
              <a:t>place</a:t>
            </a:r>
            <a:r>
              <a:rPr lang="de-CH" sz="1100" i="1" dirty="0">
                <a:latin typeface="Times"/>
                <a:cs typeface="Times"/>
              </a:rPr>
              <a:t> des </a:t>
            </a:r>
            <a:r>
              <a:rPr lang="de-CH" sz="1100" i="1" dirty="0" err="1">
                <a:latin typeface="Times"/>
                <a:cs typeface="Times"/>
              </a:rPr>
              <a:t>coopérations</a:t>
            </a:r>
            <a:r>
              <a:rPr lang="de-CH" sz="1100" i="1" dirty="0">
                <a:latin typeface="Times"/>
                <a:cs typeface="Times"/>
              </a:rPr>
              <a:t> </a:t>
            </a:r>
            <a:r>
              <a:rPr lang="de-CH" sz="1100" i="1" dirty="0" err="1">
                <a:latin typeface="Times"/>
                <a:cs typeface="Times"/>
              </a:rPr>
              <a:t>avec</a:t>
            </a:r>
            <a:r>
              <a:rPr lang="de-CH" sz="1100" i="1" dirty="0">
                <a:latin typeface="Times"/>
                <a:cs typeface="Times"/>
              </a:rPr>
              <a:t> des </a:t>
            </a:r>
            <a:r>
              <a:rPr lang="de-CH" sz="1100" i="1" dirty="0" err="1">
                <a:latin typeface="Times"/>
                <a:cs typeface="Times"/>
              </a:rPr>
              <a:t>organisations</a:t>
            </a:r>
            <a:r>
              <a:rPr lang="de-CH" sz="1100" i="1" dirty="0">
                <a:latin typeface="Times"/>
                <a:cs typeface="Times"/>
              </a:rPr>
              <a:t> nationales et le </a:t>
            </a:r>
            <a:r>
              <a:rPr lang="de-CH" sz="1100" i="1" dirty="0" err="1">
                <a:latin typeface="Times"/>
                <a:cs typeface="Times"/>
              </a:rPr>
              <a:t>secteur</a:t>
            </a:r>
            <a:r>
              <a:rPr lang="de-CH" sz="1100" i="1" dirty="0">
                <a:latin typeface="Times"/>
                <a:cs typeface="Times"/>
              </a:rPr>
              <a:t> </a:t>
            </a:r>
            <a:r>
              <a:rPr lang="de-CH" sz="1100" i="1" dirty="0" err="1">
                <a:latin typeface="Times"/>
                <a:cs typeface="Times"/>
              </a:rPr>
              <a:t>privé</a:t>
            </a:r>
            <a:r>
              <a:rPr lang="de-CH" sz="1100" i="1" dirty="0">
                <a:latin typeface="Times"/>
                <a:cs typeface="Times"/>
              </a:rPr>
              <a:t>.</a:t>
            </a:r>
            <a:r>
              <a:rPr lang="de-CH" sz="1100" i="1" dirty="0" smtClean="0">
                <a:latin typeface="Times"/>
                <a:cs typeface="Times"/>
              </a:rPr>
              <a:t>»</a:t>
            </a:r>
          </a:p>
          <a:p>
            <a:pPr>
              <a:lnSpc>
                <a:spcPct val="110000"/>
              </a:lnSpc>
            </a:pPr>
            <a:endParaRPr lang="de-CH" sz="600" b="1" dirty="0" smtClean="0">
              <a:latin typeface="Arial"/>
              <a:cs typeface="Arial"/>
            </a:endParaRPr>
          </a:p>
          <a:p>
            <a:r>
              <a:rPr lang="de-CH" sz="700" b="1" dirty="0" smtClean="0">
                <a:latin typeface="Arial"/>
                <a:cs typeface="Arial"/>
              </a:rPr>
              <a:t>Tina </a:t>
            </a:r>
            <a:r>
              <a:rPr lang="de-CH" sz="700" b="1" dirty="0">
                <a:latin typeface="Arial"/>
                <a:cs typeface="Arial"/>
              </a:rPr>
              <a:t>Müller</a:t>
            </a:r>
            <a:r>
              <a:rPr lang="de-CH" sz="700" dirty="0">
                <a:latin typeface="Arial"/>
                <a:cs typeface="Arial"/>
              </a:rPr>
              <a:t>, </a:t>
            </a:r>
            <a:endParaRPr lang="de-CH" sz="700" dirty="0" smtClean="0">
              <a:latin typeface="Arial"/>
              <a:cs typeface="Arial"/>
            </a:endParaRPr>
          </a:p>
          <a:p>
            <a:r>
              <a:rPr lang="de-CH" sz="700" dirty="0" err="1">
                <a:latin typeface="Arial"/>
                <a:cs typeface="Arial"/>
              </a:rPr>
              <a:t>Réseau</a:t>
            </a:r>
            <a:r>
              <a:rPr lang="de-CH" sz="700" dirty="0">
                <a:latin typeface="Arial"/>
                <a:cs typeface="Arial"/>
              </a:rPr>
              <a:t> des </a:t>
            </a:r>
            <a:r>
              <a:rPr lang="de-CH" sz="700" dirty="0" err="1">
                <a:latin typeface="Arial"/>
                <a:cs typeface="Arial"/>
              </a:rPr>
              <a:t>parcs</a:t>
            </a:r>
            <a:r>
              <a:rPr lang="de-CH" sz="700" dirty="0">
                <a:latin typeface="Arial"/>
                <a:cs typeface="Arial"/>
              </a:rPr>
              <a:t> </a:t>
            </a:r>
            <a:r>
              <a:rPr lang="de-CH" sz="700" dirty="0" err="1">
                <a:latin typeface="Arial"/>
                <a:cs typeface="Arial"/>
              </a:rPr>
              <a:t>suisses</a:t>
            </a:r>
            <a:r>
              <a:rPr lang="de-CH" sz="700" dirty="0">
                <a:latin typeface="Arial"/>
                <a:cs typeface="Arial"/>
              </a:rPr>
              <a:t>, responsable </a:t>
            </a:r>
            <a:r>
              <a:rPr lang="de-CH" sz="700" dirty="0" err="1">
                <a:latin typeface="Arial"/>
                <a:cs typeface="Arial"/>
              </a:rPr>
              <a:t>tourisme</a:t>
            </a:r>
            <a:endParaRPr lang="de-DE" sz="900" dirty="0"/>
          </a:p>
        </p:txBody>
      </p:sp>
      <p:cxnSp>
        <p:nvCxnSpPr>
          <p:cNvPr id="4" name="Gerade Verbindung 3"/>
          <p:cNvCxnSpPr/>
          <p:nvPr/>
        </p:nvCxnSpPr>
        <p:spPr>
          <a:xfrm>
            <a:off x="1979640" y="-99490"/>
            <a:ext cx="0" cy="198880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29983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 3"/>
          <p:cNvPicPr>
            <a:picLocks noChangeAspect="1"/>
          </p:cNvPicPr>
          <p:nvPr/>
        </p:nvPicPr>
        <p:blipFill>
          <a:blip r:embed="rId3"/>
          <a:stretch>
            <a:fillRect/>
          </a:stretch>
        </p:blipFill>
        <p:spPr>
          <a:xfrm>
            <a:off x="317871" y="1981136"/>
            <a:ext cx="8493775" cy="2740716"/>
          </a:xfrm>
          <a:prstGeom prst="rect">
            <a:avLst/>
          </a:prstGeom>
        </p:spPr>
      </p:pic>
    </p:spTree>
    <p:extLst>
      <p:ext uri="{BB962C8B-B14F-4D97-AF65-F5344CB8AC3E}">
        <p14:creationId xmlns:p14="http://schemas.microsoft.com/office/powerpoint/2010/main" val="1788896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Bild 8"/>
          <p:cNvPicPr>
            <a:picLocks noChangeAspect="1"/>
          </p:cNvPicPr>
          <p:nvPr/>
        </p:nvPicPr>
        <p:blipFill>
          <a:blip r:embed="rId2"/>
          <a:stretch>
            <a:fillRect/>
          </a:stretch>
        </p:blipFill>
        <p:spPr>
          <a:xfrm>
            <a:off x="450812" y="1340710"/>
            <a:ext cx="8375317" cy="2939704"/>
          </a:xfrm>
          <a:prstGeom prst="rect">
            <a:avLst/>
          </a:prstGeom>
        </p:spPr>
      </p:pic>
      <p:cxnSp>
        <p:nvCxnSpPr>
          <p:cNvPr id="10" name="Gerade Verbindung 9"/>
          <p:cNvCxnSpPr/>
          <p:nvPr/>
        </p:nvCxnSpPr>
        <p:spPr>
          <a:xfrm>
            <a:off x="1979640" y="5013220"/>
            <a:ext cx="0" cy="184478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 name="Rechteck 4"/>
          <p:cNvSpPr/>
          <p:nvPr/>
        </p:nvSpPr>
        <p:spPr>
          <a:xfrm>
            <a:off x="2060594" y="4941210"/>
            <a:ext cx="4572000" cy="1308820"/>
          </a:xfrm>
          <a:prstGeom prst="rect">
            <a:avLst/>
          </a:prstGeom>
        </p:spPr>
        <p:txBody>
          <a:bodyPr>
            <a:spAutoFit/>
          </a:bodyPr>
          <a:lstStyle/>
          <a:p>
            <a:pPr>
              <a:lnSpc>
                <a:spcPct val="110000"/>
              </a:lnSpc>
            </a:pPr>
            <a:r>
              <a:rPr lang="de-DE" sz="900" b="1" dirty="0" err="1" smtClean="0"/>
              <a:t>Sécretariat</a:t>
            </a:r>
            <a:r>
              <a:rPr lang="de-DE" sz="900" b="1" dirty="0" smtClean="0"/>
              <a:t> </a:t>
            </a:r>
            <a:r>
              <a:rPr lang="de-DE" sz="900" b="1" dirty="0" err="1" smtClean="0"/>
              <a:t>d‘Etat</a:t>
            </a:r>
            <a:r>
              <a:rPr lang="de-DE" sz="900" b="1" dirty="0" smtClean="0"/>
              <a:t> à </a:t>
            </a:r>
            <a:r>
              <a:rPr lang="de-DE" sz="900" b="1" dirty="0" err="1" smtClean="0"/>
              <a:t>l‘économie</a:t>
            </a:r>
            <a:r>
              <a:rPr lang="de-DE" sz="900" b="1" dirty="0" smtClean="0"/>
              <a:t> SECO</a:t>
            </a:r>
          </a:p>
          <a:p>
            <a:pPr>
              <a:lnSpc>
                <a:spcPct val="110000"/>
              </a:lnSpc>
            </a:pPr>
            <a:r>
              <a:rPr lang="de-DE" sz="900" dirty="0" err="1" smtClean="0"/>
              <a:t>Tourisme</a:t>
            </a:r>
            <a:endParaRPr lang="de-DE" sz="900" dirty="0" smtClean="0"/>
          </a:p>
          <a:p>
            <a:pPr>
              <a:lnSpc>
                <a:spcPct val="110000"/>
              </a:lnSpc>
            </a:pPr>
            <a:r>
              <a:rPr lang="de-DE" sz="900" dirty="0" err="1" smtClean="0"/>
              <a:t>Holzikofenweg</a:t>
            </a:r>
            <a:r>
              <a:rPr lang="de-DE" sz="900" dirty="0" smtClean="0"/>
              <a:t> 36</a:t>
            </a:r>
          </a:p>
          <a:p>
            <a:pPr>
              <a:lnSpc>
                <a:spcPct val="110000"/>
              </a:lnSpc>
            </a:pPr>
            <a:r>
              <a:rPr lang="de-DE" sz="900" dirty="0" smtClean="0"/>
              <a:t>CH</a:t>
            </a:r>
            <a:r>
              <a:rPr lang="de-DE" sz="900" dirty="0"/>
              <a:t>-3003 </a:t>
            </a:r>
            <a:r>
              <a:rPr lang="de-DE" sz="900" dirty="0" smtClean="0"/>
              <a:t>Bern</a:t>
            </a:r>
          </a:p>
          <a:p>
            <a:pPr>
              <a:lnSpc>
                <a:spcPct val="110000"/>
              </a:lnSpc>
            </a:pPr>
            <a:r>
              <a:rPr lang="de-DE" sz="900" dirty="0" smtClean="0"/>
              <a:t>Tel</a:t>
            </a:r>
            <a:r>
              <a:rPr lang="de-DE" sz="900" dirty="0"/>
              <a:t>. +41 58 462 27 </a:t>
            </a:r>
            <a:r>
              <a:rPr lang="de-DE" sz="900" dirty="0" smtClean="0"/>
              <a:t>58</a:t>
            </a:r>
            <a:endParaRPr lang="de-DE" sz="900" dirty="0"/>
          </a:p>
          <a:p>
            <a:pPr>
              <a:lnSpc>
                <a:spcPct val="110000"/>
              </a:lnSpc>
            </a:pPr>
            <a:r>
              <a:rPr lang="de-DE" sz="900" dirty="0" smtClean="0"/>
              <a:t>Fax </a:t>
            </a:r>
            <a:r>
              <a:rPr lang="de-DE" sz="900" dirty="0"/>
              <a:t>+41 58 463 12 </a:t>
            </a:r>
            <a:r>
              <a:rPr lang="de-DE" sz="900" dirty="0" smtClean="0"/>
              <a:t>12</a:t>
            </a:r>
            <a:endParaRPr lang="de-DE" sz="900" dirty="0"/>
          </a:p>
          <a:p>
            <a:pPr>
              <a:lnSpc>
                <a:spcPct val="110000"/>
              </a:lnSpc>
            </a:pPr>
            <a:r>
              <a:rPr lang="de-DE" sz="900" dirty="0" smtClean="0"/>
              <a:t>tourismus@seco.admin.ch</a:t>
            </a:r>
          </a:p>
          <a:p>
            <a:pPr>
              <a:lnSpc>
                <a:spcPct val="110000"/>
              </a:lnSpc>
            </a:pPr>
            <a:r>
              <a:rPr lang="de-DE" sz="900" dirty="0" smtClean="0"/>
              <a:t>https://</a:t>
            </a:r>
            <a:r>
              <a:rPr lang="de-DE" sz="900" dirty="0" err="1" smtClean="0"/>
              <a:t>www.seco.admin.ch</a:t>
            </a:r>
            <a:r>
              <a:rPr lang="de-DE" sz="900" dirty="0" smtClean="0"/>
              <a:t>/</a:t>
            </a:r>
            <a:r>
              <a:rPr lang="de-DE" sz="900" dirty="0" err="1" smtClean="0"/>
              <a:t>innotour</a:t>
            </a:r>
            <a:endParaRPr lang="de-DE" sz="900" dirty="0" smtClean="0"/>
          </a:p>
        </p:txBody>
      </p:sp>
    </p:spTree>
    <p:extLst>
      <p:ext uri="{BB962C8B-B14F-4D97-AF65-F5344CB8AC3E}">
        <p14:creationId xmlns:p14="http://schemas.microsoft.com/office/powerpoint/2010/main" val="12246896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La NPR concrètement : Management régional (MR)</a:t>
            </a:r>
          </a:p>
        </p:txBody>
      </p:sp>
      <p:pic>
        <p:nvPicPr>
          <p:cNvPr id="4098" name="Picture 2" desc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792" y="2420888"/>
            <a:ext cx="3549442" cy="377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32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el 1"/>
          <p:cNvSpPr>
            <a:spLocks noGrp="1"/>
          </p:cNvSpPr>
          <p:nvPr>
            <p:ph type="title"/>
          </p:nvPr>
        </p:nvSpPr>
        <p:spPr>
          <a:xfrm>
            <a:off x="466725" y="1052736"/>
            <a:ext cx="8497888" cy="576263"/>
          </a:xfrm>
        </p:spPr>
        <p:txBody>
          <a:bodyPr/>
          <a:lstStyle/>
          <a:p>
            <a:pPr eaLnBrk="1" hangingPunct="1"/>
            <a:r>
              <a:rPr lang="fr-CH" dirty="0"/>
              <a:t>Acteurs concernés par le développement régional</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640" y="1772816"/>
            <a:ext cx="6497729" cy="4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162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66725" y="1340768"/>
            <a:ext cx="8137525" cy="576263"/>
          </a:xfrm>
        </p:spPr>
        <p:txBody>
          <a:bodyPr/>
          <a:lstStyle/>
          <a:p>
            <a:pPr eaLnBrk="1" hangingPunct="1"/>
            <a:r>
              <a:rPr lang="fr-CH" dirty="0"/>
              <a:t>Mise en œuvre du volet 1 de la NPR</a:t>
            </a:r>
            <a:endParaRPr lang="fr-CH" dirty="0">
              <a:ea typeface="MS PGothic" pitchFamily="34" charset="-128"/>
            </a:endParaRPr>
          </a:p>
        </p:txBody>
      </p:sp>
      <p:graphicFrame>
        <p:nvGraphicFramePr>
          <p:cNvPr id="13" name="Inhaltsplatzhalter 2"/>
          <p:cNvGraphicFramePr>
            <a:graphicFrameLocks noGrp="1"/>
          </p:cNvGraphicFramePr>
          <p:nvPr>
            <p:ph idx="1"/>
            <p:extLst>
              <p:ext uri="{D42A27DB-BD31-4B8C-83A1-F6EECF244321}">
                <p14:modId xmlns:p14="http://schemas.microsoft.com/office/powerpoint/2010/main" val="1453819720"/>
              </p:ext>
            </p:extLst>
          </p:nvPr>
        </p:nvGraphicFramePr>
        <p:xfrm>
          <a:off x="466725" y="2492896"/>
          <a:ext cx="7696459" cy="3615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40" name="Rectangle 5"/>
          <p:cNvSpPr txBox="1">
            <a:spLocks noChangeArrowheads="1"/>
          </p:cNvSpPr>
          <p:nvPr/>
        </p:nvSpPr>
        <p:spPr bwMode="auto">
          <a:xfrm>
            <a:off x="8143875" y="3933056"/>
            <a:ext cx="1166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000" dirty="0">
                <a:solidFill>
                  <a:srgbClr val="000000"/>
                </a:solidFill>
              </a:rPr>
              <a:t>Appuyer,</a:t>
            </a:r>
            <a:br>
              <a:rPr lang="fr-CH" sz="1000" dirty="0">
                <a:solidFill>
                  <a:srgbClr val="000000"/>
                </a:solidFill>
              </a:rPr>
            </a:br>
            <a:r>
              <a:rPr lang="fr-CH" sz="1000" dirty="0">
                <a:solidFill>
                  <a:srgbClr val="000000"/>
                </a:solidFill>
              </a:rPr>
              <a:t>conseiller,</a:t>
            </a:r>
          </a:p>
          <a:p>
            <a:pPr eaLnBrk="1" hangingPunct="1"/>
            <a:r>
              <a:rPr lang="fr-CH" sz="1000" dirty="0">
                <a:solidFill>
                  <a:srgbClr val="000000"/>
                </a:solidFill>
              </a:rPr>
              <a:t>accompagner,</a:t>
            </a:r>
          </a:p>
          <a:p>
            <a:pPr eaLnBrk="1" hangingPunct="1"/>
            <a:r>
              <a:rPr lang="fr-CH" sz="1000" dirty="0">
                <a:solidFill>
                  <a:srgbClr val="000000"/>
                </a:solidFill>
              </a:rPr>
              <a:t>assurer les financements</a:t>
            </a:r>
            <a:br>
              <a:rPr lang="fr-CH" sz="1000" dirty="0">
                <a:solidFill>
                  <a:srgbClr val="000000"/>
                </a:solidFill>
              </a:rPr>
            </a:br>
            <a:endParaRPr lang="fr-CH" sz="1000" dirty="0">
              <a:solidFill>
                <a:srgbClr val="FF0000"/>
              </a:solidFill>
            </a:endParaRPr>
          </a:p>
        </p:txBody>
      </p:sp>
      <p:pic>
        <p:nvPicPr>
          <p:cNvPr id="5124" name="Picture 4" descr="http://www.photos-hdr.com/uploads/miniatures/xxxlarge/photo-cascade-grand-galet-415.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84168" y="352095"/>
            <a:ext cx="2704478" cy="180439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849298" y="5959627"/>
            <a:ext cx="1313886" cy="276999"/>
          </a:xfrm>
          <a:prstGeom prst="rect">
            <a:avLst/>
          </a:prstGeom>
          <a:noFill/>
        </p:spPr>
        <p:txBody>
          <a:bodyPr wrap="none" rtlCol="0">
            <a:spAutoFit/>
          </a:bodyPr>
          <a:lstStyle/>
          <a:p>
            <a:r>
              <a:rPr lang="fr-CH" sz="1200" b="1" dirty="0"/>
              <a:t>* : LA référence</a:t>
            </a:r>
          </a:p>
        </p:txBody>
      </p:sp>
      <p:sp>
        <p:nvSpPr>
          <p:cNvPr id="3" name="ZoneTexte 2"/>
          <p:cNvSpPr txBox="1"/>
          <p:nvPr/>
        </p:nvSpPr>
        <p:spPr>
          <a:xfrm>
            <a:off x="1115616" y="6236626"/>
            <a:ext cx="4635756" cy="461665"/>
          </a:xfrm>
          <a:prstGeom prst="rect">
            <a:avLst/>
          </a:prstGeom>
          <a:noFill/>
        </p:spPr>
        <p:txBody>
          <a:bodyPr wrap="none" rtlCol="0">
            <a:spAutoFit/>
          </a:bodyPr>
          <a:lstStyle/>
          <a:p>
            <a:r>
              <a:rPr lang="fr-CH" sz="1200" dirty="0"/>
              <a:t>Pour en savoir plus : </a:t>
            </a:r>
          </a:p>
          <a:p>
            <a:r>
              <a:rPr lang="fr-CH" sz="1200" dirty="0">
                <a:hlinkClick r:id="rId9"/>
              </a:rPr>
              <a:t>http://www.regiosuisse.ch/fr/programmes-mise-oeuvre-2016-2019</a:t>
            </a:r>
            <a:r>
              <a:rPr lang="fr-CH" sz="1200" dirty="0"/>
              <a:t> </a:t>
            </a:r>
          </a:p>
        </p:txBody>
      </p:sp>
    </p:spTree>
    <p:extLst>
      <p:ext uri="{BB962C8B-B14F-4D97-AF65-F5344CB8AC3E}">
        <p14:creationId xmlns:p14="http://schemas.microsoft.com/office/powerpoint/2010/main" val="2232341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3568" y="620688"/>
            <a:ext cx="7772400" cy="936104"/>
          </a:xfrm>
        </p:spPr>
        <p:txBody>
          <a:bodyPr/>
          <a:lstStyle/>
          <a:p>
            <a:pPr>
              <a:buClr>
                <a:srgbClr val="73787B"/>
              </a:buClr>
            </a:pPr>
            <a:r>
              <a:rPr lang="de-CH" dirty="0"/>
              <a:t>Mise en </a:t>
            </a:r>
            <a:r>
              <a:rPr lang="fr-CH" dirty="0"/>
              <a:t>œ</a:t>
            </a:r>
            <a:r>
              <a:rPr lang="de-CH" dirty="0" err="1"/>
              <a:t>uvre</a:t>
            </a:r>
            <a:r>
              <a:rPr lang="de-CH" dirty="0"/>
              <a:t> : </a:t>
            </a:r>
            <a:r>
              <a:rPr lang="de-CH" dirty="0" err="1"/>
              <a:t>niveau</a:t>
            </a:r>
            <a:r>
              <a:rPr lang="de-CH" dirty="0"/>
              <a:t> </a:t>
            </a:r>
            <a:r>
              <a:rPr lang="de-CH" dirty="0" err="1"/>
              <a:t>cantonal</a:t>
            </a:r>
            <a:endParaRPr lang="de-CH" dirty="0"/>
          </a:p>
        </p:txBody>
      </p:sp>
      <p:sp>
        <p:nvSpPr>
          <p:cNvPr id="6" name="Abgerundetes Rechteck 5"/>
          <p:cNvSpPr/>
          <p:nvPr/>
        </p:nvSpPr>
        <p:spPr>
          <a:xfrm>
            <a:off x="5220072" y="5830665"/>
            <a:ext cx="1512168" cy="770086"/>
          </a:xfrm>
          <a:prstGeom prst="roundRect">
            <a:avLst/>
          </a:prstGeom>
          <a:solidFill>
            <a:schemeClr val="bg1"/>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100" dirty="0">
                <a:solidFill>
                  <a:schemeClr val="bg1"/>
                </a:solidFill>
              </a:rPr>
              <a:t>Erstellen des Mehrjahres-programms des Bundes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29408" y="1700809"/>
            <a:ext cx="6194920" cy="451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2" y="6176166"/>
            <a:ext cx="4572000" cy="461665"/>
          </a:xfrm>
          <a:prstGeom prst="rect">
            <a:avLst/>
          </a:prstGeom>
        </p:spPr>
        <p:txBody>
          <a:bodyPr>
            <a:spAutoFit/>
          </a:bodyPr>
          <a:lstStyle/>
          <a:p>
            <a:r>
              <a:rPr lang="fr-CH" sz="1200" dirty="0"/>
              <a:t>Pour en savoir plus : </a:t>
            </a:r>
          </a:p>
          <a:p>
            <a:r>
              <a:rPr lang="fr-CH" sz="1200" dirty="0">
                <a:hlinkClick r:id="rId3"/>
              </a:rPr>
              <a:t>http://www.regiosuisse.ch/fr/communaute-du-savoir-faire-cantons</a:t>
            </a:r>
            <a:r>
              <a:rPr lang="fr-CH" sz="1200" dirty="0"/>
              <a:t> </a:t>
            </a:r>
          </a:p>
        </p:txBody>
      </p:sp>
    </p:spTree>
    <p:extLst>
      <p:ext uri="{BB962C8B-B14F-4D97-AF65-F5344CB8AC3E}">
        <p14:creationId xmlns:p14="http://schemas.microsoft.com/office/powerpoint/2010/main" val="2079302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539552" y="1484784"/>
            <a:ext cx="7773988" cy="4032448"/>
          </a:xfrm>
        </p:spPr>
        <p:txBody>
          <a:bodyPr/>
          <a:lstStyle/>
          <a:p>
            <a:r>
              <a:rPr lang="fr-CH" dirty="0">
                <a:solidFill>
                  <a:srgbClr val="FF7D00"/>
                </a:solidFill>
              </a:rPr>
              <a:t>Les cantons sont les acteurs principaux de la conception stratégique </a:t>
            </a:r>
            <a:r>
              <a:rPr lang="fr-CH" dirty="0"/>
              <a:t>du volet 1 de la NPR :</a:t>
            </a:r>
          </a:p>
          <a:p>
            <a:pPr lvl="1">
              <a:spcBef>
                <a:spcPts val="300"/>
              </a:spcBef>
            </a:pPr>
            <a:r>
              <a:rPr lang="fr-CH" dirty="0"/>
              <a:t>Soutien au management régional (MR)</a:t>
            </a:r>
          </a:p>
          <a:p>
            <a:pPr lvl="1">
              <a:spcBef>
                <a:spcPts val="300"/>
              </a:spcBef>
            </a:pPr>
            <a:r>
              <a:rPr lang="fr-CH" dirty="0"/>
              <a:t>Cadre institutionnel </a:t>
            </a:r>
            <a:r>
              <a:rPr lang="fr-CH" dirty="0">
                <a:latin typeface="Wingdings"/>
                <a:ea typeface="Wingdings"/>
                <a:cs typeface="Wingdings"/>
                <a:sym typeface="Wingdings"/>
              </a:rPr>
              <a:t></a:t>
            </a:r>
            <a:r>
              <a:rPr lang="fr-CH" dirty="0"/>
              <a:t> programme de mise en œuvre, gestion des fonds NPR, approbation des projets, contrats de prestations avec les régions</a:t>
            </a:r>
          </a:p>
          <a:p>
            <a:r>
              <a:rPr lang="fr-CH" dirty="0">
                <a:solidFill>
                  <a:srgbClr val="FF7D00"/>
                </a:solidFill>
              </a:rPr>
              <a:t>La NPR ne représente qu‘une partie de la politique de développement cantonale </a:t>
            </a:r>
            <a:r>
              <a:rPr lang="fr-CH" dirty="0">
                <a:latin typeface="Wingdings"/>
                <a:ea typeface="Wingdings"/>
                <a:cs typeface="Wingdings"/>
                <a:sym typeface="Wingdings"/>
              </a:rPr>
              <a:t></a:t>
            </a:r>
            <a:r>
              <a:rPr lang="fr-CH" dirty="0">
                <a:sym typeface="Wingdings"/>
              </a:rPr>
              <a:t> p</a:t>
            </a:r>
            <a:r>
              <a:rPr lang="fr-CH" dirty="0"/>
              <a:t>.ex. </a:t>
            </a:r>
            <a:r>
              <a:rPr lang="fr-CH" dirty="0">
                <a:sym typeface="Wingdings"/>
              </a:rPr>
              <a:t>dans le canton de Lucerne la NPR assume un rôle de coordination </a:t>
            </a:r>
            <a:r>
              <a:rPr lang="fr-CH" dirty="0"/>
              <a:t>:</a:t>
            </a:r>
          </a:p>
        </p:txBody>
      </p:sp>
      <p:graphicFrame>
        <p:nvGraphicFramePr>
          <p:cNvPr id="2" name="Diagramm 1"/>
          <p:cNvGraphicFramePr/>
          <p:nvPr>
            <p:extLst/>
          </p:nvPr>
        </p:nvGraphicFramePr>
        <p:xfrm>
          <a:off x="1691680" y="3861048"/>
          <a:ext cx="5760640"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p:cNvSpPr txBox="1"/>
          <p:nvPr/>
        </p:nvSpPr>
        <p:spPr>
          <a:xfrm>
            <a:off x="6948264" y="6597352"/>
            <a:ext cx="3384376" cy="261610"/>
          </a:xfrm>
          <a:prstGeom prst="rect">
            <a:avLst/>
          </a:prstGeom>
          <a:noFill/>
        </p:spPr>
        <p:txBody>
          <a:bodyPr wrap="square" rtlCol="0">
            <a:spAutoFit/>
          </a:bodyPr>
          <a:lstStyle/>
          <a:p>
            <a:r>
              <a:rPr lang="fr-CH" sz="1100" dirty="0"/>
              <a:t>Source : adapté de </a:t>
            </a:r>
            <a:r>
              <a:rPr lang="fr-CH" sz="1100" dirty="0" err="1"/>
              <a:t>Holke</a:t>
            </a:r>
            <a:r>
              <a:rPr lang="fr-CH" sz="1100" dirty="0"/>
              <a:t> (2010)</a:t>
            </a:r>
          </a:p>
        </p:txBody>
      </p:sp>
      <p:sp>
        <p:nvSpPr>
          <p:cNvPr id="3" name="Textfeld 2"/>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cantonal</a:t>
            </a:r>
            <a:endParaRPr lang="fr-CH" sz="1400" dirty="0"/>
          </a:p>
        </p:txBody>
      </p:sp>
      <p:sp>
        <p:nvSpPr>
          <p:cNvPr id="7"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Acteurs et conditions cadres</a:t>
            </a:r>
            <a:endParaRPr lang="fr-CH" kern="0" dirty="0"/>
          </a:p>
        </p:txBody>
      </p:sp>
    </p:spTree>
    <p:extLst>
      <p:ext uri="{BB962C8B-B14F-4D97-AF65-F5344CB8AC3E}">
        <p14:creationId xmlns:p14="http://schemas.microsoft.com/office/powerpoint/2010/main" val="2312604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96136" y="2132856"/>
            <a:ext cx="3308880" cy="3672408"/>
          </a:xfrm>
          <a:prstGeom prst="rect">
            <a:avLst/>
          </a:prstGeom>
        </p:spPr>
      </p:pic>
      <p:sp>
        <p:nvSpPr>
          <p:cNvPr id="155650" name="Rectangle 2"/>
          <p:cNvSpPr>
            <a:spLocks noGrp="1" noChangeArrowheads="1"/>
          </p:cNvSpPr>
          <p:nvPr>
            <p:ph type="title"/>
          </p:nvPr>
        </p:nvSpPr>
        <p:spPr>
          <a:xfrm>
            <a:off x="467544" y="836712"/>
            <a:ext cx="8496944" cy="576263"/>
          </a:xfrm>
        </p:spPr>
        <p:txBody>
          <a:bodyPr/>
          <a:lstStyle/>
          <a:p>
            <a:r>
              <a:rPr lang="fr-CH" dirty="0"/>
              <a:t>Programme de mise en œuvre cantonal</a:t>
            </a:r>
          </a:p>
        </p:txBody>
      </p:sp>
      <p:sp>
        <p:nvSpPr>
          <p:cNvPr id="155651" name="Rectangle 3"/>
          <p:cNvSpPr>
            <a:spLocks noGrp="1" noChangeArrowheads="1"/>
          </p:cNvSpPr>
          <p:nvPr>
            <p:ph type="body" idx="1"/>
          </p:nvPr>
        </p:nvSpPr>
        <p:spPr>
          <a:xfrm>
            <a:off x="539552" y="1412776"/>
            <a:ext cx="5976664" cy="5328592"/>
          </a:xfrm>
        </p:spPr>
        <p:txBody>
          <a:bodyPr/>
          <a:lstStyle/>
          <a:p>
            <a:pPr marL="0" indent="0">
              <a:buNone/>
            </a:pPr>
            <a:r>
              <a:rPr lang="fr-CH" dirty="0"/>
              <a:t>Le Canton définit les </a:t>
            </a:r>
            <a:r>
              <a:rPr lang="fr-CH" dirty="0">
                <a:solidFill>
                  <a:srgbClr val="FF7D00"/>
                </a:solidFill>
              </a:rPr>
              <a:t>objectifs de développement </a:t>
            </a:r>
            <a:r>
              <a:rPr lang="fr-CH" dirty="0"/>
              <a:t>et les </a:t>
            </a:r>
            <a:r>
              <a:rPr lang="fr-CH" dirty="0">
                <a:solidFill>
                  <a:srgbClr val="FF7D00"/>
                </a:solidFill>
              </a:rPr>
              <a:t>domaines d‘action </a:t>
            </a:r>
            <a:r>
              <a:rPr lang="fr-CH" dirty="0"/>
              <a:t>avec les organismes de développement.</a:t>
            </a:r>
            <a:r>
              <a:rPr lang="fr-CH" dirty="0">
                <a:solidFill>
                  <a:srgbClr val="FF7D00"/>
                </a:solidFill>
              </a:rPr>
              <a:t> </a:t>
            </a:r>
            <a:r>
              <a:rPr lang="fr-CH" dirty="0"/>
              <a:t>(Exemple : Lucerne)</a:t>
            </a:r>
          </a:p>
          <a:p>
            <a:r>
              <a:rPr lang="fr-CH" dirty="0"/>
              <a:t>Périmètre concerné par la NPR (vert)</a:t>
            </a:r>
          </a:p>
          <a:p>
            <a:r>
              <a:rPr lang="fr-CH" dirty="0"/>
              <a:t>Stratégies NPR du Canton</a:t>
            </a:r>
          </a:p>
          <a:p>
            <a:pPr marL="800100" lvl="1" indent="-342900">
              <a:spcBef>
                <a:spcPts val="300"/>
              </a:spcBef>
              <a:buFont typeface="+mj-lt"/>
              <a:buAutoNum type="arabicPeriod"/>
            </a:pPr>
            <a:r>
              <a:rPr lang="fr-CH" dirty="0"/>
              <a:t>Appui aux entreprises existantes pour </a:t>
            </a:r>
            <a:br>
              <a:rPr lang="fr-CH" dirty="0"/>
            </a:br>
            <a:r>
              <a:rPr lang="fr-CH" dirty="0"/>
              <a:t>l‘innovation et l‘orientation vers l‘exportation </a:t>
            </a:r>
          </a:p>
          <a:p>
            <a:pPr marL="800100" lvl="1" indent="-342900">
              <a:spcBef>
                <a:spcPts val="300"/>
              </a:spcBef>
              <a:buFont typeface="+mj-lt"/>
              <a:buAutoNum type="arabicPeriod"/>
            </a:pPr>
            <a:r>
              <a:rPr lang="fr-CH" dirty="0"/>
              <a:t>Mise en valeur de l‘esprit d‘entreprise des populations artisanales et agricoles</a:t>
            </a:r>
          </a:p>
          <a:p>
            <a:pPr marL="800100" lvl="1" indent="-342900">
              <a:spcBef>
                <a:spcPts val="300"/>
              </a:spcBef>
              <a:buFont typeface="+mj-lt"/>
              <a:buAutoNum type="arabicPeriod"/>
            </a:pPr>
            <a:r>
              <a:rPr lang="fr-CH" dirty="0"/>
              <a:t>...</a:t>
            </a:r>
          </a:p>
          <a:p>
            <a:r>
              <a:rPr lang="fr-CH" dirty="0"/>
              <a:t>Objectifs, domaines d‘actions et</a:t>
            </a:r>
            <a:br>
              <a:rPr lang="fr-CH" dirty="0"/>
            </a:br>
            <a:r>
              <a:rPr lang="fr-CH" dirty="0"/>
              <a:t>priorités régionales</a:t>
            </a:r>
          </a:p>
          <a:p>
            <a:pPr lvl="1">
              <a:spcBef>
                <a:spcPts val="300"/>
              </a:spcBef>
            </a:pPr>
            <a:r>
              <a:rPr lang="fr-CH" dirty="0"/>
              <a:t>p.ex. concrétiser les potentiels offerts par les énergies renouvelables et le bois (REGION LUZERN WEST)</a:t>
            </a:r>
          </a:p>
        </p:txBody>
      </p:sp>
      <p:sp>
        <p:nvSpPr>
          <p:cNvPr id="5" name="Textfeld 4"/>
          <p:cNvSpPr txBox="1"/>
          <p:nvPr/>
        </p:nvSpPr>
        <p:spPr>
          <a:xfrm>
            <a:off x="7596336" y="6589659"/>
            <a:ext cx="1547664" cy="261610"/>
          </a:xfrm>
          <a:prstGeom prst="rect">
            <a:avLst/>
          </a:prstGeom>
          <a:noFill/>
        </p:spPr>
        <p:txBody>
          <a:bodyPr wrap="square" rtlCol="0">
            <a:spAutoFit/>
          </a:bodyPr>
          <a:lstStyle/>
          <a:p>
            <a:r>
              <a:rPr lang="fr-CH" sz="1100" dirty="0"/>
              <a:t>Source : </a:t>
            </a:r>
            <a:r>
              <a:rPr lang="fr-CH" sz="1100" dirty="0" err="1"/>
              <a:t>Holke</a:t>
            </a:r>
            <a:r>
              <a:rPr lang="fr-CH" sz="1100" dirty="0"/>
              <a:t> (2010)</a:t>
            </a:r>
          </a:p>
        </p:txBody>
      </p:sp>
      <p:sp>
        <p:nvSpPr>
          <p:cNvPr id="9" name="Textfeld 2"/>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cantonal</a:t>
            </a:r>
            <a:endParaRPr lang="fr-CH" sz="1400" dirty="0"/>
          </a:p>
        </p:txBody>
      </p:sp>
    </p:spTree>
    <p:extLst>
      <p:ext uri="{BB962C8B-B14F-4D97-AF65-F5344CB8AC3E}">
        <p14:creationId xmlns:p14="http://schemas.microsoft.com/office/powerpoint/2010/main" val="3638188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468313" y="1052513"/>
            <a:ext cx="7773987" cy="576262"/>
          </a:xfrm>
        </p:spPr>
        <p:txBody>
          <a:bodyPr/>
          <a:lstStyle/>
          <a:p>
            <a:r>
              <a:rPr lang="fr-CH" dirty="0"/>
              <a:t>Bases légales</a:t>
            </a:r>
          </a:p>
        </p:txBody>
      </p:sp>
      <p:sp>
        <p:nvSpPr>
          <p:cNvPr id="33795" name="Espace réservé du contenu 2"/>
          <p:cNvSpPr>
            <a:spLocks noGrp="1"/>
          </p:cNvSpPr>
          <p:nvPr>
            <p:ph idx="1"/>
          </p:nvPr>
        </p:nvSpPr>
        <p:spPr>
          <a:xfrm>
            <a:off x="540000" y="1700559"/>
            <a:ext cx="7773987" cy="4176713"/>
          </a:xfrm>
        </p:spPr>
        <p:txBody>
          <a:bodyPr/>
          <a:lstStyle/>
          <a:p>
            <a:r>
              <a:rPr lang="fr-CH" b="1" dirty="0"/>
              <a:t>Loi fédérale du 6 octobre 2006 sur la politique régionale</a:t>
            </a:r>
          </a:p>
          <a:p>
            <a:pPr lvl="1"/>
            <a:r>
              <a:rPr lang="fr-CH" dirty="0"/>
              <a:t>10 pages</a:t>
            </a:r>
          </a:p>
          <a:p>
            <a:r>
              <a:rPr lang="fr-CH" b="1" dirty="0"/>
              <a:t>Ordonnance sur la politique régionale du 28 novembre 2007</a:t>
            </a:r>
          </a:p>
          <a:p>
            <a:pPr lvl="1"/>
            <a:r>
              <a:rPr lang="fr-CH" dirty="0"/>
              <a:t>2 pages (territoire d’impact de la LPR)</a:t>
            </a:r>
          </a:p>
          <a:p>
            <a:endParaRPr lang="fr-CH" dirty="0"/>
          </a:p>
          <a:p>
            <a:r>
              <a:rPr lang="fr-CH" b="1" dirty="0"/>
              <a:t>Message sur la promotion économique pour les années 2016 à 2019</a:t>
            </a:r>
          </a:p>
          <a:p>
            <a:pPr lvl="1"/>
            <a:r>
              <a:rPr lang="fr-CH" b="1" dirty="0"/>
              <a:t>107 pages</a:t>
            </a:r>
            <a:r>
              <a:rPr lang="fr-CH" dirty="0"/>
              <a:t/>
            </a:r>
            <a:br>
              <a:rPr lang="fr-CH" dirty="0"/>
            </a:br>
            <a:endParaRPr lang="fr-CH" dirty="0">
              <a:solidFill>
                <a:srgbClr val="FF0000"/>
              </a:solidFill>
            </a:endParaRPr>
          </a:p>
        </p:txBody>
      </p:sp>
      <p:sp>
        <p:nvSpPr>
          <p:cNvPr id="4" name="Textfeld 6"/>
          <p:cNvSpPr txBox="1">
            <a:spLocks noChangeArrowheads="1"/>
          </p:cNvSpPr>
          <p:nvPr/>
        </p:nvSpPr>
        <p:spPr bwMode="auto">
          <a:xfrm>
            <a:off x="899592" y="5564335"/>
            <a:ext cx="78473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solidFill>
                  <a:srgbClr val="000000"/>
                </a:solidFill>
              </a:rPr>
              <a:t>Pour en savoir plus : </a:t>
            </a:r>
          </a:p>
          <a:p>
            <a:pPr eaLnBrk="1" hangingPunct="1"/>
            <a:r>
              <a:rPr lang="fr-FR" sz="1100" dirty="0">
                <a:hlinkClick r:id="rId3"/>
              </a:rPr>
              <a:t>https://www.admin.ch/opc/fr/classified-compilation/20052127/index.html</a:t>
            </a:r>
            <a:endParaRPr lang="fr-FR" sz="1100" dirty="0"/>
          </a:p>
          <a:p>
            <a:pPr eaLnBrk="1" hangingPunct="1"/>
            <a:r>
              <a:rPr lang="fr-FR" sz="1100" dirty="0">
                <a:hlinkClick r:id="rId4"/>
              </a:rPr>
              <a:t>https://www.admin.ch/opc/fr/classified-compilation/20070411/index.html</a:t>
            </a:r>
            <a:endParaRPr lang="fr-FR" sz="1100" dirty="0"/>
          </a:p>
          <a:p>
            <a:pPr eaLnBrk="1" hangingPunct="1"/>
            <a:r>
              <a:rPr lang="fr-CH" sz="1100" dirty="0">
                <a:hlinkClick r:id="rId5"/>
              </a:rPr>
              <a:t>https://www.admin.ch/opc/fr/federal-gazette/2015/2171.pdf</a:t>
            </a:r>
            <a:r>
              <a:rPr lang="fr-CH" sz="1100" dirty="0"/>
              <a:t> </a:t>
            </a:r>
            <a:r>
              <a:rPr lang="fr-FR" sz="1100" dirty="0"/>
              <a:t> </a:t>
            </a:r>
          </a:p>
        </p:txBody>
      </p:sp>
    </p:spTree>
    <p:extLst>
      <p:ext uri="{BB962C8B-B14F-4D97-AF65-F5344CB8AC3E}">
        <p14:creationId xmlns:p14="http://schemas.microsoft.com/office/powerpoint/2010/main" val="27014212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539750" y="1988840"/>
            <a:ext cx="8424738" cy="4032448"/>
          </a:xfrm>
        </p:spPr>
        <p:txBody>
          <a:bodyPr/>
          <a:lstStyle/>
          <a:p>
            <a:pPr marL="0" indent="0">
              <a:buNone/>
              <a:defRPr/>
            </a:pPr>
            <a:r>
              <a:rPr lang="fr-CH" b="1" dirty="0">
                <a:sym typeface="Wingdings" charset="0"/>
              </a:rPr>
              <a:t>Feuille de résultats </a:t>
            </a:r>
            <a:r>
              <a:rPr lang="fr-CH" b="1" dirty="0" err="1">
                <a:sym typeface="Wingdings" charset="0"/>
              </a:rPr>
              <a:t>CoSF</a:t>
            </a:r>
            <a:r>
              <a:rPr lang="fr-CH" b="1" dirty="0">
                <a:sym typeface="Wingdings" charset="0"/>
              </a:rPr>
              <a:t> </a:t>
            </a:r>
            <a:r>
              <a:rPr lang="fr-CH" b="1" dirty="0"/>
              <a:t>« Evaluation et sélection des projets </a:t>
            </a:r>
            <a:br>
              <a:rPr lang="fr-CH" b="1" dirty="0"/>
            </a:br>
            <a:r>
              <a:rPr lang="fr-CH" b="1" dirty="0"/>
              <a:t>NPR ».</a:t>
            </a:r>
            <a:r>
              <a:rPr lang="fr-CH" dirty="0"/>
              <a:t> Les cantons sont responsables d‘évaluer la conformité à la NPR, le SECO se contente de donner des instructions.</a:t>
            </a:r>
          </a:p>
          <a:p>
            <a:pPr marL="0" indent="0">
              <a:buNone/>
            </a:pPr>
            <a:endParaRPr lang="fr-CH" dirty="0"/>
          </a:p>
        </p:txBody>
      </p:sp>
      <p:sp>
        <p:nvSpPr>
          <p:cNvPr id="2" name="Titel 1"/>
          <p:cNvSpPr>
            <a:spLocks noGrp="1"/>
          </p:cNvSpPr>
          <p:nvPr>
            <p:ph type="title"/>
          </p:nvPr>
        </p:nvSpPr>
        <p:spPr>
          <a:xfrm>
            <a:off x="466725" y="1196553"/>
            <a:ext cx="7773988" cy="576263"/>
          </a:xfrm>
        </p:spPr>
        <p:txBody>
          <a:bodyPr/>
          <a:lstStyle/>
          <a:p>
            <a:r>
              <a:rPr lang="fr-CH" dirty="0"/>
              <a:t>Règles du jeu pour l‘évaluation et la sélection des projets NPR</a:t>
            </a:r>
          </a:p>
        </p:txBody>
      </p:sp>
      <p:sp>
        <p:nvSpPr>
          <p:cNvPr id="8" name="Textfeld 7"/>
          <p:cNvSpPr txBox="1"/>
          <p:nvPr/>
        </p:nvSpPr>
        <p:spPr>
          <a:xfrm>
            <a:off x="683568" y="6269355"/>
            <a:ext cx="7632848" cy="430887"/>
          </a:xfrm>
          <a:prstGeom prst="rect">
            <a:avLst/>
          </a:prstGeom>
          <a:noFill/>
        </p:spPr>
        <p:txBody>
          <a:bodyPr wrap="square" rtlCol="0">
            <a:spAutoFit/>
          </a:bodyPr>
          <a:lstStyle/>
          <a:p>
            <a:r>
              <a:rPr lang="fr-CH" sz="1100" dirty="0"/>
              <a:t>Pour en savoir plus : </a:t>
            </a:r>
          </a:p>
          <a:p>
            <a:r>
              <a:rPr lang="fr-CH" sz="1100" dirty="0">
                <a:hlinkClick r:id="rId3"/>
              </a:rPr>
              <a:t>http://www.regiosuisse.ch/fr/documents/feuille-resultats-01-cosf-argumentaire-evaluation-selection-projets-npr</a:t>
            </a:r>
            <a:r>
              <a:rPr lang="fr-CH" sz="1100" dirty="0"/>
              <a:t> </a:t>
            </a:r>
          </a:p>
        </p:txBody>
      </p:sp>
      <p:pic>
        <p:nvPicPr>
          <p:cNvPr id="81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3135843"/>
            <a:ext cx="1929154" cy="274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2"/>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cantonal</a:t>
            </a:r>
            <a:endParaRPr lang="fr-CH" sz="1400" dirty="0"/>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3568" y="3338396"/>
            <a:ext cx="6170460" cy="289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585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3568" y="620688"/>
            <a:ext cx="7772400" cy="936104"/>
          </a:xfrm>
        </p:spPr>
        <p:txBody>
          <a:bodyPr/>
          <a:lstStyle/>
          <a:p>
            <a:pPr>
              <a:buClr>
                <a:srgbClr val="FF7D00"/>
              </a:buClr>
            </a:pPr>
            <a:r>
              <a:rPr lang="de-CH" dirty="0"/>
              <a:t>Mise en </a:t>
            </a:r>
            <a:r>
              <a:rPr lang="fr-CH" dirty="0"/>
              <a:t>œ</a:t>
            </a:r>
            <a:r>
              <a:rPr lang="de-CH" dirty="0" err="1"/>
              <a:t>uvre</a:t>
            </a:r>
            <a:r>
              <a:rPr lang="de-CH" dirty="0"/>
              <a:t> : </a:t>
            </a:r>
            <a:r>
              <a:rPr lang="de-CH" dirty="0" err="1"/>
              <a:t>niveau</a:t>
            </a:r>
            <a:r>
              <a:rPr lang="de-CH" dirty="0"/>
              <a:t> régional</a:t>
            </a:r>
          </a:p>
        </p:txBody>
      </p:sp>
      <p:sp>
        <p:nvSpPr>
          <p:cNvPr id="5" name="Freihandform 4"/>
          <p:cNvSpPr/>
          <p:nvPr/>
        </p:nvSpPr>
        <p:spPr>
          <a:xfrm>
            <a:off x="4427984" y="5850033"/>
            <a:ext cx="45719" cy="270503"/>
          </a:xfrm>
          <a:custGeom>
            <a:avLst/>
            <a:gdLst>
              <a:gd name="connsiteX0" fmla="*/ 414867 w 414867"/>
              <a:gd name="connsiteY0" fmla="*/ 0 h 609600"/>
              <a:gd name="connsiteX1" fmla="*/ 296334 w 414867"/>
              <a:gd name="connsiteY1" fmla="*/ 321733 h 609600"/>
              <a:gd name="connsiteX2" fmla="*/ 0 w 414867"/>
              <a:gd name="connsiteY2" fmla="*/ 609600 h 609600"/>
            </a:gdLst>
            <a:ahLst/>
            <a:cxnLst>
              <a:cxn ang="0">
                <a:pos x="connsiteX0" y="connsiteY0"/>
              </a:cxn>
              <a:cxn ang="0">
                <a:pos x="connsiteX1" y="connsiteY1"/>
              </a:cxn>
              <a:cxn ang="0">
                <a:pos x="connsiteX2" y="connsiteY2"/>
              </a:cxn>
            </a:cxnLst>
            <a:rect l="l" t="t" r="r" b="b"/>
            <a:pathLst>
              <a:path w="414867" h="609600">
                <a:moveTo>
                  <a:pt x="414867" y="0"/>
                </a:moveTo>
                <a:cubicBezTo>
                  <a:pt x="390172" y="110066"/>
                  <a:pt x="365478" y="220133"/>
                  <a:pt x="296334" y="321733"/>
                </a:cubicBezTo>
                <a:cubicBezTo>
                  <a:pt x="227190" y="423333"/>
                  <a:pt x="84667" y="546100"/>
                  <a:pt x="0" y="609600"/>
                </a:cubicBezTo>
              </a:path>
            </a:pathLst>
          </a:custGeom>
          <a:ln w="15875">
            <a:solidFill>
              <a:srgbClr val="73787B"/>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 name="Abgerundetes Rechteck 5"/>
          <p:cNvSpPr/>
          <p:nvPr/>
        </p:nvSpPr>
        <p:spPr>
          <a:xfrm>
            <a:off x="4980045" y="5805264"/>
            <a:ext cx="1512168" cy="770086"/>
          </a:xfrm>
          <a:prstGeom prst="roundRect">
            <a:avLst/>
          </a:prstGeom>
          <a:solidFill>
            <a:schemeClr val="bg1"/>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100" dirty="0">
                <a:solidFill>
                  <a:schemeClr val="bg1"/>
                </a:solidFill>
              </a:rPr>
              <a:t>Erstellen des Mehrjahres-programms des Bundes</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22337" y="1675191"/>
            <a:ext cx="6573999" cy="470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713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539750" y="1700808"/>
            <a:ext cx="7773988" cy="5040560"/>
          </a:xfrm>
        </p:spPr>
        <p:txBody>
          <a:bodyPr/>
          <a:lstStyle/>
          <a:p>
            <a:pPr marL="0" lvl="0" indent="0">
              <a:buNone/>
            </a:pPr>
            <a:r>
              <a:rPr lang="fr-CH" dirty="0"/>
              <a:t>Exemple : trois organismes de développement régional appuient la mise en œuvre de la NPR</a:t>
            </a:r>
            <a:r>
              <a:rPr lang="fr-CH" dirty="0">
                <a:solidFill>
                  <a:srgbClr val="FF0000"/>
                </a:solidFill>
              </a:rPr>
              <a:t> </a:t>
            </a:r>
            <a:r>
              <a:rPr lang="fr-CH" dirty="0"/>
              <a:t>dans le canton de Lucerne :</a:t>
            </a:r>
          </a:p>
          <a:p>
            <a:pPr lvl="0"/>
            <a:r>
              <a:rPr lang="fr-CH" b="1" dirty="0" err="1"/>
              <a:t>Luzern</a:t>
            </a:r>
            <a:r>
              <a:rPr lang="fr-CH" b="1" dirty="0"/>
              <a:t> West </a:t>
            </a:r>
            <a:r>
              <a:rPr lang="fr-CH" dirty="0"/>
              <a:t>: </a:t>
            </a:r>
            <a:r>
              <a:rPr lang="fr-CH" dirty="0">
                <a:hlinkClick r:id="rId2"/>
              </a:rPr>
              <a:t>www.regionwest.ch</a:t>
            </a:r>
            <a:r>
              <a:rPr lang="fr-CH" dirty="0"/>
              <a:t> </a:t>
            </a:r>
          </a:p>
          <a:p>
            <a:pPr lvl="1"/>
            <a:r>
              <a:rPr lang="fr-CH" dirty="0"/>
              <a:t>La REGION LUZERN WEST est une association à buts multiples et un centre de compétences pour le paysage.</a:t>
            </a:r>
          </a:p>
          <a:p>
            <a:pPr lvl="0"/>
            <a:r>
              <a:rPr lang="fr-CH" b="1" dirty="0" err="1"/>
              <a:t>Luzern</a:t>
            </a:r>
            <a:r>
              <a:rPr lang="fr-CH" b="1" dirty="0"/>
              <a:t> </a:t>
            </a:r>
            <a:r>
              <a:rPr lang="fr-CH" b="1" dirty="0" err="1"/>
              <a:t>Seetal</a:t>
            </a:r>
            <a:r>
              <a:rPr lang="fr-CH" b="1" dirty="0"/>
              <a:t> </a:t>
            </a:r>
            <a:r>
              <a:rPr lang="fr-CH" dirty="0"/>
              <a:t>: </a:t>
            </a:r>
            <a:r>
              <a:rPr lang="fr-CH" dirty="0">
                <a:hlinkClick r:id="rId3"/>
              </a:rPr>
              <a:t>www.idee-seetal.ch</a:t>
            </a:r>
            <a:r>
              <a:rPr lang="fr-CH" dirty="0"/>
              <a:t> </a:t>
            </a:r>
          </a:p>
          <a:p>
            <a:pPr lvl="1"/>
            <a:r>
              <a:rPr lang="fr-CH" dirty="0"/>
              <a:t>Nouveauté au niveau suisse : une SA, 10 communes et 90 entreprises de la région sont actionnaires d‘</a:t>
            </a:r>
            <a:r>
              <a:rPr lang="fr-CH" dirty="0" err="1"/>
              <a:t>Idee</a:t>
            </a:r>
            <a:r>
              <a:rPr lang="fr-CH" dirty="0"/>
              <a:t> </a:t>
            </a:r>
            <a:r>
              <a:rPr lang="fr-CH" dirty="0" err="1"/>
              <a:t>Seetal</a:t>
            </a:r>
            <a:r>
              <a:rPr lang="fr-CH" dirty="0"/>
              <a:t> SA.</a:t>
            </a:r>
          </a:p>
          <a:p>
            <a:r>
              <a:rPr lang="fr-CH" b="1" dirty="0" err="1"/>
              <a:t>Luzern</a:t>
            </a:r>
            <a:r>
              <a:rPr lang="fr-CH" b="1" dirty="0"/>
              <a:t> Sursee-</a:t>
            </a:r>
            <a:r>
              <a:rPr lang="fr-CH" b="1" dirty="0" err="1"/>
              <a:t>Mittelland</a:t>
            </a:r>
            <a:r>
              <a:rPr lang="fr-CH" b="1" dirty="0"/>
              <a:t> (fondé en 2012, en phase de démarrage) </a:t>
            </a:r>
            <a:r>
              <a:rPr lang="fr-CH" dirty="0"/>
              <a:t>: </a:t>
            </a:r>
            <a:r>
              <a:rPr lang="fr-CH" dirty="0">
                <a:hlinkClick r:id="rId4"/>
              </a:rPr>
              <a:t>www.sursee-mittelland.ch</a:t>
            </a:r>
            <a:r>
              <a:rPr lang="fr-CH" dirty="0"/>
              <a:t> </a:t>
            </a:r>
          </a:p>
          <a:p>
            <a:pPr lvl="1"/>
            <a:r>
              <a:rPr lang="fr-CH" dirty="0"/>
              <a:t>L‘association de communes de droit public est la plateforme du développement régional.</a:t>
            </a:r>
          </a:p>
          <a:p>
            <a:pPr lvl="1"/>
            <a:endParaRPr lang="fr-CH" dirty="0"/>
          </a:p>
        </p:txBody>
      </p:sp>
      <p:sp>
        <p:nvSpPr>
          <p:cNvPr id="6"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
        <p:nvSpPr>
          <p:cNvPr id="5"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Organismes de développement régional</a:t>
            </a:r>
            <a:endParaRPr lang="fr-CH" kern="0" dirty="0"/>
          </a:p>
        </p:txBody>
      </p:sp>
    </p:spTree>
    <p:extLst>
      <p:ext uri="{BB962C8B-B14F-4D97-AF65-F5344CB8AC3E}">
        <p14:creationId xmlns:p14="http://schemas.microsoft.com/office/powerpoint/2010/main" val="1932396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67544" y="1844675"/>
            <a:ext cx="7700590" cy="4114800"/>
          </a:xfrm>
        </p:spPr>
        <p:txBody>
          <a:bodyPr/>
          <a:lstStyle/>
          <a:p>
            <a:r>
              <a:rPr lang="fr-CH" dirty="0"/>
              <a:t>Elaboration d‘une </a:t>
            </a:r>
            <a:r>
              <a:rPr lang="fr-CH" dirty="0">
                <a:solidFill>
                  <a:srgbClr val="FF7D00"/>
                </a:solidFill>
              </a:rPr>
              <a:t>stratégie régionale de développement</a:t>
            </a:r>
            <a:r>
              <a:rPr lang="fr-CH" dirty="0"/>
              <a:t/>
            </a:r>
            <a:br>
              <a:rPr lang="fr-CH" dirty="0"/>
            </a:br>
            <a:r>
              <a:rPr lang="fr-CH" sz="1600" dirty="0"/>
              <a:t>Exemple : Programme d’actions prioritaires 2016-2019 du Nord vaudois*</a:t>
            </a:r>
          </a:p>
        </p:txBody>
      </p:sp>
      <p:sp>
        <p:nvSpPr>
          <p:cNvPr id="8" name="CasellaDiTesto 7"/>
          <p:cNvSpPr txBox="1"/>
          <p:nvPr/>
        </p:nvSpPr>
        <p:spPr>
          <a:xfrm>
            <a:off x="455457" y="6327984"/>
            <a:ext cx="8711808" cy="276999"/>
          </a:xfrm>
          <a:prstGeom prst="rect">
            <a:avLst/>
          </a:prstGeom>
          <a:noFill/>
        </p:spPr>
        <p:txBody>
          <a:bodyPr wrap="none" rtlCol="0">
            <a:spAutoFit/>
          </a:bodyPr>
          <a:lstStyle/>
          <a:p>
            <a:r>
              <a:rPr lang="fr-CH" sz="1200" dirty="0"/>
              <a:t>*</a:t>
            </a:r>
            <a:r>
              <a:rPr lang="fr-CH" sz="1200" dirty="0">
                <a:solidFill>
                  <a:srgbClr val="FF7D00"/>
                </a:solidFill>
              </a:rPr>
              <a:t> </a:t>
            </a:r>
            <a:r>
              <a:rPr lang="fr-CH" sz="1200" dirty="0">
                <a:solidFill>
                  <a:srgbClr val="FF7D00"/>
                </a:solidFill>
                <a:hlinkClick r:id="rId2"/>
              </a:rPr>
              <a:t>http://www.adnv.ch/fileadmin/user_upload/ADNV_G%C3%A9n%C3%A9ral_documents/PAP_16-19_communication_BD.pdf</a:t>
            </a:r>
            <a:r>
              <a:rPr lang="fr-CH" sz="1200" dirty="0">
                <a:solidFill>
                  <a:srgbClr val="FF7D00"/>
                </a:solidFill>
              </a:rPr>
              <a:t> </a:t>
            </a:r>
            <a:endParaRPr lang="fr-CH" sz="1200" dirty="0"/>
          </a:p>
        </p:txBody>
      </p:sp>
      <p:sp>
        <p:nvSpPr>
          <p:cNvPr id="9"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Planification régionale</a:t>
            </a:r>
            <a:endParaRPr lang="fr-CH" kern="0" dirty="0"/>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6214" y="2636912"/>
            <a:ext cx="4783249" cy="3175834"/>
          </a:xfrm>
          <a:prstGeom prst="rect">
            <a:avLst/>
          </a:prstGeom>
        </p:spPr>
      </p:pic>
      <p:sp>
        <p:nvSpPr>
          <p:cNvPr id="7"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3178147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539552" y="1556792"/>
            <a:ext cx="7772598" cy="4114800"/>
          </a:xfrm>
        </p:spPr>
        <p:txBody>
          <a:bodyPr/>
          <a:lstStyle/>
          <a:p>
            <a:r>
              <a:rPr lang="fr-CH" dirty="0">
                <a:solidFill>
                  <a:srgbClr val="FF7D00"/>
                </a:solidFill>
                <a:latin typeface="Arial" charset="0"/>
                <a:ea typeface="ＭＳ Ｐゴシック" charset="0"/>
                <a:cs typeface="ＭＳ Ｐゴシック" charset="0"/>
              </a:rPr>
              <a:t>Principe de l’</a:t>
            </a:r>
            <a:r>
              <a:rPr lang="fr-CH" dirty="0" err="1">
                <a:solidFill>
                  <a:srgbClr val="FF7D00"/>
                </a:solidFill>
                <a:latin typeface="Arial" charset="0"/>
                <a:ea typeface="ＭＳ Ｐゴシック" charset="0"/>
                <a:cs typeface="ＭＳ Ｐゴシック" charset="0"/>
              </a:rPr>
              <a:t>omnichain</a:t>
            </a:r>
            <a:endParaRPr lang="fr-CH" dirty="0">
              <a:solidFill>
                <a:srgbClr val="FF7D00"/>
              </a:solidFill>
            </a:endParaRPr>
          </a:p>
          <a:p>
            <a:pPr lvl="1"/>
            <a:r>
              <a:rPr lang="fr-CH" dirty="0"/>
              <a:t>Manifestations</a:t>
            </a:r>
          </a:p>
          <a:p>
            <a:pPr lvl="1"/>
            <a:r>
              <a:rPr lang="fr-CH" dirty="0"/>
              <a:t>Newsletter / Blogs régionaux / réseaux sociaux</a:t>
            </a:r>
          </a:p>
          <a:p>
            <a:pPr lvl="1"/>
            <a:r>
              <a:rPr lang="fr-CH" dirty="0"/>
              <a:t>Collaboration avec les médias</a:t>
            </a:r>
            <a:br>
              <a:rPr lang="fr-CH" dirty="0"/>
            </a:br>
            <a:r>
              <a:rPr lang="fr-CH" dirty="0"/>
              <a:t>(presse écrite, radios régionales, TV régionales)</a:t>
            </a: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endParaRPr lang="fr-CH" dirty="0"/>
          </a:p>
          <a:p>
            <a:pPr>
              <a:buFontTx/>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pic>
        <p:nvPicPr>
          <p:cNvPr id="7" name="Bild 6" descr="Screen shot 2012-04-23 at 12.13.19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029679">
            <a:off x="1461629" y="3794375"/>
            <a:ext cx="2036693" cy="2465470"/>
          </a:xfrm>
          <a:prstGeom prst="rect">
            <a:avLst/>
          </a:prstGeom>
          <a:ln w="25400">
            <a:noFill/>
            <a:prstDash val="dash"/>
          </a:ln>
        </p:spPr>
      </p:pic>
      <p:sp>
        <p:nvSpPr>
          <p:cNvPr id="9" name="Textfeld 8"/>
          <p:cNvSpPr txBox="1"/>
          <p:nvPr/>
        </p:nvSpPr>
        <p:spPr>
          <a:xfrm>
            <a:off x="7631833" y="6427113"/>
            <a:ext cx="1512168" cy="430887"/>
          </a:xfrm>
          <a:prstGeom prst="rect">
            <a:avLst/>
          </a:prstGeom>
          <a:noFill/>
        </p:spPr>
        <p:txBody>
          <a:bodyPr wrap="square" rtlCol="0">
            <a:spAutoFit/>
          </a:bodyPr>
          <a:lstStyle/>
          <a:p>
            <a:r>
              <a:rPr lang="fr-CH" sz="1100" dirty="0"/>
              <a:t>Sources : </a:t>
            </a:r>
            <a:r>
              <a:rPr lang="fr-CH" sz="1100" dirty="0" err="1"/>
              <a:t>Bioburn</a:t>
            </a:r>
            <a:r>
              <a:rPr lang="fr-CH" sz="1100" dirty="0"/>
              <a:t> AG, www.adnv.ch</a:t>
            </a:r>
          </a:p>
        </p:txBody>
      </p:sp>
      <p:sp>
        <p:nvSpPr>
          <p:cNvPr id="10"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Communication</a:t>
            </a:r>
            <a:endParaRPr lang="fr-CH" kern="0" dirty="0"/>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4109" y="3643130"/>
            <a:ext cx="3657812" cy="2587048"/>
          </a:xfrm>
          <a:prstGeom prst="rect">
            <a:avLst/>
          </a:prstGeom>
        </p:spPr>
      </p:pic>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1899855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44372" y="548681"/>
            <a:ext cx="8599628" cy="1510308"/>
          </a:xfrm>
        </p:spPr>
        <p:txBody>
          <a:bodyPr/>
          <a:lstStyle/>
          <a:p>
            <a:r>
              <a:rPr lang="fr-CH" dirty="0">
                <a:latin typeface="Arial" charset="0"/>
                <a:ea typeface="ＭＳ Ｐゴシック" charset="0"/>
                <a:cs typeface="ＭＳ Ｐゴシック" charset="0"/>
              </a:rPr>
              <a:t>Activités : </a:t>
            </a:r>
            <a:r>
              <a:rPr lang="fr-CH" dirty="0"/>
              <a:t>Communication</a:t>
            </a:r>
          </a:p>
        </p:txBody>
      </p:sp>
      <p:sp>
        <p:nvSpPr>
          <p:cNvPr id="4" name="CasellaDiTesto 7"/>
          <p:cNvSpPr txBox="1"/>
          <p:nvPr/>
        </p:nvSpPr>
        <p:spPr>
          <a:xfrm>
            <a:off x="544372" y="5589240"/>
            <a:ext cx="6963316" cy="830997"/>
          </a:xfrm>
          <a:prstGeom prst="rect">
            <a:avLst/>
          </a:prstGeom>
          <a:noFill/>
        </p:spPr>
        <p:txBody>
          <a:bodyPr wrap="none" rtlCol="0">
            <a:spAutoFit/>
          </a:bodyPr>
          <a:lstStyle/>
          <a:p>
            <a:r>
              <a:rPr lang="fr-CH" sz="1200" dirty="0"/>
              <a:t>Pour en savoir plus :</a:t>
            </a:r>
          </a:p>
          <a:p>
            <a:r>
              <a:rPr lang="fr-CH" sz="1200" dirty="0">
                <a:hlinkClick r:id="rId2"/>
              </a:rPr>
              <a:t>http://www.regiosuisse.ch/fr/documents/fiche-pratique-communication-developpement-regionale</a:t>
            </a:r>
            <a:endParaRPr lang="fr-CH" sz="1200" dirty="0"/>
          </a:p>
          <a:p>
            <a:r>
              <a:rPr lang="fr-CH" sz="1200" dirty="0">
                <a:hlinkClick r:id="rId3"/>
              </a:rPr>
              <a:t>http://www.regiosuisse.ch/sites/default/files/2016-09/cosf-regions-feuillle-de-resultats-5-100909-f.pdf</a:t>
            </a:r>
            <a:r>
              <a:rPr lang="fr-CH" sz="1200" dirty="0"/>
              <a:t> </a:t>
            </a:r>
          </a:p>
          <a:p>
            <a:r>
              <a:rPr lang="fr-CH" sz="1200" dirty="0">
                <a:hlinkClick r:id="rId4"/>
              </a:rPr>
              <a:t>http://www.regiosuisse.ch/fr/documents/communiquer-medias-guide-pratique</a:t>
            </a:r>
            <a:endParaRPr lang="fr-CH" sz="1200" dirty="0"/>
          </a:p>
        </p:txBody>
      </p:sp>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3608" y="1844824"/>
            <a:ext cx="2351674" cy="3349235"/>
          </a:xfrm>
          <a:prstGeom prst="rect">
            <a:avLst/>
          </a:prstGeom>
        </p:spPr>
      </p:pic>
      <p:pic>
        <p:nvPicPr>
          <p:cNvPr id="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84673" y="1844824"/>
            <a:ext cx="2362498" cy="33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4252082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20272" y="332656"/>
            <a:ext cx="1718823" cy="1512565"/>
          </a:xfrm>
          <a:prstGeom prst="rect">
            <a:avLst/>
          </a:prstGeom>
          <a:noFill/>
          <a:ln w="9525">
            <a:noFill/>
            <a:miter lim="800000"/>
            <a:headEnd/>
            <a:tailEnd/>
          </a:ln>
        </p:spPr>
      </p:pic>
      <p:sp>
        <p:nvSpPr>
          <p:cNvPr id="8"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
        <p:nvSpPr>
          <p:cNvPr id="5" name="Titre 4"/>
          <p:cNvSpPr>
            <a:spLocks noGrp="1"/>
          </p:cNvSpPr>
          <p:nvPr>
            <p:ph type="title"/>
          </p:nvPr>
        </p:nvSpPr>
        <p:spPr>
          <a:xfrm>
            <a:off x="575229" y="977616"/>
            <a:ext cx="7773988" cy="576263"/>
          </a:xfrm>
        </p:spPr>
        <p:txBody>
          <a:bodyPr/>
          <a:lstStyle/>
          <a:p>
            <a:r>
              <a:rPr lang="fr-CH" dirty="0">
                <a:latin typeface="Arial" charset="0"/>
                <a:ea typeface="ＭＳ Ｐゴシック" charset="0"/>
                <a:cs typeface="ＭＳ Ｐゴシック" charset="0"/>
              </a:rPr>
              <a:t>Activités : </a:t>
            </a:r>
            <a:r>
              <a:rPr lang="fr-CH" dirty="0"/>
              <a:t>Réseautage et coopérations</a:t>
            </a:r>
            <a:br>
              <a:rPr lang="fr-CH" dirty="0"/>
            </a:br>
            <a:endParaRPr lang="fr-CH" dirty="0"/>
          </a:p>
        </p:txBody>
      </p:sp>
      <p:sp>
        <p:nvSpPr>
          <p:cNvPr id="9" name="Titre 4"/>
          <p:cNvSpPr txBox="1">
            <a:spLocks/>
          </p:cNvSpPr>
          <p:nvPr/>
        </p:nvSpPr>
        <p:spPr bwMode="auto">
          <a:xfrm>
            <a:off x="575229" y="1922392"/>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kern="0" dirty="0"/>
              <a:t>Six degrés de séparation</a:t>
            </a:r>
          </a:p>
        </p:txBody>
      </p:sp>
      <p:pic>
        <p:nvPicPr>
          <p:cNvPr id="10" name="Picture 8" descr="https://bridgettribe.files.wordpress.com/2014/09/six-degrees-of-separati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74146" y="5297118"/>
            <a:ext cx="2196640" cy="84433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154" y="2659418"/>
            <a:ext cx="5753049" cy="26376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ZoneTexte 1"/>
          <p:cNvSpPr txBox="1"/>
          <p:nvPr/>
        </p:nvSpPr>
        <p:spPr>
          <a:xfrm>
            <a:off x="737154" y="6108578"/>
            <a:ext cx="4973990" cy="461665"/>
          </a:xfrm>
          <a:prstGeom prst="rect">
            <a:avLst/>
          </a:prstGeom>
          <a:noFill/>
        </p:spPr>
        <p:txBody>
          <a:bodyPr wrap="none" rtlCol="0">
            <a:spAutoFit/>
          </a:bodyPr>
          <a:lstStyle/>
          <a:p>
            <a:r>
              <a:rPr lang="fr-CH" sz="1200" dirty="0"/>
              <a:t>Pour en savoir plus :</a:t>
            </a:r>
          </a:p>
          <a:p>
            <a:r>
              <a:rPr lang="fr-CH" sz="1200" dirty="0">
                <a:hlinkClick r:id="rId5"/>
              </a:rPr>
              <a:t>https://fr.wikipedia.org/wiki/Six_degr%C3%A9s_de_s%C3%A9paration</a:t>
            </a:r>
            <a:r>
              <a:rPr lang="fr-CH" sz="1200" dirty="0"/>
              <a:t> </a:t>
            </a:r>
          </a:p>
        </p:txBody>
      </p:sp>
    </p:spTree>
    <p:extLst>
      <p:ext uri="{BB962C8B-B14F-4D97-AF65-F5344CB8AC3E}">
        <p14:creationId xmlns:p14="http://schemas.microsoft.com/office/powerpoint/2010/main" val="182953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772816"/>
            <a:ext cx="7773988" cy="2817812"/>
          </a:xfrm>
        </p:spPr>
        <p:txBody>
          <a:bodyPr/>
          <a:lstStyle/>
          <a:p>
            <a:r>
              <a:rPr lang="fr-CH" dirty="0">
                <a:solidFill>
                  <a:srgbClr val="FF7D00"/>
                </a:solidFill>
              </a:rPr>
              <a:t>Réseautage</a:t>
            </a:r>
          </a:p>
          <a:p>
            <a:pPr lvl="1"/>
            <a:r>
              <a:rPr lang="fr-CH" dirty="0"/>
              <a:t>Les réseaux sont des systèmes de collaboration fondés sur un </a:t>
            </a:r>
            <a:r>
              <a:rPr lang="fr-CH" b="1" dirty="0"/>
              <a:t>intérêt de base commun</a:t>
            </a:r>
            <a:r>
              <a:rPr lang="fr-CH" dirty="0"/>
              <a:t>. Ils se distinguent par des </a:t>
            </a:r>
            <a:r>
              <a:rPr lang="fr-CH" b="1" dirty="0"/>
              <a:t>relations superficielles et dépourvues d’obligations </a:t>
            </a:r>
            <a:r>
              <a:rPr lang="fr-CH" dirty="0"/>
              <a:t>entre les acteurs (personnes ou organisations).</a:t>
            </a:r>
          </a:p>
          <a:p>
            <a:pPr lvl="1"/>
            <a:r>
              <a:rPr lang="fr-CH" dirty="0"/>
              <a:t>Les réseaux créent des </a:t>
            </a:r>
            <a:r>
              <a:rPr lang="fr-CH" b="1" dirty="0"/>
              <a:t>possibilités de relations</a:t>
            </a:r>
            <a:r>
              <a:rPr lang="fr-CH" dirty="0"/>
              <a:t> qui peuvent être activées si nécessaire, par exemple pour un projet commun ou pour résoudre un problème commun.</a:t>
            </a:r>
          </a:p>
          <a:p>
            <a:r>
              <a:rPr lang="fr-CH" dirty="0">
                <a:solidFill>
                  <a:srgbClr val="FF7D00"/>
                </a:solidFill>
              </a:rPr>
              <a:t>Coopération</a:t>
            </a:r>
          </a:p>
          <a:p>
            <a:pPr lvl="1"/>
            <a:r>
              <a:rPr lang="fr-CH" dirty="0"/>
              <a:t>Une </a:t>
            </a:r>
            <a:r>
              <a:rPr lang="fr-CH" b="1" dirty="0"/>
              <a:t>coopération</a:t>
            </a:r>
            <a:r>
              <a:rPr lang="fr-CH" dirty="0"/>
              <a:t> est une </a:t>
            </a:r>
            <a:r>
              <a:rPr lang="fr-CH" b="1" dirty="0"/>
              <a:t>collaboration réglée ou convenue par contrat </a:t>
            </a:r>
            <a:r>
              <a:rPr lang="fr-CH" dirty="0"/>
              <a:t>entre des acteurs, organisations ou entreprises autonomes </a:t>
            </a:r>
            <a:r>
              <a:rPr lang="fr-CH" b="1" dirty="0"/>
              <a:t>afin d’accomplir une tâche en commun</a:t>
            </a:r>
            <a:r>
              <a:rPr lang="fr-CH" dirty="0"/>
              <a:t>.</a:t>
            </a:r>
          </a:p>
        </p:txBody>
      </p:sp>
      <p:pic>
        <p:nvPicPr>
          <p:cNvPr id="4" name="Bild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20272" y="332656"/>
            <a:ext cx="1718823" cy="1512565"/>
          </a:xfrm>
          <a:prstGeom prst="rect">
            <a:avLst/>
          </a:prstGeom>
          <a:noFill/>
          <a:ln w="9525">
            <a:noFill/>
            <a:miter lim="800000"/>
            <a:headEnd/>
            <a:tailEnd/>
          </a:ln>
        </p:spPr>
      </p:pic>
      <p:sp>
        <p:nvSpPr>
          <p:cNvPr id="7"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a:t>
            </a:r>
            <a:r>
              <a:rPr lang="fr-CH" dirty="0"/>
              <a:t>Réseautage et coopérations</a:t>
            </a:r>
            <a:endParaRPr lang="fr-CH" kern="0" dirty="0"/>
          </a:p>
        </p:txBody>
      </p:sp>
      <p:sp>
        <p:nvSpPr>
          <p:cNvPr id="9"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2964725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1920" y="3643980"/>
            <a:ext cx="5040560" cy="29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egnaposto contenuto 6"/>
          <p:cNvSpPr>
            <a:spLocks noGrp="1"/>
          </p:cNvSpPr>
          <p:nvPr>
            <p:ph idx="1"/>
          </p:nvPr>
        </p:nvSpPr>
        <p:spPr>
          <a:xfrm>
            <a:off x="539750" y="1556792"/>
            <a:ext cx="7773988" cy="2817812"/>
          </a:xfrm>
        </p:spPr>
        <p:txBody>
          <a:bodyPr/>
          <a:lstStyle/>
          <a:p>
            <a:pPr marL="0" indent="0">
              <a:buNone/>
            </a:pPr>
            <a:r>
              <a:rPr lang="en-US" dirty="0" err="1"/>
              <a:t>Pourquoi</a:t>
            </a:r>
            <a:r>
              <a:rPr lang="en-US" dirty="0"/>
              <a:t> </a:t>
            </a:r>
            <a:r>
              <a:rPr lang="en-US" dirty="0" err="1"/>
              <a:t>réseauter</a:t>
            </a:r>
            <a:r>
              <a:rPr lang="en-US" dirty="0"/>
              <a:t> ?</a:t>
            </a:r>
          </a:p>
          <a:p>
            <a:r>
              <a:rPr lang="en-US" dirty="0"/>
              <a:t>Pour faire </a:t>
            </a:r>
            <a:r>
              <a:rPr lang="en-US" dirty="0" err="1"/>
              <a:t>tomber</a:t>
            </a:r>
            <a:r>
              <a:rPr lang="en-US" dirty="0"/>
              <a:t> les </a:t>
            </a:r>
            <a:r>
              <a:rPr lang="en-US" dirty="0" err="1"/>
              <a:t>barrières</a:t>
            </a:r>
            <a:endParaRPr lang="en-US" dirty="0"/>
          </a:p>
          <a:p>
            <a:r>
              <a:rPr lang="en-US" dirty="0"/>
              <a:t>Pour </a:t>
            </a:r>
            <a:r>
              <a:rPr lang="en-US" dirty="0" err="1"/>
              <a:t>générer</a:t>
            </a:r>
            <a:r>
              <a:rPr lang="en-US" dirty="0"/>
              <a:t> des </a:t>
            </a:r>
            <a:r>
              <a:rPr lang="en-US" dirty="0" err="1"/>
              <a:t>idées</a:t>
            </a:r>
            <a:endParaRPr lang="en-US" dirty="0"/>
          </a:p>
          <a:p>
            <a:r>
              <a:rPr lang="en-US" dirty="0"/>
              <a:t>Pour </a:t>
            </a:r>
            <a:r>
              <a:rPr lang="en-US" dirty="0" err="1"/>
              <a:t>créer</a:t>
            </a:r>
            <a:r>
              <a:rPr lang="en-US" dirty="0"/>
              <a:t> des </a:t>
            </a:r>
            <a:r>
              <a:rPr lang="en-US" dirty="0" err="1"/>
              <a:t>espaces</a:t>
            </a:r>
            <a:r>
              <a:rPr lang="en-US" dirty="0"/>
              <a:t> </a:t>
            </a:r>
            <a:r>
              <a:rPr lang="en-US" dirty="0" err="1"/>
              <a:t>d’innovation</a:t>
            </a:r>
            <a:endParaRPr lang="en-US" dirty="0"/>
          </a:p>
        </p:txBody>
      </p:sp>
      <p:sp>
        <p:nvSpPr>
          <p:cNvPr id="10" name="Textfeld 6"/>
          <p:cNvSpPr txBox="1"/>
          <p:nvPr/>
        </p:nvSpPr>
        <p:spPr>
          <a:xfrm>
            <a:off x="6228185" y="6597352"/>
            <a:ext cx="2915816" cy="261610"/>
          </a:xfrm>
          <a:prstGeom prst="rect">
            <a:avLst/>
          </a:prstGeom>
          <a:noFill/>
        </p:spPr>
        <p:txBody>
          <a:bodyPr wrap="square" rtlCol="0">
            <a:spAutoFit/>
          </a:bodyPr>
          <a:lstStyle/>
          <a:p>
            <a:r>
              <a:rPr lang="de-CH" sz="1100" dirty="0">
                <a:solidFill>
                  <a:srgbClr val="000000"/>
                </a:solidFill>
              </a:rPr>
              <a:t>Source : B. Schmid, Biosphäre </a:t>
            </a:r>
            <a:r>
              <a:rPr lang="de-CH" sz="1100" dirty="0" err="1">
                <a:solidFill>
                  <a:srgbClr val="000000"/>
                </a:solidFill>
              </a:rPr>
              <a:t>Entlebuch</a:t>
            </a:r>
            <a:endParaRPr lang="de-CH" sz="1100" dirty="0">
              <a:solidFill>
                <a:srgbClr val="000000"/>
              </a:solidFill>
            </a:endParaRPr>
          </a:p>
        </p:txBody>
      </p:sp>
      <p:sp>
        <p:nvSpPr>
          <p:cNvPr id="9"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a:t>
            </a:r>
            <a:r>
              <a:rPr lang="fr-CH" dirty="0"/>
              <a:t>Réseautage et coopérations</a:t>
            </a:r>
            <a:endParaRPr lang="fr-CH" kern="0" dirty="0"/>
          </a:p>
        </p:txBody>
      </p:sp>
      <p:sp>
        <p:nvSpPr>
          <p:cNvPr id="8"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1820460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539552" y="1556792"/>
            <a:ext cx="7628582" cy="4402683"/>
          </a:xfrm>
        </p:spPr>
        <p:txBody>
          <a:bodyPr/>
          <a:lstStyle/>
          <a:p>
            <a:r>
              <a:rPr lang="fr-CH" dirty="0"/>
              <a:t>Exemples d’instruments : manifestations, déjeuners d‘entrepreneurs</a:t>
            </a: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marL="0" indent="0">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sp>
        <p:nvSpPr>
          <p:cNvPr id="48131" name="Text Box 4"/>
          <p:cNvSpPr txBox="1">
            <a:spLocks noChangeArrowheads="1"/>
          </p:cNvSpPr>
          <p:nvPr/>
        </p:nvSpPr>
        <p:spPr bwMode="auto">
          <a:xfrm>
            <a:off x="1042988" y="2616608"/>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pic>
        <p:nvPicPr>
          <p:cNvPr id="2" name="Bild 1" descr="Unternehmertagung-Haupt07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0272" y="495801"/>
            <a:ext cx="1807160" cy="1374701"/>
          </a:xfrm>
          <a:prstGeom prst="rect">
            <a:avLst/>
          </a:prstGeom>
        </p:spPr>
      </p:pic>
      <p:pic>
        <p:nvPicPr>
          <p:cNvPr id="3" name="Bild 2" descr="Unternehmertagung_23_Mai_Brandschutz_Ettiswil.pdf"/>
          <p:cNvPicPr>
            <a:picLocks noChangeAspect="1"/>
          </p:cNvPicPr>
          <p:nvPr/>
        </p:nvPicPr>
        <p:blipFill rotWithShape="1">
          <a:blip r:embed="rId3" cstate="screen">
            <a:extLst>
              <a:ext uri="{28A0092B-C50C-407E-A947-70E740481C1C}">
                <a14:useLocalDpi xmlns:a14="http://schemas.microsoft.com/office/drawing/2010/main"/>
              </a:ext>
            </a:extLst>
          </a:blip>
          <a:srcRect b="62500"/>
          <a:stretch/>
        </p:blipFill>
        <p:spPr>
          <a:xfrm rot="21345573">
            <a:off x="1023371" y="2705217"/>
            <a:ext cx="3478820" cy="2492902"/>
          </a:xfrm>
          <a:prstGeom prst="rect">
            <a:avLst/>
          </a:prstGeom>
        </p:spPr>
      </p:pic>
      <p:sp>
        <p:nvSpPr>
          <p:cNvPr id="8" name="Textfeld 7"/>
          <p:cNvSpPr txBox="1"/>
          <p:nvPr/>
        </p:nvSpPr>
        <p:spPr>
          <a:xfrm>
            <a:off x="5439475" y="6596390"/>
            <a:ext cx="3603790" cy="261610"/>
          </a:xfrm>
          <a:prstGeom prst="rect">
            <a:avLst/>
          </a:prstGeom>
          <a:noFill/>
        </p:spPr>
        <p:txBody>
          <a:bodyPr wrap="square" rtlCol="0">
            <a:spAutoFit/>
          </a:bodyPr>
          <a:lstStyle/>
          <a:p>
            <a:r>
              <a:rPr lang="fr-CH" sz="1100" dirty="0"/>
              <a:t>Sources : </a:t>
            </a:r>
            <a:r>
              <a:rPr lang="fr-CH" sz="1100" dirty="0" err="1"/>
              <a:t>Region</a:t>
            </a:r>
            <a:r>
              <a:rPr lang="fr-CH" sz="1100" dirty="0"/>
              <a:t> </a:t>
            </a:r>
            <a:r>
              <a:rPr lang="fr-CH" sz="1100" dirty="0" err="1"/>
              <a:t>Luzern</a:t>
            </a:r>
            <a:r>
              <a:rPr lang="fr-CH" sz="1100" dirty="0"/>
              <a:t> West, Canton de Vaud</a:t>
            </a: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79413">
            <a:off x="4271938" y="2579879"/>
            <a:ext cx="4213223" cy="215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a:t>
            </a:r>
            <a:r>
              <a:rPr lang="fr-CH" dirty="0"/>
              <a:t>Réseautage et coopérations</a:t>
            </a:r>
            <a:endParaRPr lang="fr-CH" kern="0" dirty="0"/>
          </a:p>
        </p:txBody>
      </p:sp>
      <p:pic>
        <p:nvPicPr>
          <p:cNvPr id="2050" name="Picture 2" descr="http://www.petitsdejeuners-vaud.ch/typo3temp/GB/35accfc366.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528" y="4890067"/>
            <a:ext cx="8820472" cy="16262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260354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6724" y="1340156"/>
            <a:ext cx="8209731" cy="697278"/>
          </a:xfrm>
        </p:spPr>
        <p:txBody>
          <a:bodyPr>
            <a:noAutofit/>
          </a:bodyPr>
          <a:lstStyle/>
          <a:p>
            <a:r>
              <a:rPr lang="fr-FR" dirty="0"/>
              <a:t>Interdépendance entre le but et les stratégies de la NPR, d’une part, et ses effets indirects, de l’autre</a:t>
            </a:r>
            <a:endParaRPr lang="it-IT"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6064" y="2204864"/>
            <a:ext cx="6230272" cy="39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6"/>
          <p:cNvSpPr txBox="1">
            <a:spLocks noChangeArrowheads="1"/>
          </p:cNvSpPr>
          <p:nvPr/>
        </p:nvSpPr>
        <p:spPr bwMode="auto">
          <a:xfrm>
            <a:off x="971600" y="6299820"/>
            <a:ext cx="78473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solidFill>
                  <a:srgbClr val="000000"/>
                </a:solidFill>
              </a:rPr>
              <a:t>Source : </a:t>
            </a:r>
            <a:r>
              <a:rPr lang="fr-CH" sz="1100" dirty="0"/>
              <a:t>Message relatif au programme pluriannuel de la Confédération 2008 à 2015 concernant la mise en œuvre de la Nouvelle politique régionale (NPR) et son financement (28 février 2007)</a:t>
            </a:r>
            <a:endParaRPr lang="fr-FR" sz="1100" dirty="0"/>
          </a:p>
        </p:txBody>
      </p:sp>
    </p:spTree>
    <p:extLst>
      <p:ext uri="{BB962C8B-B14F-4D97-AF65-F5344CB8AC3E}">
        <p14:creationId xmlns:p14="http://schemas.microsoft.com/office/powerpoint/2010/main" val="12949836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58277" y="1988840"/>
            <a:ext cx="2505500" cy="355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0649" y="2506900"/>
            <a:ext cx="2444901" cy="347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
          <p:cNvSpPr txBox="1">
            <a:spLocks noChangeArrowheads="1"/>
          </p:cNvSpPr>
          <p:nvPr/>
        </p:nvSpPr>
        <p:spPr bwMode="auto">
          <a:xfrm>
            <a:off x="539750" y="1311684"/>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a:t>
            </a:r>
            <a:r>
              <a:rPr lang="fr-CH" dirty="0"/>
              <a:t>Réseautage et coopérations</a:t>
            </a:r>
            <a:endParaRPr lang="fr-CH" kern="0" dirty="0"/>
          </a:p>
        </p:txBody>
      </p:sp>
      <p:sp>
        <p:nvSpPr>
          <p:cNvPr id="9" name="CasellaDiTesto 7"/>
          <p:cNvSpPr txBox="1"/>
          <p:nvPr/>
        </p:nvSpPr>
        <p:spPr>
          <a:xfrm>
            <a:off x="539750" y="6212095"/>
            <a:ext cx="7037055" cy="461665"/>
          </a:xfrm>
          <a:prstGeom prst="rect">
            <a:avLst/>
          </a:prstGeom>
          <a:noFill/>
        </p:spPr>
        <p:txBody>
          <a:bodyPr wrap="none" rtlCol="0">
            <a:spAutoFit/>
          </a:bodyPr>
          <a:lstStyle/>
          <a:p>
            <a:r>
              <a:rPr lang="fr-CH" sz="1200" dirty="0"/>
              <a:t>Pour en savoir plus :</a:t>
            </a:r>
          </a:p>
          <a:p>
            <a:r>
              <a:rPr lang="fr-CH" sz="1200" dirty="0">
                <a:hlinkClick r:id="rId5"/>
              </a:rPr>
              <a:t>http://www.regiosuisse.ch/fr/documents/fiche-pratique-reseaux-cooperations-developpement-regional</a:t>
            </a:r>
            <a:r>
              <a:rPr lang="fr-CH" sz="1200" dirty="0"/>
              <a:t> </a:t>
            </a:r>
          </a:p>
        </p:txBody>
      </p:sp>
      <p:sp>
        <p:nvSpPr>
          <p:cNvPr id="13"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15600398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683569" y="1556792"/>
            <a:ext cx="7628582" cy="4402683"/>
          </a:xfrm>
        </p:spPr>
        <p:txBody>
          <a:bodyPr/>
          <a:lstStyle/>
          <a:p>
            <a:r>
              <a:rPr lang="fr-CH" dirty="0"/>
              <a:t>Exemples d’instruments : mise en réseau des entrepreneurs</a:t>
            </a:r>
          </a:p>
          <a:p>
            <a:pPr marL="0" indent="0">
              <a:buNone/>
            </a:pPr>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sp>
        <p:nvSpPr>
          <p:cNvPr id="15"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Réseautage et coopérations</a:t>
            </a:r>
            <a:endParaRPr lang="fr-CH" dirty="0"/>
          </a:p>
        </p:txBody>
      </p:sp>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pic>
        <p:nvPicPr>
          <p:cNvPr id="3" name="Picture 2" descr="Screen Shot 2016-10-25 at 18.48.10.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1717" y="2348880"/>
            <a:ext cx="4014779" cy="3441411"/>
          </a:xfrm>
          <a:prstGeom prst="rect">
            <a:avLst/>
          </a:prstGeom>
        </p:spPr>
      </p:pic>
      <p:sp>
        <p:nvSpPr>
          <p:cNvPr id="4" name="TextBox 3"/>
          <p:cNvSpPr txBox="1"/>
          <p:nvPr/>
        </p:nvSpPr>
        <p:spPr>
          <a:xfrm>
            <a:off x="5076056" y="6165304"/>
            <a:ext cx="2200417" cy="307777"/>
          </a:xfrm>
          <a:prstGeom prst="rect">
            <a:avLst/>
          </a:prstGeom>
          <a:noFill/>
        </p:spPr>
        <p:txBody>
          <a:bodyPr wrap="none" rtlCol="0">
            <a:spAutoFit/>
          </a:bodyPr>
          <a:lstStyle/>
          <a:p>
            <a:r>
              <a:rPr lang="fr-CH" sz="1400" dirty="0"/>
              <a:t>www.thesharedbrain.com</a:t>
            </a:r>
          </a:p>
        </p:txBody>
      </p:sp>
      <p:pic>
        <p:nvPicPr>
          <p:cNvPr id="6" name="Picture 5" descr="Screen Shot 2016-10-25 at 18.58.1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2348880"/>
            <a:ext cx="4392488" cy="3491232"/>
          </a:xfrm>
          <a:prstGeom prst="rect">
            <a:avLst/>
          </a:prstGeom>
        </p:spPr>
      </p:pic>
      <p:sp>
        <p:nvSpPr>
          <p:cNvPr id="7" name="TextBox 6"/>
          <p:cNvSpPr txBox="1"/>
          <p:nvPr/>
        </p:nvSpPr>
        <p:spPr>
          <a:xfrm>
            <a:off x="539552" y="6021288"/>
            <a:ext cx="1954381" cy="523220"/>
          </a:xfrm>
          <a:prstGeom prst="rect">
            <a:avLst/>
          </a:prstGeom>
          <a:noFill/>
        </p:spPr>
        <p:txBody>
          <a:bodyPr wrap="none" rtlCol="0">
            <a:spAutoFit/>
          </a:bodyPr>
          <a:lstStyle/>
          <a:p>
            <a:r>
              <a:rPr lang="fr-CH" sz="1400" dirty="0"/>
              <a:t>geneva.impacthub.net</a:t>
            </a:r>
          </a:p>
          <a:p>
            <a:r>
              <a:rPr lang="fr-CH" sz="1400" dirty="0"/>
              <a:t>zurich.impacthub.ch</a:t>
            </a:r>
          </a:p>
        </p:txBody>
      </p:sp>
    </p:spTree>
    <p:extLst>
      <p:ext uri="{BB962C8B-B14F-4D97-AF65-F5344CB8AC3E}">
        <p14:creationId xmlns:p14="http://schemas.microsoft.com/office/powerpoint/2010/main" val="40878765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683569" y="1556792"/>
            <a:ext cx="7628582" cy="4402683"/>
          </a:xfrm>
        </p:spPr>
        <p:txBody>
          <a:bodyPr/>
          <a:lstStyle/>
          <a:p>
            <a:r>
              <a:rPr lang="fr-CH" dirty="0"/>
              <a:t>Exemples d’instruments : centres pour créateurs d‘entreprises, centres technologiques</a:t>
            </a:r>
          </a:p>
          <a:p>
            <a:pPr marL="0" indent="0">
              <a:buNone/>
            </a:pPr>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pic>
        <p:nvPicPr>
          <p:cNvPr id="13" name="Picture 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071898">
            <a:off x="5733907" y="2337653"/>
            <a:ext cx="20875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4"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21190667">
            <a:off x="1080837" y="2524358"/>
            <a:ext cx="3074988"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5" name="Bild 4" descr="Screen shot 2012-04-26 at 11.47.12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0112" y="5085184"/>
            <a:ext cx="2808312" cy="926250"/>
          </a:xfrm>
          <a:prstGeom prst="rect">
            <a:avLst/>
          </a:prstGeom>
        </p:spPr>
      </p:pic>
      <p:sp>
        <p:nvSpPr>
          <p:cNvPr id="16" name="Textfeld 15"/>
          <p:cNvSpPr txBox="1"/>
          <p:nvPr/>
        </p:nvSpPr>
        <p:spPr>
          <a:xfrm>
            <a:off x="6008762" y="6551130"/>
            <a:ext cx="3168352" cy="261610"/>
          </a:xfrm>
          <a:prstGeom prst="rect">
            <a:avLst/>
          </a:prstGeom>
          <a:noFill/>
        </p:spPr>
        <p:txBody>
          <a:bodyPr wrap="square" rtlCol="0">
            <a:spAutoFit/>
          </a:bodyPr>
          <a:lstStyle/>
          <a:p>
            <a:r>
              <a:rPr lang="fr-CH" sz="1100" dirty="0"/>
              <a:t>Sources : </a:t>
            </a:r>
            <a:r>
              <a:rPr lang="fr-CH" sz="1100" dirty="0" err="1"/>
              <a:t>creapole</a:t>
            </a:r>
            <a:r>
              <a:rPr lang="fr-CH" sz="1100" dirty="0"/>
              <a:t>, FRIUP, </a:t>
            </a:r>
            <a:r>
              <a:rPr lang="fr-CH" sz="1100" dirty="0" err="1"/>
              <a:t>cewas</a:t>
            </a:r>
            <a:r>
              <a:rPr lang="fr-CH" sz="1100" dirty="0"/>
              <a:t>, CDEP-SO</a:t>
            </a:r>
          </a:p>
        </p:txBody>
      </p:sp>
      <p:pic>
        <p:nvPicPr>
          <p:cNvPr id="7782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1600" y="4941168"/>
            <a:ext cx="3228975" cy="1076325"/>
          </a:xfrm>
          <a:prstGeom prst="rect">
            <a:avLst/>
          </a:prstGeom>
          <a:noFill/>
          <a:ln w="9525">
            <a:noFill/>
            <a:miter lim="800000"/>
            <a:headEnd/>
            <a:tailEnd/>
          </a:ln>
        </p:spPr>
      </p:pic>
      <p:sp>
        <p:nvSpPr>
          <p:cNvPr id="15"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Conseil et accompagnement</a:t>
            </a:r>
            <a:endParaRPr lang="fr-CH" dirty="0"/>
          </a:p>
        </p:txBody>
      </p:sp>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3765856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706309" y="5229200"/>
            <a:ext cx="7822739"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ts val="900"/>
              </a:spcAft>
              <a:buChar char="•"/>
              <a:defRPr sz="2000">
                <a:solidFill>
                  <a:schemeClr val="tx1"/>
                </a:solidFill>
                <a:latin typeface="+mn-lt"/>
                <a:ea typeface="+mn-ea"/>
                <a:cs typeface="+mn-cs"/>
              </a:defRPr>
            </a:lvl1pPr>
            <a:lvl2pPr marL="742950" indent="-285750" algn="l" rtl="0" fontAlgn="base">
              <a:spcBef>
                <a:spcPts val="0"/>
              </a:spcBef>
              <a:spcAft>
                <a:spcPct val="0"/>
              </a:spcAft>
              <a:buChar char="–"/>
              <a:defRPr>
                <a:solidFill>
                  <a:schemeClr val="tx1"/>
                </a:solidFill>
                <a:latin typeface="+mn-lt"/>
              </a:defRPr>
            </a:lvl2pPr>
            <a:lvl3pPr marL="1143000" indent="-228600" algn="l" rtl="0" fontAlgn="base">
              <a:spcBef>
                <a:spcPts val="552"/>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CH" sz="1800" dirty="0">
                <a:latin typeface="Arial" charset="0"/>
                <a:ea typeface="ＭＳ Ｐゴシック" charset="0"/>
                <a:cs typeface="ＭＳ Ｐゴシック" charset="0"/>
              </a:rPr>
              <a:t>Afin de rendre l‘offre du MR et la NPR attractive pour les entreprises, il faut éliminer certains obstacles et créer une offre de conseil et accompagnement facilement accessible.</a:t>
            </a:r>
          </a:p>
          <a:p>
            <a:pPr>
              <a:buFontTx/>
              <a:buNone/>
            </a:pPr>
            <a:endParaRPr lang="fr-CH" sz="1800" dirty="0">
              <a:latin typeface="Arial" charset="0"/>
              <a:ea typeface="ＭＳ Ｐゴシック" charset="0"/>
              <a:cs typeface="ＭＳ Ｐゴシック" charset="0"/>
            </a:endParaRPr>
          </a:p>
        </p:txBody>
      </p:sp>
      <p:sp>
        <p:nvSpPr>
          <p:cNvPr id="48130" name="Rectangle 3"/>
          <p:cNvSpPr>
            <a:spLocks noGrp="1" noChangeArrowheads="1"/>
          </p:cNvSpPr>
          <p:nvPr>
            <p:ph type="body" idx="1"/>
          </p:nvPr>
        </p:nvSpPr>
        <p:spPr>
          <a:xfrm>
            <a:off x="683569" y="1556792"/>
            <a:ext cx="5616623" cy="4896544"/>
          </a:xfrm>
        </p:spPr>
        <p:txBody>
          <a:bodyPr/>
          <a:lstStyle/>
          <a:p>
            <a:pPr marL="0" lvl="0" indent="0">
              <a:buNone/>
            </a:pPr>
            <a:r>
              <a:rPr lang="fr-CH" b="1" dirty="0">
                <a:sym typeface="Wingdings" charset="0"/>
              </a:rPr>
              <a:t>Feuille de résultats </a:t>
            </a:r>
            <a:r>
              <a:rPr lang="fr-CH" b="1" dirty="0" err="1">
                <a:sym typeface="Wingdings" charset="0"/>
              </a:rPr>
              <a:t>CoSF</a:t>
            </a:r>
            <a:r>
              <a:rPr lang="fr-CH" b="1" dirty="0">
                <a:sym typeface="Wingdings" charset="0"/>
              </a:rPr>
              <a:t> </a:t>
            </a:r>
            <a:r>
              <a:rPr lang="fr-CH" b="1" dirty="0"/>
              <a:t>« NPR &amp; </a:t>
            </a:r>
            <a:br>
              <a:rPr lang="fr-CH" b="1" dirty="0"/>
            </a:br>
            <a:r>
              <a:rPr lang="fr-CH" b="1" dirty="0"/>
              <a:t>économie »</a:t>
            </a:r>
          </a:p>
          <a:p>
            <a:r>
              <a:rPr lang="fr-CH" sz="1800" dirty="0"/>
              <a:t>Conseil et accompagnement sont fondamentaux. Les MR doivent s‘adapter aux exigences de l‘économie :</a:t>
            </a:r>
          </a:p>
          <a:p>
            <a:pPr lvl="1">
              <a:spcBef>
                <a:spcPts val="300"/>
              </a:spcBef>
            </a:pPr>
            <a:r>
              <a:rPr lang="fr-CH" sz="1600" dirty="0"/>
              <a:t>Formalités de demande simples et soutien peu bureaucratique</a:t>
            </a:r>
          </a:p>
          <a:p>
            <a:pPr lvl="1">
              <a:spcBef>
                <a:spcPts val="300"/>
              </a:spcBef>
            </a:pPr>
            <a:r>
              <a:rPr lang="fr-CH" sz="1600" dirty="0"/>
              <a:t>Financement initial</a:t>
            </a:r>
          </a:p>
          <a:p>
            <a:pPr lvl="1">
              <a:spcBef>
                <a:spcPts val="300"/>
              </a:spcBef>
            </a:pPr>
            <a:r>
              <a:rPr lang="fr-CH" sz="1600" dirty="0"/>
              <a:t>One-Stop-Shop</a:t>
            </a:r>
          </a:p>
          <a:p>
            <a:pPr lvl="1">
              <a:spcBef>
                <a:spcPts val="300"/>
              </a:spcBef>
            </a:pPr>
            <a:r>
              <a:rPr lang="fr-CH" sz="1600" dirty="0"/>
              <a:t>« Bourse de fourniture de compétences »</a:t>
            </a:r>
          </a:p>
          <a:p>
            <a:pPr lvl="1">
              <a:spcBef>
                <a:spcPts val="300"/>
              </a:spcBef>
            </a:pPr>
            <a:r>
              <a:rPr lang="fr-CH" sz="1600" dirty="0"/>
              <a:t>« Système de coaching » pour tous les projets de promotion économique</a:t>
            </a: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sp>
        <p:nvSpPr>
          <p:cNvPr id="13" name="Textfeld 12"/>
          <p:cNvSpPr txBox="1"/>
          <p:nvPr/>
        </p:nvSpPr>
        <p:spPr>
          <a:xfrm>
            <a:off x="706309" y="6237892"/>
            <a:ext cx="7848872" cy="430887"/>
          </a:xfrm>
          <a:prstGeom prst="rect">
            <a:avLst/>
          </a:prstGeom>
          <a:noFill/>
        </p:spPr>
        <p:txBody>
          <a:bodyPr wrap="square" rtlCol="0">
            <a:spAutoFit/>
          </a:bodyPr>
          <a:lstStyle/>
          <a:p>
            <a:r>
              <a:rPr lang="fr-CH" sz="1100" dirty="0"/>
              <a:t>Pour en savoir plus : </a:t>
            </a:r>
          </a:p>
          <a:p>
            <a:r>
              <a:rPr lang="fr-CH" sz="1100" dirty="0">
                <a:hlinkClick r:id="rId3"/>
              </a:rPr>
              <a:t>http://www.regiosuisse.ch/fr/documents/feuille-resultats-01-cosf-nrp-economie-nrp-economia</a:t>
            </a:r>
            <a:r>
              <a:rPr lang="fr-CH" sz="1100" dirty="0"/>
              <a:t> </a:t>
            </a:r>
          </a:p>
        </p:txBody>
      </p:sp>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9896" y="1844824"/>
            <a:ext cx="2436600" cy="346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Conseil et accompagnement</a:t>
            </a:r>
            <a:endParaRPr lang="fr-CH" dirty="0"/>
          </a:p>
        </p:txBody>
      </p:sp>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2523043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764705"/>
            <a:ext cx="7773988" cy="1294284"/>
          </a:xfrm>
        </p:spPr>
        <p:txBody>
          <a:bodyPr/>
          <a:lstStyle/>
          <a:p>
            <a:r>
              <a:rPr lang="fr-CH" dirty="0">
                <a:latin typeface="Arial" charset="0"/>
                <a:ea typeface="ＭＳ Ｐゴシック" charset="0"/>
                <a:cs typeface="ＭＳ Ｐゴシック" charset="0"/>
              </a:rPr>
              <a:t>Activités : Mobilisation de financements</a:t>
            </a:r>
            <a:endParaRPr lang="fr-CH" dirty="0"/>
          </a:p>
        </p:txBody>
      </p:sp>
      <p:sp>
        <p:nvSpPr>
          <p:cNvPr id="3" name="Espace réservé du contenu 2"/>
          <p:cNvSpPr>
            <a:spLocks noGrp="1"/>
          </p:cNvSpPr>
          <p:nvPr>
            <p:ph idx="1"/>
          </p:nvPr>
        </p:nvSpPr>
        <p:spPr/>
        <p:txBody>
          <a:bodyPr/>
          <a:lstStyle/>
          <a:p>
            <a:r>
              <a:rPr lang="fr-CH" dirty="0"/>
              <a:t>Publics</a:t>
            </a:r>
          </a:p>
          <a:p>
            <a:r>
              <a:rPr lang="fr-CH" dirty="0"/>
              <a:t>Privés</a:t>
            </a:r>
          </a:p>
        </p:txBody>
      </p:sp>
      <p:pic>
        <p:nvPicPr>
          <p:cNvPr id="6146" name="Picture 2" descr="Les clés pour comprendre la tempête sur le franc suisse et ce que cela nous apprend sur la fragilité de l’eu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205038"/>
            <a:ext cx="6305550" cy="3486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12"/>
          <p:cNvSpPr txBox="1"/>
          <p:nvPr/>
        </p:nvSpPr>
        <p:spPr>
          <a:xfrm>
            <a:off x="706309" y="6237892"/>
            <a:ext cx="7848872" cy="600164"/>
          </a:xfrm>
          <a:prstGeom prst="rect">
            <a:avLst/>
          </a:prstGeom>
          <a:noFill/>
        </p:spPr>
        <p:txBody>
          <a:bodyPr wrap="square" rtlCol="0">
            <a:spAutoFit/>
          </a:bodyPr>
          <a:lstStyle/>
          <a:p>
            <a:r>
              <a:rPr lang="fr-CH" sz="1100" dirty="0"/>
              <a:t>Pour en savoir plus : </a:t>
            </a:r>
          </a:p>
          <a:p>
            <a:r>
              <a:rPr lang="fr-CH" sz="1100" dirty="0"/>
              <a:t>Document regiosuisse sur les principaux soutiens financiers publics et privés mobilisables pour le développement régional</a:t>
            </a:r>
          </a:p>
          <a:p>
            <a:r>
              <a:rPr lang="fr-CH" sz="1100" dirty="0">
                <a:hlinkClick r:id="rId4"/>
              </a:rPr>
              <a:t>http://regiosuisse.ch/fr/documents/aides-financieres-pertinentes-developpement-regional-selection</a:t>
            </a:r>
            <a:r>
              <a:rPr lang="fr-CH" sz="1100" dirty="0"/>
              <a:t>   </a:t>
            </a:r>
          </a:p>
        </p:txBody>
      </p:sp>
      <p:sp>
        <p:nvSpPr>
          <p:cNvPr id="6"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890533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3568" y="620688"/>
            <a:ext cx="8460432" cy="936104"/>
          </a:xfrm>
        </p:spPr>
        <p:txBody>
          <a:bodyPr/>
          <a:lstStyle/>
          <a:p>
            <a:pPr>
              <a:buClr>
                <a:srgbClr val="FF7D00"/>
              </a:buClr>
            </a:pPr>
            <a:r>
              <a:rPr lang="de-CH" dirty="0">
                <a:latin typeface="Arial" charset="0"/>
                <a:ea typeface="ＭＳ Ｐゴシック" charset="0"/>
                <a:cs typeface="ＭＳ Ｐゴシック" charset="0"/>
              </a:rPr>
              <a:t>Mise en </a:t>
            </a:r>
            <a:r>
              <a:rPr lang="de-CH" dirty="0" err="1">
                <a:latin typeface="Arial" charset="0"/>
                <a:ea typeface="ＭＳ Ｐゴシック" charset="0"/>
                <a:cs typeface="ＭＳ Ｐゴシック" charset="0"/>
              </a:rPr>
              <a:t>oeuvre</a:t>
            </a:r>
            <a:r>
              <a:rPr lang="de-CH" dirty="0">
                <a:latin typeface="Arial" charset="0"/>
                <a:ea typeface="ＭＳ Ｐゴシック" charset="0"/>
                <a:cs typeface="ＭＳ Ｐゴシック" charset="0"/>
              </a:rPr>
              <a:t> : </a:t>
            </a:r>
            <a:r>
              <a:rPr lang="de-CH" dirty="0" err="1">
                <a:latin typeface="Arial" charset="0"/>
                <a:ea typeface="ＭＳ Ｐゴシック" charset="0"/>
                <a:cs typeface="ＭＳ Ｐゴシック" charset="0"/>
              </a:rPr>
              <a:t>niveau</a:t>
            </a:r>
            <a:r>
              <a:rPr lang="de-CH" dirty="0">
                <a:latin typeface="Arial" charset="0"/>
                <a:ea typeface="ＭＳ Ｐゴシック" charset="0"/>
                <a:cs typeface="ＭＳ Ｐゴシック" charset="0"/>
              </a:rPr>
              <a:t> des </a:t>
            </a:r>
            <a:r>
              <a:rPr lang="de-CH" dirty="0" err="1">
                <a:latin typeface="Arial" charset="0"/>
                <a:ea typeface="ＭＳ Ｐゴシック" charset="0"/>
                <a:cs typeface="ＭＳ Ｐゴシック" charset="0"/>
              </a:rPr>
              <a:t>projets</a:t>
            </a:r>
            <a:endParaRPr lang="de-CH" dirty="0">
              <a:latin typeface="Arial" charset="0"/>
              <a:ea typeface="ＭＳ Ｐゴシック" charset="0"/>
              <a:cs typeface="ＭＳ Ｐゴシック" charset="0"/>
            </a:endParaRPr>
          </a:p>
        </p:txBody>
      </p:sp>
      <p:sp>
        <p:nvSpPr>
          <p:cNvPr id="5" name="Freihandform 4"/>
          <p:cNvSpPr/>
          <p:nvPr/>
        </p:nvSpPr>
        <p:spPr>
          <a:xfrm>
            <a:off x="4379979" y="5850033"/>
            <a:ext cx="45719" cy="270503"/>
          </a:xfrm>
          <a:custGeom>
            <a:avLst/>
            <a:gdLst>
              <a:gd name="connsiteX0" fmla="*/ 414867 w 414867"/>
              <a:gd name="connsiteY0" fmla="*/ 0 h 609600"/>
              <a:gd name="connsiteX1" fmla="*/ 296334 w 414867"/>
              <a:gd name="connsiteY1" fmla="*/ 321733 h 609600"/>
              <a:gd name="connsiteX2" fmla="*/ 0 w 414867"/>
              <a:gd name="connsiteY2" fmla="*/ 609600 h 609600"/>
            </a:gdLst>
            <a:ahLst/>
            <a:cxnLst>
              <a:cxn ang="0">
                <a:pos x="connsiteX0" y="connsiteY0"/>
              </a:cxn>
              <a:cxn ang="0">
                <a:pos x="connsiteX1" y="connsiteY1"/>
              </a:cxn>
              <a:cxn ang="0">
                <a:pos x="connsiteX2" y="connsiteY2"/>
              </a:cxn>
            </a:cxnLst>
            <a:rect l="l" t="t" r="r" b="b"/>
            <a:pathLst>
              <a:path w="414867" h="609600">
                <a:moveTo>
                  <a:pt x="414867" y="0"/>
                </a:moveTo>
                <a:cubicBezTo>
                  <a:pt x="390172" y="110066"/>
                  <a:pt x="365478" y="220133"/>
                  <a:pt x="296334" y="321733"/>
                </a:cubicBezTo>
                <a:cubicBezTo>
                  <a:pt x="227190" y="423333"/>
                  <a:pt x="84667" y="546100"/>
                  <a:pt x="0" y="609600"/>
                </a:cubicBezTo>
              </a:path>
            </a:pathLst>
          </a:custGeom>
          <a:ln w="15875">
            <a:solidFill>
              <a:srgbClr val="73787B"/>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 name="Abgerundetes Rechteck 6"/>
          <p:cNvSpPr/>
          <p:nvPr/>
        </p:nvSpPr>
        <p:spPr>
          <a:xfrm>
            <a:off x="4932040" y="5805264"/>
            <a:ext cx="1512168" cy="770086"/>
          </a:xfrm>
          <a:prstGeom prst="roundRect">
            <a:avLst/>
          </a:prstGeom>
          <a:solidFill>
            <a:schemeClr val="bg1"/>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100" dirty="0">
                <a:solidFill>
                  <a:schemeClr val="bg1"/>
                </a:solidFill>
              </a:rPr>
              <a:t>Erstellen des Mehrjahres-programms des Bundes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22337" y="1772816"/>
            <a:ext cx="6573999" cy="470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7559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p:cNvSpPr/>
          <p:nvPr/>
        </p:nvSpPr>
        <p:spPr>
          <a:xfrm>
            <a:off x="611560" y="3789040"/>
            <a:ext cx="69127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magine 25" descr="Marelle du savoi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568" y="2303915"/>
            <a:ext cx="8183076" cy="3141309"/>
          </a:xfrm>
          <a:prstGeom prst="rect">
            <a:avLst/>
          </a:prstGeom>
        </p:spPr>
      </p:pic>
      <p:sp>
        <p:nvSpPr>
          <p:cNvPr id="3" name="Segnaposto contenuto 2"/>
          <p:cNvSpPr>
            <a:spLocks noGrp="1"/>
          </p:cNvSpPr>
          <p:nvPr>
            <p:ph idx="1"/>
          </p:nvPr>
        </p:nvSpPr>
        <p:spPr>
          <a:xfrm>
            <a:off x="539750" y="1484784"/>
            <a:ext cx="7773988" cy="2817812"/>
          </a:xfrm>
        </p:spPr>
        <p:txBody>
          <a:bodyPr/>
          <a:lstStyle/>
          <a:p>
            <a:r>
              <a:rPr lang="en-US" dirty="0" err="1"/>
              <a:t>Facteur</a:t>
            </a:r>
            <a:r>
              <a:rPr lang="en-US" dirty="0"/>
              <a:t> </a:t>
            </a:r>
            <a:r>
              <a:rPr lang="en-US" dirty="0" err="1"/>
              <a:t>clé</a:t>
            </a:r>
            <a:r>
              <a:rPr lang="en-US" dirty="0"/>
              <a:t> de </a:t>
            </a:r>
            <a:r>
              <a:rPr lang="en-US" dirty="0" err="1"/>
              <a:t>succès</a:t>
            </a:r>
            <a:r>
              <a:rPr lang="en-US" dirty="0"/>
              <a:t> : </a:t>
            </a:r>
            <a:r>
              <a:rPr lang="en-US" dirty="0" err="1"/>
              <a:t>éveiller</a:t>
            </a:r>
            <a:r>
              <a:rPr lang="en-US" dirty="0"/>
              <a:t> la </a:t>
            </a:r>
            <a:r>
              <a:rPr lang="en-US" b="1" dirty="0" err="1"/>
              <a:t>curiosité</a:t>
            </a:r>
            <a:endParaRPr lang="en-US" b="1" dirty="0"/>
          </a:p>
        </p:txBody>
      </p:sp>
      <p:sp>
        <p:nvSpPr>
          <p:cNvPr id="28" name="Textfeld 8"/>
          <p:cNvSpPr txBox="1"/>
          <p:nvPr/>
        </p:nvSpPr>
        <p:spPr>
          <a:xfrm>
            <a:off x="6012160" y="6597352"/>
            <a:ext cx="3168352" cy="261610"/>
          </a:xfrm>
          <a:prstGeom prst="rect">
            <a:avLst/>
          </a:prstGeom>
          <a:noFill/>
        </p:spPr>
        <p:txBody>
          <a:bodyPr wrap="square" rtlCol="0">
            <a:spAutoFit/>
          </a:bodyPr>
          <a:lstStyle/>
          <a:p>
            <a:r>
              <a:rPr lang="fr-CH" sz="1100" dirty="0"/>
              <a:t>Source : SEREC </a:t>
            </a:r>
            <a:r>
              <a:rPr lang="fr-CH" sz="1100" dirty="0" err="1"/>
              <a:t>Sàrl</a:t>
            </a:r>
            <a:r>
              <a:rPr lang="fr-CH" sz="1100" dirty="0"/>
              <a:t>, la marelle du savoir</a:t>
            </a:r>
          </a:p>
        </p:txBody>
      </p:sp>
      <p:sp>
        <p:nvSpPr>
          <p:cNvPr id="30" name="Rettangolo 29"/>
          <p:cNvSpPr/>
          <p:nvPr/>
        </p:nvSpPr>
        <p:spPr>
          <a:xfrm>
            <a:off x="899592" y="5661248"/>
            <a:ext cx="4342856" cy="369332"/>
          </a:xfrm>
          <a:prstGeom prst="rect">
            <a:avLst/>
          </a:prstGeom>
        </p:spPr>
        <p:txBody>
          <a:bodyPr wrap="none">
            <a:spAutoFit/>
          </a:bodyPr>
          <a:lstStyle/>
          <a:p>
            <a:r>
              <a:rPr lang="fr-CH" b="1" dirty="0">
                <a:latin typeface="Wingdings"/>
                <a:ea typeface="Wingdings"/>
                <a:cs typeface="Wingdings"/>
                <a:sym typeface="Wingdings"/>
              </a:rPr>
              <a:t></a:t>
            </a:r>
            <a:r>
              <a:rPr lang="fr-CH" b="1" dirty="0">
                <a:sym typeface="Wingdings" charset="0"/>
              </a:rPr>
              <a:t> quelques exemples de projets NPR</a:t>
            </a:r>
            <a:endParaRPr lang="en-US" dirty="0"/>
          </a:p>
        </p:txBody>
      </p:sp>
      <p:sp>
        <p:nvSpPr>
          <p:cNvPr id="9" name="Rectangle 2"/>
          <p:cNvSpPr txBox="1">
            <a:spLocks noChangeArrowheads="1"/>
          </p:cNvSpPr>
          <p:nvPr/>
        </p:nvSpPr>
        <p:spPr bwMode="auto">
          <a:xfrm>
            <a:off x="467544" y="764505"/>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en-US" dirty="0" err="1"/>
              <a:t>Niveau</a:t>
            </a:r>
            <a:r>
              <a:rPr lang="en-US" dirty="0"/>
              <a:t> des </a:t>
            </a:r>
            <a:r>
              <a:rPr lang="en-US" dirty="0" err="1"/>
              <a:t>projets</a:t>
            </a:r>
            <a:r>
              <a:rPr lang="en-US" dirty="0"/>
              <a:t> : </a:t>
            </a:r>
            <a:r>
              <a:rPr lang="en-US" dirty="0" err="1"/>
              <a:t>Génération</a:t>
            </a:r>
            <a:r>
              <a:rPr lang="en-US" dirty="0"/>
              <a:t> des </a:t>
            </a:r>
            <a:r>
              <a:rPr lang="en-US" dirty="0" err="1"/>
              <a:t>projets</a:t>
            </a:r>
            <a:endParaRPr lang="fr-CH" dirty="0"/>
          </a:p>
        </p:txBody>
      </p:sp>
      <p:sp>
        <p:nvSpPr>
          <p:cNvPr id="10"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22356541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6724" y="764704"/>
            <a:ext cx="8677275" cy="576263"/>
          </a:xfrm>
        </p:spPr>
        <p:txBody>
          <a:bodyPr/>
          <a:lstStyle/>
          <a:p>
            <a:r>
              <a:rPr lang="fr-CH" dirty="0"/>
              <a:t>Niveau régional : Utilisation intégrée de la biomasse</a:t>
            </a:r>
          </a:p>
        </p:txBody>
      </p:sp>
      <p:sp>
        <p:nvSpPr>
          <p:cNvPr id="2" name="Inhaltsplatzhalter 1"/>
          <p:cNvSpPr>
            <a:spLocks noGrp="1"/>
          </p:cNvSpPr>
          <p:nvPr>
            <p:ph idx="1"/>
          </p:nvPr>
        </p:nvSpPr>
        <p:spPr>
          <a:xfrm>
            <a:off x="539750" y="3846845"/>
            <a:ext cx="7416626" cy="2462475"/>
          </a:xfrm>
          <a:ln w="25400">
            <a:noFill/>
            <a:prstDash val="dash"/>
          </a:ln>
        </p:spPr>
        <p:txBody>
          <a:bodyPr/>
          <a:lstStyle/>
          <a:p>
            <a:r>
              <a:rPr lang="fr-CH" dirty="0"/>
              <a:t>Idée du projet</a:t>
            </a:r>
          </a:p>
          <a:p>
            <a:pPr lvl="1">
              <a:spcBef>
                <a:spcPts val="300"/>
              </a:spcBef>
            </a:pPr>
            <a:r>
              <a:rPr lang="fr-CH" dirty="0"/>
              <a:t>Soutien à une entreprise unique pour </a:t>
            </a:r>
            <a:r>
              <a:rPr lang="fr-CH" b="1" dirty="0"/>
              <a:t>compléter et développer une chaîne de valeur ajoutée</a:t>
            </a:r>
          </a:p>
          <a:p>
            <a:pPr lvl="1">
              <a:spcBef>
                <a:spcPts val="300"/>
              </a:spcBef>
            </a:pPr>
            <a:r>
              <a:rPr lang="fr-CH" dirty="0"/>
              <a:t>R&amp;D pour le développement d‘un prototype de valorisation de la biomasse  sous forme de pellets pour la production de chaleur / d’électricité ou de fourrage</a:t>
            </a:r>
          </a:p>
          <a:p>
            <a:pPr lvl="1">
              <a:spcBef>
                <a:spcPts val="300"/>
              </a:spcBef>
            </a:pPr>
            <a:r>
              <a:rPr lang="fr-CH" dirty="0"/>
              <a:t>Suite à la phase NPR : développement jusqu‘à la production en série, puis </a:t>
            </a:r>
            <a:r>
              <a:rPr lang="fr-CH" b="1" dirty="0"/>
              <a:t>vente / franchise à des agriculteurs, collectivités</a:t>
            </a:r>
          </a:p>
          <a:p>
            <a:endParaRPr lang="fr-CH" dirty="0"/>
          </a:p>
          <a:p>
            <a:endParaRPr lang="fr-CH" dirty="0"/>
          </a:p>
        </p:txBody>
      </p:sp>
      <p:pic>
        <p:nvPicPr>
          <p:cNvPr id="12" name="Bild 11" descr="intr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1484784"/>
            <a:ext cx="6400711" cy="2088232"/>
          </a:xfrm>
          <a:prstGeom prst="roundRect">
            <a:avLst>
              <a:gd name="adj" fmla="val 8594"/>
            </a:avLst>
          </a:prstGeom>
          <a:solidFill>
            <a:srgbClr val="FFFFFF">
              <a:shade val="85000"/>
            </a:srgbClr>
          </a:solidFill>
          <a:ln>
            <a:noFill/>
          </a:ln>
          <a:effectLst/>
        </p:spPr>
      </p:pic>
      <p:pic>
        <p:nvPicPr>
          <p:cNvPr id="7" name="Bild 6" descr="Screen shot 2012-04-19 at 12.01.0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0272" y="1484784"/>
            <a:ext cx="1684624" cy="2088232"/>
          </a:xfrm>
          <a:prstGeom prst="roundRect">
            <a:avLst>
              <a:gd name="adj" fmla="val 8594"/>
            </a:avLst>
          </a:prstGeom>
          <a:solidFill>
            <a:srgbClr val="FFFFFF">
              <a:shade val="85000"/>
            </a:srgbClr>
          </a:solidFill>
          <a:ln>
            <a:noFill/>
          </a:ln>
          <a:effectLst/>
        </p:spPr>
      </p:pic>
      <p:sp>
        <p:nvSpPr>
          <p:cNvPr id="9" name="Textfeld 8"/>
          <p:cNvSpPr txBox="1"/>
          <p:nvPr/>
        </p:nvSpPr>
        <p:spPr>
          <a:xfrm>
            <a:off x="6012160" y="6597352"/>
            <a:ext cx="3168352" cy="261610"/>
          </a:xfrm>
          <a:prstGeom prst="rect">
            <a:avLst/>
          </a:prstGeom>
          <a:noFill/>
        </p:spPr>
        <p:txBody>
          <a:bodyPr wrap="square" rtlCol="0">
            <a:spAutoFit/>
          </a:bodyPr>
          <a:lstStyle/>
          <a:p>
            <a:r>
              <a:rPr lang="fr-CH" sz="1100" dirty="0"/>
              <a:t>Source : regiosuisse, Projets NPR exemplaires</a:t>
            </a:r>
          </a:p>
        </p:txBody>
      </p:sp>
      <p:sp>
        <p:nvSpPr>
          <p:cNvPr id="5" name="Textfeld 4"/>
          <p:cNvSpPr txBox="1"/>
          <p:nvPr/>
        </p:nvSpPr>
        <p:spPr>
          <a:xfrm>
            <a:off x="467544" y="6309321"/>
            <a:ext cx="6912768" cy="461665"/>
          </a:xfrm>
          <a:prstGeom prst="rect">
            <a:avLst/>
          </a:prstGeom>
          <a:noFill/>
        </p:spPr>
        <p:txBody>
          <a:bodyPr wrap="square" rtlCol="0">
            <a:spAutoFit/>
          </a:bodyPr>
          <a:lstStyle/>
          <a:p>
            <a:r>
              <a:rPr lang="fr-CH" sz="1200" dirty="0"/>
              <a:t>Exemple préparé avec la collaboration de : Rudolf </a:t>
            </a:r>
            <a:r>
              <a:rPr lang="fr-CH" sz="1200" dirty="0" err="1"/>
              <a:t>Schiess</a:t>
            </a:r>
            <a:r>
              <a:rPr lang="fr-CH" sz="1200" dirty="0"/>
              <a:t> (SECO), </a:t>
            </a:r>
            <a:r>
              <a:rPr lang="fr-CH" sz="1200" dirty="0" err="1"/>
              <a:t>Tilman</a:t>
            </a:r>
            <a:r>
              <a:rPr lang="fr-CH" sz="1200" dirty="0"/>
              <a:t> </a:t>
            </a:r>
            <a:r>
              <a:rPr lang="fr-CH" sz="1200" dirty="0" err="1"/>
              <a:t>Holke</a:t>
            </a:r>
            <a:r>
              <a:rPr lang="fr-CH" sz="1200" dirty="0"/>
              <a:t> (RAWI </a:t>
            </a:r>
            <a:r>
              <a:rPr lang="fr-CH" sz="1200" dirty="0" err="1"/>
              <a:t>Luzern</a:t>
            </a:r>
            <a:r>
              <a:rPr lang="fr-CH" sz="1200" dirty="0"/>
              <a:t>), Guido </a:t>
            </a:r>
            <a:r>
              <a:rPr lang="fr-CH" sz="1200" dirty="0" err="1"/>
              <a:t>Roos</a:t>
            </a:r>
            <a:r>
              <a:rPr lang="fr-CH" sz="1200" dirty="0"/>
              <a:t> (REGION LUZERN WEST) </a:t>
            </a:r>
            <a:r>
              <a:rPr lang="fr-CH" sz="1200" dirty="0" err="1"/>
              <a:t>und</a:t>
            </a:r>
            <a:r>
              <a:rPr lang="fr-CH" sz="1200" dirty="0"/>
              <a:t> </a:t>
            </a:r>
            <a:r>
              <a:rPr lang="fr-CH" sz="1200" dirty="0" err="1"/>
              <a:t>Janez</a:t>
            </a:r>
            <a:r>
              <a:rPr lang="fr-CH" sz="1200" dirty="0"/>
              <a:t> </a:t>
            </a:r>
            <a:r>
              <a:rPr lang="fr-CH" sz="1200" dirty="0" err="1"/>
              <a:t>Zekar</a:t>
            </a:r>
            <a:r>
              <a:rPr lang="fr-CH" sz="1200" dirty="0"/>
              <a:t> (</a:t>
            </a:r>
            <a:r>
              <a:rPr lang="fr-CH" sz="1200" dirty="0" err="1"/>
              <a:t>Bioburn</a:t>
            </a:r>
            <a:r>
              <a:rPr lang="fr-CH" sz="1200" dirty="0"/>
              <a:t> AG).</a:t>
            </a:r>
          </a:p>
        </p:txBody>
      </p:sp>
      <p:pic>
        <p:nvPicPr>
          <p:cNvPr id="11" name="Bild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8304" y="3645024"/>
            <a:ext cx="1440160" cy="446449"/>
          </a:xfrm>
          <a:prstGeom prst="rect">
            <a:avLst/>
          </a:prstGeom>
        </p:spPr>
      </p:pic>
      <p:sp>
        <p:nvSpPr>
          <p:cNvPr id="13"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23814122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6724" y="908720"/>
            <a:ext cx="8677275" cy="576263"/>
          </a:xfrm>
        </p:spPr>
        <p:txBody>
          <a:bodyPr/>
          <a:lstStyle/>
          <a:p>
            <a:r>
              <a:rPr lang="fr-CH" dirty="0"/>
              <a:t>Niveau régional : </a:t>
            </a:r>
            <a:r>
              <a:rPr lang="it-CH" dirty="0" err="1"/>
              <a:t>Technopôle</a:t>
            </a:r>
            <a:r>
              <a:rPr lang="it-CH" dirty="0"/>
              <a:t> </a:t>
            </a:r>
            <a:r>
              <a:rPr lang="it-CH" dirty="0" err="1"/>
              <a:t>Micro-soudure</a:t>
            </a:r>
            <a:r>
              <a:rPr lang="it-CH" dirty="0"/>
              <a:t> de </a:t>
            </a:r>
            <a:r>
              <a:rPr lang="it-CH" dirty="0" err="1"/>
              <a:t>Sainte-Croix</a:t>
            </a:r>
            <a:r>
              <a:rPr lang="it-CH" dirty="0"/>
              <a:t> (VD)</a:t>
            </a:r>
            <a:endParaRPr lang="en-US" dirty="0"/>
          </a:p>
        </p:txBody>
      </p:sp>
      <p:sp>
        <p:nvSpPr>
          <p:cNvPr id="3" name="Segnaposto contenuto 2"/>
          <p:cNvSpPr>
            <a:spLocks noGrp="1"/>
          </p:cNvSpPr>
          <p:nvPr>
            <p:ph idx="1"/>
          </p:nvPr>
        </p:nvSpPr>
        <p:spPr>
          <a:xfrm>
            <a:off x="539750" y="2060848"/>
            <a:ext cx="7773988" cy="2817812"/>
          </a:xfrm>
        </p:spPr>
        <p:txBody>
          <a:bodyPr/>
          <a:lstStyle/>
          <a:p>
            <a:pPr>
              <a:buNone/>
            </a:pPr>
            <a:endParaRPr lang="fr-FR" dirty="0"/>
          </a:p>
          <a:p>
            <a:pPr>
              <a:buNone/>
            </a:pPr>
            <a:endParaRPr lang="fr-FR" dirty="0"/>
          </a:p>
          <a:p>
            <a:pPr>
              <a:buNone/>
            </a:pPr>
            <a:endParaRPr lang="fr-FR" dirty="0"/>
          </a:p>
          <a:p>
            <a:pPr>
              <a:buNone/>
            </a:pPr>
            <a:endParaRPr lang="fr-FR" dirty="0"/>
          </a:p>
          <a:p>
            <a:pPr>
              <a:spcBef>
                <a:spcPts val="300"/>
              </a:spcBef>
            </a:pPr>
            <a:endParaRPr lang="fr-FR" dirty="0"/>
          </a:p>
          <a:p>
            <a:pPr>
              <a:spcBef>
                <a:spcPts val="300"/>
              </a:spcBef>
            </a:pPr>
            <a:r>
              <a:rPr lang="fr-FR" dirty="0"/>
              <a:t>Offre des possibilités d'implantation d'entreprises ou de start-up.</a:t>
            </a:r>
          </a:p>
          <a:p>
            <a:pPr>
              <a:spcBef>
                <a:spcPts val="300"/>
              </a:spcBef>
            </a:pPr>
            <a:r>
              <a:rPr lang="fr-FR" dirty="0"/>
              <a:t>Offre une palette de formations spécialisées et l'accès à des projets de recherche et développement suisses et internationaux.</a:t>
            </a:r>
          </a:p>
          <a:p>
            <a:pPr>
              <a:spcBef>
                <a:spcPts val="300"/>
              </a:spcBef>
            </a:pPr>
            <a:r>
              <a:rPr lang="fr-FR" dirty="0"/>
              <a:t>Offre un accès au réseau de la promotion économique : appuis à la création d'entreprise, financement et coaching.</a:t>
            </a:r>
          </a:p>
          <a:p>
            <a:endParaRPr lang="fr-FR" dirty="0"/>
          </a:p>
          <a:p>
            <a:endParaRPr lang="en-US" dirty="0"/>
          </a:p>
        </p:txBody>
      </p:sp>
      <p:pic>
        <p:nvPicPr>
          <p:cNvPr id="78850" name="Picture 2" descr=" - Technopôle de Ste-Croix"/>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3660" y="1766177"/>
            <a:ext cx="2996159" cy="2376264"/>
          </a:xfrm>
          <a:prstGeom prst="rect">
            <a:avLst/>
          </a:prstGeom>
          <a:noFill/>
        </p:spPr>
      </p:pic>
      <p:pic>
        <p:nvPicPr>
          <p:cNvPr id="78852" name="Picture 4" descr=" - Technopôle de Ste-Croix"/>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18236" y="1858934"/>
            <a:ext cx="2762250" cy="2190750"/>
          </a:xfrm>
          <a:prstGeom prst="rect">
            <a:avLst/>
          </a:prstGeom>
          <a:noFill/>
        </p:spPr>
      </p:pic>
      <p:pic>
        <p:nvPicPr>
          <p:cNvPr id="78854" name="Picture 6" descr=" - Technopôle de Ste-Croix"/>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39952" y="1988840"/>
            <a:ext cx="1368152" cy="1930939"/>
          </a:xfrm>
          <a:prstGeom prst="rect">
            <a:avLst/>
          </a:prstGeom>
          <a:noFill/>
        </p:spPr>
      </p:pic>
      <p:sp>
        <p:nvSpPr>
          <p:cNvPr id="7" name="Textfeld 8"/>
          <p:cNvSpPr txBox="1"/>
          <p:nvPr/>
        </p:nvSpPr>
        <p:spPr>
          <a:xfrm>
            <a:off x="6012160" y="6597352"/>
            <a:ext cx="3168352" cy="261610"/>
          </a:xfrm>
          <a:prstGeom prst="rect">
            <a:avLst/>
          </a:prstGeom>
          <a:noFill/>
        </p:spPr>
        <p:txBody>
          <a:bodyPr wrap="square" rtlCol="0">
            <a:spAutoFit/>
          </a:bodyPr>
          <a:lstStyle/>
          <a:p>
            <a:r>
              <a:rPr lang="fr-CH" sz="1100" dirty="0"/>
              <a:t>Source : regiosuisse, Projets NPR exemplaires</a:t>
            </a:r>
          </a:p>
        </p:txBody>
      </p:sp>
      <p:sp>
        <p:nvSpPr>
          <p:cNvPr id="11"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25631375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628800"/>
            <a:ext cx="5976466" cy="4320480"/>
          </a:xfrm>
        </p:spPr>
        <p:txBody>
          <a:bodyPr/>
          <a:lstStyle/>
          <a:p>
            <a:pPr>
              <a:spcBef>
                <a:spcPts val="900"/>
              </a:spcBef>
            </a:pPr>
            <a:r>
              <a:rPr lang="fr-FR" dirty="0"/>
              <a:t>Réalisé dans le cadre du projet national</a:t>
            </a:r>
            <a:br>
              <a:rPr lang="fr-FR" dirty="0"/>
            </a:br>
            <a:r>
              <a:rPr lang="fr-FR" dirty="0"/>
              <a:t> « Itinéraires culturels en Suisse ».   </a:t>
            </a:r>
          </a:p>
          <a:p>
            <a:pPr>
              <a:spcBef>
                <a:spcPts val="900"/>
              </a:spcBef>
            </a:pPr>
            <a:r>
              <a:rPr lang="fr-FR" dirty="0"/>
              <a:t>Vise à réhabiliter et à mettre en valeur l'ancienne route du sel entre Arc-et-</a:t>
            </a:r>
            <a:r>
              <a:rPr lang="fr-FR" dirty="0" err="1"/>
              <a:t>Senan</a:t>
            </a:r>
            <a:r>
              <a:rPr lang="fr-FR" dirty="0"/>
              <a:t> et Berne. </a:t>
            </a:r>
          </a:p>
          <a:p>
            <a:pPr>
              <a:spcBef>
                <a:spcPts val="900"/>
              </a:spcBef>
            </a:pPr>
            <a:r>
              <a:rPr lang="fr-FR" dirty="0"/>
              <a:t>Le premier module de cette excursion conduit le randonneur à travers le Moyen-Pays bernois et fribourgeois jusqu'à Morat et de là à Yverdon-les-Bains en passant par la région des Trois-Lacs. </a:t>
            </a:r>
          </a:p>
          <a:p>
            <a:pPr>
              <a:spcBef>
                <a:spcPts val="900"/>
              </a:spcBef>
            </a:pPr>
            <a:r>
              <a:rPr lang="fr-FR" dirty="0"/>
              <a:t>Le projet porte sur la partie fribourgeoise du tracé.</a:t>
            </a:r>
          </a:p>
          <a:p>
            <a:pPr>
              <a:spcBef>
                <a:spcPts val="900"/>
              </a:spcBef>
            </a:pPr>
            <a:r>
              <a:rPr lang="fr-FR" dirty="0"/>
              <a:t>Le voyage permet donc de revivre les voies historiques terrestres et aquatiques de la région.</a:t>
            </a:r>
            <a:endParaRPr lang="en-US" dirty="0"/>
          </a:p>
        </p:txBody>
      </p:sp>
      <p:sp>
        <p:nvSpPr>
          <p:cNvPr id="4" name="Textfeld 8"/>
          <p:cNvSpPr txBox="1"/>
          <p:nvPr/>
        </p:nvSpPr>
        <p:spPr>
          <a:xfrm>
            <a:off x="5436096" y="6597352"/>
            <a:ext cx="3744416" cy="261610"/>
          </a:xfrm>
          <a:prstGeom prst="rect">
            <a:avLst/>
          </a:prstGeom>
          <a:noFill/>
        </p:spPr>
        <p:txBody>
          <a:bodyPr wrap="square" rtlCol="0">
            <a:spAutoFit/>
          </a:bodyPr>
          <a:lstStyle/>
          <a:p>
            <a:r>
              <a:rPr lang="fr-CH" sz="1100" dirty="0"/>
              <a:t>Source : regiosuisse, Base de données des projets NPR</a:t>
            </a:r>
          </a:p>
        </p:txBody>
      </p:sp>
      <p:pic>
        <p:nvPicPr>
          <p:cNvPr id="13517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88224" y="1628800"/>
            <a:ext cx="2263737" cy="4509120"/>
          </a:xfrm>
          <a:prstGeom prst="rect">
            <a:avLst/>
          </a:prstGeom>
          <a:noFill/>
          <a:ln w="9525">
            <a:noFill/>
            <a:miter lim="800000"/>
            <a:headEnd/>
            <a:tailEnd/>
          </a:ln>
        </p:spPr>
      </p:pic>
      <p:sp>
        <p:nvSpPr>
          <p:cNvPr id="7" name="Titel 3"/>
          <p:cNvSpPr txBox="1">
            <a:spLocks/>
          </p:cNvSpPr>
          <p:nvPr/>
        </p:nvSpPr>
        <p:spPr bwMode="auto">
          <a:xfrm>
            <a:off x="466724" y="764704"/>
            <a:ext cx="8677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Niveau cantonal : Via Salina (FR) </a:t>
            </a:r>
            <a:endParaRPr lang="fr-CH" kern="0" dirty="0"/>
          </a:p>
        </p:txBody>
      </p:sp>
      <p:sp>
        <p:nvSpPr>
          <p:cNvPr id="8"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1946838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p:cNvSpPr/>
          <p:nvPr/>
        </p:nvSpPr>
        <p:spPr>
          <a:xfrm>
            <a:off x="466725" y="2004070"/>
            <a:ext cx="4176713" cy="1352922"/>
          </a:xfrm>
          <a:prstGeom prst="roundRect">
            <a:avLst/>
          </a:prstGeom>
          <a:solidFill>
            <a:schemeClr val="accent5"/>
          </a:solidFill>
          <a:ln w="50800">
            <a:solidFill>
              <a:srgbClr val="FF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ZoneTexte 1"/>
          <p:cNvSpPr txBox="1"/>
          <p:nvPr/>
        </p:nvSpPr>
        <p:spPr>
          <a:xfrm>
            <a:off x="466834" y="2150208"/>
            <a:ext cx="4176604" cy="4031873"/>
          </a:xfrm>
          <a:prstGeom prst="rect">
            <a:avLst/>
          </a:prstGeom>
          <a:noFill/>
        </p:spPr>
        <p:txBody>
          <a:bodyPr wrap="square" rtlCol="0">
            <a:spAutoFit/>
          </a:bodyPr>
          <a:lstStyle/>
          <a:p>
            <a:pPr algn="ctr"/>
            <a:r>
              <a:rPr lang="fr-CH" sz="1600" dirty="0">
                <a:solidFill>
                  <a:srgbClr val="FF7D00"/>
                </a:solidFill>
              </a:rPr>
              <a:t>Volet 1</a:t>
            </a:r>
          </a:p>
          <a:p>
            <a:r>
              <a:rPr lang="fr-CH" sz="1600" dirty="0"/>
              <a:t>promotion directe des initiatives, des projets et des programmes ainsi que des projets d’infrastructure</a:t>
            </a:r>
          </a:p>
          <a:p>
            <a:endParaRPr lang="fr-CH" sz="1600" dirty="0"/>
          </a:p>
          <a:p>
            <a:r>
              <a:rPr lang="fr-CH" sz="1600" dirty="0">
                <a:solidFill>
                  <a:srgbClr val="FF7D00"/>
                </a:solidFill>
              </a:rPr>
              <a:t>Volet 2</a:t>
            </a:r>
          </a:p>
          <a:p>
            <a:r>
              <a:rPr lang="fr-CH" sz="1600" dirty="0"/>
              <a:t>mesures d’accompagnement pour une meilleure coopération et exploitation des synergies entre la politique régionale et les autres politiques de la Confédération ayant un impact sur le territoire</a:t>
            </a:r>
          </a:p>
          <a:p>
            <a:r>
              <a:rPr lang="fr-CH" sz="1600" dirty="0">
                <a:solidFill>
                  <a:srgbClr val="FF7D00"/>
                </a:solidFill>
              </a:rPr>
              <a:t>Volet 3 : regiosuisse</a:t>
            </a:r>
          </a:p>
          <a:p>
            <a:r>
              <a:rPr lang="fr-CH" sz="1600" dirty="0"/>
              <a:t>gestion intégrale du savoir et la qualification des acteurs cantonaux et régionaux</a:t>
            </a:r>
          </a:p>
          <a:p>
            <a:pPr marL="176213" indent="-176213"/>
            <a:r>
              <a:rPr lang="fr-CH" sz="1600" dirty="0">
                <a:solidFill>
                  <a:srgbClr val="FF7D00"/>
                </a:solidFill>
              </a:rPr>
              <a:t>+ Allègements fiscaux (ordonnance séparée)</a:t>
            </a:r>
          </a:p>
        </p:txBody>
      </p:sp>
      <p:sp>
        <p:nvSpPr>
          <p:cNvPr id="37890" name="Rectangle 2"/>
          <p:cNvSpPr>
            <a:spLocks noGrp="1" noChangeArrowheads="1"/>
          </p:cNvSpPr>
          <p:nvPr>
            <p:ph type="title"/>
          </p:nvPr>
        </p:nvSpPr>
        <p:spPr>
          <a:xfrm>
            <a:off x="466725" y="1258801"/>
            <a:ext cx="8137525" cy="576263"/>
          </a:xfrm>
        </p:spPr>
        <p:txBody>
          <a:bodyPr/>
          <a:lstStyle/>
          <a:p>
            <a:pPr eaLnBrk="1" hangingPunct="1"/>
            <a:r>
              <a:rPr lang="fr-CH" dirty="0">
                <a:ea typeface="MS PGothic" pitchFamily="34" charset="-128"/>
              </a:rPr>
              <a:t>La NPR, en vigueur depuis 2008, comprend 3 volets :</a:t>
            </a:r>
          </a:p>
        </p:txBody>
      </p:sp>
      <p:sp>
        <p:nvSpPr>
          <p:cNvPr id="10244" name="Rectangle 4"/>
          <p:cNvSpPr>
            <a:spLocks noGrp="1" noChangeArrowheads="1"/>
          </p:cNvSpPr>
          <p:nvPr>
            <p:ph type="body" sz="half" idx="1"/>
          </p:nvPr>
        </p:nvSpPr>
        <p:spPr>
          <a:xfrm>
            <a:off x="4643438" y="2133600"/>
            <a:ext cx="4032250" cy="4175125"/>
          </a:xfrm>
        </p:spPr>
        <p:txBody>
          <a:bodyPr/>
          <a:lstStyle/>
          <a:p>
            <a:pPr eaLnBrk="1" hangingPunct="1">
              <a:lnSpc>
                <a:spcPct val="90000"/>
              </a:lnSpc>
              <a:defRPr/>
            </a:pPr>
            <a:endParaRPr lang="fr-CH" sz="1800" dirty="0">
              <a:ea typeface="ＭＳ Ｐゴシック" pitchFamily="-107" charset="-128"/>
            </a:endParaRPr>
          </a:p>
          <a:p>
            <a:pPr eaLnBrk="1" hangingPunct="1">
              <a:lnSpc>
                <a:spcPct val="90000"/>
              </a:lnSpc>
              <a:defRPr/>
            </a:pPr>
            <a:endParaRPr lang="fr-CH" sz="1800" dirty="0">
              <a:ea typeface="ＭＳ Ｐゴシック" pitchFamily="-107" charset="-128"/>
            </a:endParaRPr>
          </a:p>
          <a:p>
            <a:pPr eaLnBrk="1" hangingPunct="1">
              <a:lnSpc>
                <a:spcPct val="90000"/>
              </a:lnSpc>
              <a:defRPr/>
            </a:pPr>
            <a:r>
              <a:rPr lang="fr-CH" sz="1800" dirty="0">
                <a:ea typeface="ＭＳ Ｐゴシック" pitchFamily="-107" charset="-128"/>
              </a:rPr>
              <a:t>Les cantons sont responsables de la mise en œuvre du volet 1 </a:t>
            </a:r>
            <a:br>
              <a:rPr lang="fr-CH" sz="1800" dirty="0">
                <a:ea typeface="ＭＳ Ｐゴシック" pitchFamily="-107" charset="-128"/>
              </a:rPr>
            </a:br>
            <a:r>
              <a:rPr lang="fr-CH" sz="1800" dirty="0">
                <a:ea typeface="ＭＳ Ｐゴシック" pitchFamily="-107" charset="-128"/>
              </a:rPr>
              <a:t>(soutien aux projets). </a:t>
            </a:r>
          </a:p>
          <a:p>
            <a:pPr marL="0" indent="0" eaLnBrk="1" hangingPunct="1">
              <a:lnSpc>
                <a:spcPct val="90000"/>
              </a:lnSpc>
              <a:buFontTx/>
              <a:buNone/>
              <a:defRPr/>
            </a:pPr>
            <a:endParaRPr lang="fr-CH" sz="1800" dirty="0">
              <a:ea typeface="ＭＳ Ｐゴシック" pitchFamily="-107" charset="-128"/>
            </a:endParaRPr>
          </a:p>
          <a:p>
            <a:pPr eaLnBrk="1" hangingPunct="1">
              <a:lnSpc>
                <a:spcPct val="90000"/>
              </a:lnSpc>
              <a:defRPr/>
            </a:pPr>
            <a:r>
              <a:rPr lang="fr-CH" sz="1800" dirty="0">
                <a:ea typeface="ＭＳ Ｐゴシック" pitchFamily="-107" charset="-128"/>
              </a:rPr>
              <a:t>La Confédération est responsable des volets 2 et 3.</a:t>
            </a:r>
          </a:p>
        </p:txBody>
      </p:sp>
      <p:sp>
        <p:nvSpPr>
          <p:cNvPr id="6" name="Rechteck 5"/>
          <p:cNvSpPr/>
          <p:nvPr/>
        </p:nvSpPr>
        <p:spPr>
          <a:xfrm>
            <a:off x="7235825" y="2060575"/>
            <a:ext cx="1728788" cy="792163"/>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b="1" dirty="0">
                <a:solidFill>
                  <a:srgbClr val="FF0000"/>
                </a:solidFill>
              </a:rPr>
              <a:t>85% des moyens </a:t>
            </a:r>
          </a:p>
        </p:txBody>
      </p:sp>
      <p:cxnSp>
        <p:nvCxnSpPr>
          <p:cNvPr id="15" name="Gerade Verbindung 14"/>
          <p:cNvCxnSpPr>
            <a:endCxn id="6" idx="1"/>
          </p:cNvCxnSpPr>
          <p:nvPr/>
        </p:nvCxnSpPr>
        <p:spPr>
          <a:xfrm flipV="1">
            <a:off x="4643438" y="2456657"/>
            <a:ext cx="2592387" cy="331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66725" y="6170117"/>
            <a:ext cx="8353569" cy="461665"/>
          </a:xfrm>
          <a:prstGeom prst="rect">
            <a:avLst/>
          </a:prstGeom>
          <a:noFill/>
        </p:spPr>
        <p:txBody>
          <a:bodyPr wrap="none" rtlCol="0">
            <a:spAutoFit/>
          </a:bodyPr>
          <a:lstStyle/>
          <a:p>
            <a:r>
              <a:rPr lang="fr-CH" sz="1200" dirty="0"/>
              <a:t>Pour en savoir plus : </a:t>
            </a:r>
            <a:r>
              <a:rPr lang="fr-FR" sz="1200" dirty="0"/>
              <a:t>Message sur la promotion économique pour les années 2016 à 2019 </a:t>
            </a:r>
            <a:r>
              <a:rPr lang="de-CH" sz="1200" dirty="0"/>
              <a:t>du 18 </a:t>
            </a:r>
            <a:r>
              <a:rPr lang="de-CH" sz="1200" dirty="0" err="1"/>
              <a:t>février</a:t>
            </a:r>
            <a:r>
              <a:rPr lang="de-CH" sz="1200" dirty="0"/>
              <a:t> 2015, p. 2235 ff.</a:t>
            </a:r>
            <a:r>
              <a:rPr lang="fr-FR" sz="1200" dirty="0"/>
              <a:t> </a:t>
            </a:r>
          </a:p>
          <a:p>
            <a:r>
              <a:rPr lang="fr-CH" sz="1200" dirty="0">
                <a:hlinkClick r:id="rId3"/>
              </a:rPr>
              <a:t>https://www.admin.ch/opc/fr/federal-gazette/2015/2171.pdf</a:t>
            </a:r>
            <a:r>
              <a:rPr lang="fr-CH" sz="1200" dirty="0"/>
              <a:t> </a:t>
            </a:r>
          </a:p>
        </p:txBody>
      </p:sp>
    </p:spTree>
    <p:extLst>
      <p:ext uri="{BB962C8B-B14F-4D97-AF65-F5344CB8AC3E}">
        <p14:creationId xmlns:p14="http://schemas.microsoft.com/office/powerpoint/2010/main" val="22266692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841524"/>
            <a:ext cx="7773988" cy="576263"/>
          </a:xfrm>
        </p:spPr>
        <p:txBody>
          <a:bodyPr/>
          <a:lstStyle/>
          <a:p>
            <a:r>
              <a:rPr lang="fr-CH" dirty="0"/>
              <a:t>Niveau cantonal : Ticino </a:t>
            </a:r>
            <a:r>
              <a:rPr lang="fr-CH" dirty="0" err="1"/>
              <a:t>Health</a:t>
            </a:r>
            <a:r>
              <a:rPr lang="fr-CH" dirty="0"/>
              <a:t> SA</a:t>
            </a:r>
          </a:p>
        </p:txBody>
      </p:sp>
      <p:sp>
        <p:nvSpPr>
          <p:cNvPr id="3" name="Espace réservé du contenu 2"/>
          <p:cNvSpPr>
            <a:spLocks noGrp="1"/>
          </p:cNvSpPr>
          <p:nvPr>
            <p:ph idx="1"/>
          </p:nvPr>
        </p:nvSpPr>
        <p:spPr>
          <a:xfrm>
            <a:off x="539750" y="1516039"/>
            <a:ext cx="7773988" cy="2817812"/>
          </a:xfrm>
        </p:spPr>
        <p:txBody>
          <a:bodyPr/>
          <a:lstStyle/>
          <a:p>
            <a:r>
              <a:rPr lang="fr-CH" dirty="0"/>
              <a:t>Trois chaînes de valeur ajoutée réunies :</a:t>
            </a:r>
            <a:br>
              <a:rPr lang="fr-CH" dirty="0"/>
            </a:br>
            <a:r>
              <a:rPr lang="fr-CH" dirty="0"/>
              <a:t>Médecine curative – Wellness – Tourisme</a:t>
            </a:r>
          </a:p>
        </p:txBody>
      </p:sp>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9635" y="2420888"/>
            <a:ext cx="7448829" cy="4189967"/>
          </a:xfrm>
          <a:prstGeom prst="rect">
            <a:avLst/>
          </a:prstGeom>
        </p:spPr>
      </p:pic>
      <p:sp>
        <p:nvSpPr>
          <p:cNvPr id="7" name="Textfeld 8"/>
          <p:cNvSpPr txBox="1"/>
          <p:nvPr/>
        </p:nvSpPr>
        <p:spPr>
          <a:xfrm>
            <a:off x="5436096" y="6597352"/>
            <a:ext cx="3744416" cy="261610"/>
          </a:xfrm>
          <a:prstGeom prst="rect">
            <a:avLst/>
          </a:prstGeom>
          <a:noFill/>
        </p:spPr>
        <p:txBody>
          <a:bodyPr wrap="square" rtlCol="0">
            <a:spAutoFit/>
          </a:bodyPr>
          <a:lstStyle/>
          <a:p>
            <a:r>
              <a:rPr lang="fr-CH" sz="1100" dirty="0"/>
              <a:t>Source : regiosuisse, Base de données des projets NPR</a:t>
            </a:r>
          </a:p>
        </p:txBody>
      </p:sp>
      <p:sp>
        <p:nvSpPr>
          <p:cNvPr id="8"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42520173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a:xfrm>
            <a:off x="539750" y="1484784"/>
            <a:ext cx="7773988" cy="2817812"/>
          </a:xfrm>
        </p:spPr>
        <p:txBody>
          <a:bodyPr/>
          <a:lstStyle/>
          <a:p>
            <a:r>
              <a:rPr lang="en-US" dirty="0" err="1"/>
              <a:t>Exemple</a:t>
            </a:r>
            <a:r>
              <a:rPr lang="en-US" dirty="0"/>
              <a:t> : </a:t>
            </a:r>
            <a:r>
              <a:rPr lang="en-US" dirty="0" err="1"/>
              <a:t>Programme</a:t>
            </a:r>
            <a:r>
              <a:rPr lang="en-US" dirty="0"/>
              <a:t> de </a:t>
            </a:r>
            <a:r>
              <a:rPr lang="en-US" dirty="0" err="1"/>
              <a:t>soutien</a:t>
            </a:r>
            <a:r>
              <a:rPr lang="en-US" dirty="0"/>
              <a:t> à </a:t>
            </a:r>
            <a:r>
              <a:rPr lang="en-US" dirty="0" err="1"/>
              <a:t>l’innovation</a:t>
            </a:r>
            <a:r>
              <a:rPr lang="en-US" dirty="0"/>
              <a:t> de la Suisse </a:t>
            </a:r>
            <a:r>
              <a:rPr lang="en-US" dirty="0" err="1"/>
              <a:t>occidentale</a:t>
            </a:r>
            <a:endParaRPr lang="en-US" dirty="0"/>
          </a:p>
        </p:txBody>
      </p:sp>
      <p:pic>
        <p:nvPicPr>
          <p:cNvPr id="788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1640" y="2420888"/>
            <a:ext cx="6480720" cy="3919810"/>
          </a:xfrm>
          <a:prstGeom prst="rect">
            <a:avLst/>
          </a:prstGeom>
          <a:noFill/>
          <a:ln w="9525">
            <a:noFill/>
            <a:miter lim="800000"/>
            <a:headEnd/>
            <a:tailEnd/>
          </a:ln>
          <a:effectLst/>
        </p:spPr>
      </p:pic>
      <p:sp>
        <p:nvSpPr>
          <p:cNvPr id="5" name="Textfeld 6"/>
          <p:cNvSpPr txBox="1"/>
          <p:nvPr/>
        </p:nvSpPr>
        <p:spPr>
          <a:xfrm>
            <a:off x="4716016" y="6597352"/>
            <a:ext cx="4355977" cy="261610"/>
          </a:xfrm>
          <a:prstGeom prst="rect">
            <a:avLst/>
          </a:prstGeom>
          <a:noFill/>
        </p:spPr>
        <p:txBody>
          <a:bodyPr wrap="square" rtlCol="0">
            <a:spAutoFit/>
          </a:bodyPr>
          <a:lstStyle/>
          <a:p>
            <a:r>
              <a:rPr lang="fr-CH" sz="1100" dirty="0">
                <a:solidFill>
                  <a:srgbClr val="000000"/>
                </a:solidFill>
              </a:rPr>
              <a:t>Source : Programme pluriannuel NPR 2012−2015 de la CDEP-SO</a:t>
            </a:r>
          </a:p>
        </p:txBody>
      </p:sp>
      <p:sp>
        <p:nvSpPr>
          <p:cNvPr id="8"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en-US" dirty="0" err="1"/>
              <a:t>Niveau</a:t>
            </a:r>
            <a:r>
              <a:rPr lang="en-US" dirty="0"/>
              <a:t> intercantonal : CDEP-SO</a:t>
            </a:r>
            <a:endParaRPr lang="fr-CH" dirty="0"/>
          </a:p>
        </p:txBody>
      </p:sp>
      <p:sp>
        <p:nvSpPr>
          <p:cNvPr id="7"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2432732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619300"/>
            <a:ext cx="7773988" cy="2817812"/>
          </a:xfrm>
        </p:spPr>
        <p:txBody>
          <a:bodyPr/>
          <a:lstStyle/>
          <a:p>
            <a:r>
              <a:rPr lang="fr-FR" dirty="0"/>
              <a:t>Territoire : ensemble de l’Arc jurassien franco-suisse.</a:t>
            </a:r>
          </a:p>
          <a:p>
            <a:r>
              <a:rPr lang="fr-FR" b="1" dirty="0"/>
              <a:t>Objectif : </a:t>
            </a:r>
            <a:r>
              <a:rPr lang="fr-CH" b="1" dirty="0"/>
              <a:t>soutenir l’innovation dans les entreprises et laboratoires de l’Arc jurassien franco-suisse.</a:t>
            </a:r>
          </a:p>
          <a:p>
            <a:r>
              <a:rPr lang="fr-CH" dirty="0"/>
              <a:t>Domaines : Nouvelles mobilités, Environnement construit intelligent, </a:t>
            </a:r>
            <a:r>
              <a:rPr lang="fr-CH" dirty="0" err="1"/>
              <a:t>Medtechs</a:t>
            </a:r>
            <a:r>
              <a:rPr lang="fr-CH" dirty="0"/>
              <a:t>, </a:t>
            </a:r>
            <a:r>
              <a:rPr lang="fr-CH" dirty="0" err="1"/>
              <a:t>Cleantechs</a:t>
            </a:r>
            <a:r>
              <a:rPr lang="fr-CH" dirty="0"/>
              <a:t>.</a:t>
            </a:r>
            <a:endParaRPr lang="fr-CH" b="1" dirty="0"/>
          </a:p>
          <a:p>
            <a:r>
              <a:rPr lang="fr-FR" dirty="0"/>
              <a:t>Participants : les entreprises, les agences de soutien à l’innovation ainsi que les centres de recherches et laboratoires.</a:t>
            </a:r>
          </a:p>
          <a:p>
            <a:r>
              <a:rPr lang="fr-FR" dirty="0"/>
              <a:t>Prestations : analyse des besoins, recherche de partenaires, accompagnement des projets d’innovation franco-suisses, </a:t>
            </a:r>
            <a:r>
              <a:rPr lang="fr-FR" dirty="0">
                <a:hlinkClick r:id="rId2"/>
              </a:rPr>
              <a:t>www.innovarc.eu</a:t>
            </a:r>
            <a:r>
              <a:rPr lang="fr-FR" dirty="0"/>
              <a:t>. </a:t>
            </a:r>
            <a:endParaRPr lang="en-US" dirty="0"/>
          </a:p>
        </p:txBody>
      </p:sp>
      <p:sp>
        <p:nvSpPr>
          <p:cNvPr id="4" name="Textfeld 8"/>
          <p:cNvSpPr txBox="1"/>
          <p:nvPr/>
        </p:nvSpPr>
        <p:spPr>
          <a:xfrm>
            <a:off x="5220072" y="6597352"/>
            <a:ext cx="3960440" cy="261610"/>
          </a:xfrm>
          <a:prstGeom prst="rect">
            <a:avLst/>
          </a:prstGeom>
          <a:noFill/>
        </p:spPr>
        <p:txBody>
          <a:bodyPr wrap="square" rtlCol="0">
            <a:spAutoFit/>
          </a:bodyPr>
          <a:lstStyle/>
          <a:p>
            <a:r>
              <a:rPr lang="fr-CH" sz="1100" dirty="0"/>
              <a:t>Source : regiosuisse, Base de données des projets NPR</a:t>
            </a:r>
          </a:p>
        </p:txBody>
      </p:sp>
      <p:sp>
        <p:nvSpPr>
          <p:cNvPr id="8" name="Titel 3"/>
          <p:cNvSpPr txBox="1">
            <a:spLocks/>
          </p:cNvSpPr>
          <p:nvPr/>
        </p:nvSpPr>
        <p:spPr bwMode="auto">
          <a:xfrm>
            <a:off x="466724" y="764704"/>
            <a:ext cx="8677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en-US" dirty="0" err="1"/>
              <a:t>Niveau</a:t>
            </a:r>
            <a:r>
              <a:rPr lang="en-US" dirty="0"/>
              <a:t> international </a:t>
            </a:r>
            <a:r>
              <a:rPr lang="en-US" dirty="0" err="1"/>
              <a:t>transfrontalier</a:t>
            </a:r>
            <a:r>
              <a:rPr lang="en-US" dirty="0"/>
              <a:t> : </a:t>
            </a:r>
            <a:r>
              <a:rPr lang="en-US" dirty="0" err="1"/>
              <a:t>Innovarc</a:t>
            </a:r>
            <a:endParaRPr lang="fr-CH" kern="0" dirty="0"/>
          </a:p>
        </p:txBody>
      </p:sp>
      <p:pic>
        <p:nvPicPr>
          <p:cNvPr id="3074" name="Picture 2" descr="http://innovarc.eu/wp-content/themes/bigbang_innovarc/images/logo.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56238" y="5157192"/>
            <a:ext cx="2857500" cy="13144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36933641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a:xfrm>
            <a:off x="466725" y="908720"/>
            <a:ext cx="8785225" cy="936303"/>
          </a:xfrm>
        </p:spPr>
        <p:txBody>
          <a:bodyPr/>
          <a:lstStyle/>
          <a:p>
            <a:pPr eaLnBrk="1" hangingPunct="1"/>
            <a:r>
              <a:rPr lang="fr-CH" dirty="0"/>
              <a:t>Bases de données de projets : </a:t>
            </a:r>
            <a:r>
              <a:rPr lang="fr-CH" dirty="0">
                <a:hlinkClick r:id="rId3"/>
              </a:rPr>
              <a:t>http://www.regiosuisse.ch/fr/projets</a:t>
            </a:r>
            <a:r>
              <a:rPr lang="fr-CH" dirty="0"/>
              <a:t> </a:t>
            </a:r>
          </a:p>
        </p:txBody>
      </p:sp>
      <p:sp>
        <p:nvSpPr>
          <p:cNvPr id="48131" name="Inhaltsplatzhalter 2"/>
          <p:cNvSpPr>
            <a:spLocks noGrp="1"/>
          </p:cNvSpPr>
          <p:nvPr>
            <p:ph idx="1"/>
          </p:nvPr>
        </p:nvSpPr>
        <p:spPr/>
        <p:txBody>
          <a:bodyPr/>
          <a:lstStyle/>
          <a:p>
            <a:pPr eaLnBrk="1" hangingPunct="1"/>
            <a:endParaRPr lang="fr-CH"/>
          </a:p>
          <a:p>
            <a:pPr eaLnBrk="1" hangingPunct="1"/>
            <a:endParaRPr lang="fr-CH"/>
          </a:p>
        </p:txBody>
      </p:sp>
      <p:sp>
        <p:nvSpPr>
          <p:cNvPr id="48134" name="Textfeld 15"/>
          <p:cNvSpPr txBox="1">
            <a:spLocks noChangeArrowheads="1"/>
          </p:cNvSpPr>
          <p:nvPr/>
        </p:nvSpPr>
        <p:spPr bwMode="auto">
          <a:xfrm>
            <a:off x="7596188" y="6597650"/>
            <a:ext cx="25923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CH" sz="1100"/>
              <a:t>Source : regiosuisse</a:t>
            </a:r>
          </a:p>
        </p:txBody>
      </p:sp>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106" y="2132499"/>
            <a:ext cx="7412707" cy="397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7409" y="4874344"/>
            <a:ext cx="7993063"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931783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6724" y="1412776"/>
            <a:ext cx="8424738" cy="4824536"/>
          </a:xfrm>
        </p:spPr>
        <p:txBody>
          <a:bodyPr/>
          <a:lstStyle/>
          <a:p>
            <a:pPr marL="457200" indent="-457200">
              <a:spcBef>
                <a:spcPts val="0"/>
              </a:spcBef>
              <a:spcAft>
                <a:spcPts val="600"/>
              </a:spcAft>
              <a:buFont typeface="+mj-lt"/>
              <a:buAutoNum type="arabicPeriod"/>
            </a:pPr>
            <a:r>
              <a:rPr lang="fr-CH" sz="1950" b="1" dirty="0"/>
              <a:t>Identification des initiateurs du projet </a:t>
            </a:r>
            <a:r>
              <a:rPr lang="fr-CH" sz="1950" dirty="0"/>
              <a:t>&gt; </a:t>
            </a:r>
            <a:r>
              <a:rPr lang="fr-CH" sz="1950" i="1" dirty="0"/>
              <a:t>réseautage et communication, nécessité et rôle d’un MR</a:t>
            </a:r>
          </a:p>
          <a:p>
            <a:pPr marL="457200" indent="-457200">
              <a:spcBef>
                <a:spcPts val="0"/>
              </a:spcBef>
              <a:spcAft>
                <a:spcPts val="600"/>
              </a:spcAft>
              <a:buFont typeface="+mj-lt"/>
              <a:buAutoNum type="arabicPeriod"/>
            </a:pPr>
            <a:r>
              <a:rPr lang="fr-CH" sz="1950" b="1" dirty="0"/>
              <a:t>Communication entre la NPR et les initiateurs du projet </a:t>
            </a:r>
            <a:r>
              <a:rPr lang="fr-CH" sz="1950" dirty="0"/>
              <a:t> &gt; </a:t>
            </a:r>
            <a:r>
              <a:rPr lang="fr-CH" sz="1950" i="1" dirty="0"/>
              <a:t>le MR comme médiateur et traducteur</a:t>
            </a:r>
          </a:p>
          <a:p>
            <a:pPr marL="457200" indent="-457200">
              <a:spcBef>
                <a:spcPts val="0"/>
              </a:spcBef>
              <a:spcAft>
                <a:spcPts val="600"/>
              </a:spcAft>
              <a:buFont typeface="+mj-lt"/>
              <a:buAutoNum type="arabicPeriod"/>
            </a:pPr>
            <a:r>
              <a:rPr lang="fr-CH" sz="1950" b="1" dirty="0"/>
              <a:t>Interprétation des critères de la NPR</a:t>
            </a:r>
            <a:r>
              <a:rPr lang="fr-CH" sz="1950" dirty="0"/>
              <a:t> &gt; </a:t>
            </a:r>
            <a:r>
              <a:rPr lang="fr-CH" sz="1950" i="1" dirty="0"/>
              <a:t>évaluations des projets – basées sur des argumentaires – interprétation flexible des critères</a:t>
            </a:r>
          </a:p>
          <a:p>
            <a:pPr marL="457200" indent="-457200">
              <a:spcBef>
                <a:spcPts val="0"/>
              </a:spcBef>
              <a:spcAft>
                <a:spcPts val="600"/>
              </a:spcAft>
              <a:buFont typeface="+mj-lt"/>
              <a:buAutoNum type="arabicPeriod"/>
            </a:pPr>
            <a:r>
              <a:rPr lang="fr-CH" sz="1950" b="1" dirty="0"/>
              <a:t>Réseautage avec les services responsables et force de conviction </a:t>
            </a:r>
            <a:r>
              <a:rPr lang="fr-CH" sz="1950" dirty="0"/>
              <a:t>&gt; trouver le bon chemin avec des conditions cadres (légales) peu propices à l‘innovation </a:t>
            </a:r>
            <a:endParaRPr lang="fr-CH" sz="1950" i="1" dirty="0"/>
          </a:p>
          <a:p>
            <a:pPr marL="457200" indent="-457200">
              <a:spcBef>
                <a:spcPts val="0"/>
              </a:spcBef>
              <a:spcAft>
                <a:spcPts val="600"/>
              </a:spcAft>
              <a:buFont typeface="+mj-lt"/>
              <a:buAutoNum type="arabicPeriod"/>
            </a:pPr>
            <a:r>
              <a:rPr lang="fr-CH" sz="1950" b="1" dirty="0"/>
              <a:t>Projets compatibles avec le marché </a:t>
            </a:r>
            <a:r>
              <a:rPr lang="fr-CH" sz="1950" dirty="0"/>
              <a:t>&gt; </a:t>
            </a:r>
            <a:r>
              <a:rPr lang="fr-CH" sz="1950" i="1" dirty="0"/>
              <a:t>conception du modèle d‘affaire, planification rigoureuse, appui par un MR qualifié</a:t>
            </a:r>
          </a:p>
          <a:p>
            <a:pPr marL="457200" indent="-457200">
              <a:spcBef>
                <a:spcPts val="0"/>
              </a:spcBef>
              <a:spcAft>
                <a:spcPts val="600"/>
              </a:spcAft>
              <a:buFont typeface="+mj-lt"/>
              <a:buAutoNum type="arabicPeriod"/>
            </a:pPr>
            <a:r>
              <a:rPr lang="fr-CH" sz="1950" b="1" dirty="0"/>
              <a:t>Rentabilité et durabilité des projets </a:t>
            </a:r>
            <a:r>
              <a:rPr lang="fr-CH" sz="1950" dirty="0"/>
              <a:t>&gt; </a:t>
            </a:r>
            <a:r>
              <a:rPr lang="fr-CH" sz="1950" i="1" dirty="0"/>
              <a:t>porteur du projet à long terme</a:t>
            </a:r>
          </a:p>
          <a:p>
            <a:pPr marL="457200" indent="-457200">
              <a:spcBef>
                <a:spcPts val="0"/>
              </a:spcBef>
              <a:spcAft>
                <a:spcPts val="600"/>
              </a:spcAft>
              <a:buFont typeface="+mj-lt"/>
              <a:buAutoNum type="arabicPeriod"/>
            </a:pPr>
            <a:r>
              <a:rPr lang="fr-CH" sz="1950" b="1" dirty="0"/>
              <a:t>Retards dans la mise en œuvre </a:t>
            </a:r>
            <a:r>
              <a:rPr lang="fr-CH" sz="1950" dirty="0"/>
              <a:t>&gt; </a:t>
            </a:r>
            <a:r>
              <a:rPr lang="fr-CH" sz="1950" i="1" dirty="0"/>
              <a:t>durée du projet flexible</a:t>
            </a:r>
          </a:p>
          <a:p>
            <a:pPr marL="457200" indent="-457200">
              <a:spcBef>
                <a:spcPts val="0"/>
              </a:spcBef>
              <a:spcAft>
                <a:spcPts val="600"/>
              </a:spcAft>
              <a:buFont typeface="+mj-lt"/>
              <a:buAutoNum type="arabicPeriod"/>
            </a:pPr>
            <a:r>
              <a:rPr lang="fr-CH" sz="1950" b="1" dirty="0"/>
              <a:t>Développement du projet après la phase de soutien de la NPR </a:t>
            </a:r>
            <a:br>
              <a:rPr lang="fr-CH" sz="1950" b="1" dirty="0"/>
            </a:br>
            <a:r>
              <a:rPr lang="fr-CH" sz="1950" dirty="0"/>
              <a:t>&gt; </a:t>
            </a:r>
            <a:r>
              <a:rPr lang="fr-CH" sz="1950" i="1" dirty="0"/>
              <a:t>accompagnement global par le MR</a:t>
            </a:r>
          </a:p>
        </p:txBody>
      </p:sp>
      <p:sp>
        <p:nvSpPr>
          <p:cNvPr id="5" name="Titel 3"/>
          <p:cNvSpPr txBox="1">
            <a:spLocks/>
          </p:cNvSpPr>
          <p:nvPr/>
        </p:nvSpPr>
        <p:spPr bwMode="auto">
          <a:xfrm>
            <a:off x="466724" y="764505"/>
            <a:ext cx="8677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Niveau des projets : Huit défis – </a:t>
            </a:r>
            <a:r>
              <a:rPr lang="fr-CH" i="1" dirty="0"/>
              <a:t>et comment les maîtriser </a:t>
            </a:r>
            <a:endParaRPr lang="fr-CH" kern="0" dirty="0"/>
          </a:p>
        </p:txBody>
      </p:sp>
      <p:sp>
        <p:nvSpPr>
          <p:cNvPr id="6"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1434225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Buffet : 12h30 – 13h30</a:t>
            </a:r>
          </a:p>
        </p:txBody>
      </p:sp>
      <p:pic>
        <p:nvPicPr>
          <p:cNvPr id="6146" name="Picture 2" descr="Résultat de recherche d'images pour &quot;buffet&qu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5616" y="2276872"/>
            <a:ext cx="6876256" cy="386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3794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Table ronde interactive : 13h30 – 14h30</a:t>
            </a:r>
            <a:br>
              <a:rPr lang="fr-CH" dirty="0"/>
            </a:br>
            <a:r>
              <a:rPr lang="fr-CH" dirty="0"/>
              <a:t>Problèmes pratiques et solutions </a:t>
            </a:r>
          </a:p>
        </p:txBody>
      </p:sp>
      <p:sp>
        <p:nvSpPr>
          <p:cNvPr id="3" name="Espace réservé du contenu 2"/>
          <p:cNvSpPr>
            <a:spLocks noGrp="1"/>
          </p:cNvSpPr>
          <p:nvPr>
            <p:ph idx="1"/>
          </p:nvPr>
        </p:nvSpPr>
        <p:spPr/>
        <p:txBody>
          <a:bodyPr/>
          <a:lstStyle/>
          <a:p>
            <a:r>
              <a:rPr lang="fr-CH" dirty="0"/>
              <a:t>Luc Jaquet</a:t>
            </a:r>
          </a:p>
          <a:p>
            <a:endParaRPr lang="fr-CH" dirty="0"/>
          </a:p>
          <a:p>
            <a:endParaRPr lang="fr-CH" dirty="0"/>
          </a:p>
          <a:p>
            <a:endParaRPr lang="fr-CH" dirty="0"/>
          </a:p>
          <a:p>
            <a:endParaRPr lang="fr-CH" dirty="0"/>
          </a:p>
          <a:p>
            <a:r>
              <a:rPr lang="de-CH" dirty="0"/>
              <a:t>Oscar </a:t>
            </a:r>
            <a:r>
              <a:rPr lang="de-CH" dirty="0" err="1"/>
              <a:t>Cherbuin</a:t>
            </a:r>
            <a:r>
              <a:rPr lang="de-CH" dirty="0"/>
              <a:t>, </a:t>
            </a:r>
            <a:br>
              <a:rPr lang="de-CH" dirty="0"/>
            </a:br>
            <a:r>
              <a:rPr lang="de-CH" dirty="0" err="1"/>
              <a:t>Directeur</a:t>
            </a:r>
            <a:r>
              <a:rPr lang="de-CH" dirty="0"/>
              <a:t> </a:t>
            </a:r>
            <a:r>
              <a:rPr lang="de-CH" dirty="0" err="1"/>
              <a:t>Association</a:t>
            </a:r>
            <a:r>
              <a:rPr lang="de-CH" dirty="0"/>
              <a:t> </a:t>
            </a:r>
            <a:r>
              <a:rPr lang="de-CH" dirty="0" err="1"/>
              <a:t>régionale</a:t>
            </a:r>
            <a:r>
              <a:rPr lang="de-CH" dirty="0"/>
              <a:t> </a:t>
            </a:r>
            <a:br>
              <a:rPr lang="de-CH" dirty="0"/>
            </a:br>
            <a:r>
              <a:rPr lang="de-CH" dirty="0" err="1"/>
              <a:t>Cossonay</a:t>
            </a:r>
            <a:r>
              <a:rPr lang="de-CH" dirty="0"/>
              <a:t>-</a:t>
            </a:r>
            <a:r>
              <a:rPr lang="de-CH" dirty="0" err="1"/>
              <a:t>Aubonne</a:t>
            </a:r>
            <a:r>
              <a:rPr lang="de-CH" dirty="0"/>
              <a:t>-Morges </a:t>
            </a:r>
            <a:br>
              <a:rPr lang="de-CH" dirty="0"/>
            </a:br>
            <a:r>
              <a:rPr lang="de-CH" dirty="0"/>
              <a:t>ARCAM</a:t>
            </a:r>
            <a:endParaRPr lang="fr-CH" dirty="0"/>
          </a:p>
        </p:txBody>
      </p:sp>
      <p:pic>
        <p:nvPicPr>
          <p:cNvPr id="5124" name="Picture 4" descr="http://sofiesgroup.com/wp-content/uploads/2014/06/LJA_n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9384" y="2276872"/>
            <a:ext cx="2736304" cy="182420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s intégré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072" y="4268445"/>
            <a:ext cx="2713712" cy="243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9232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Outils méthodologiques : survol</a:t>
            </a:r>
          </a:p>
        </p:txBody>
      </p:sp>
      <p:pic>
        <p:nvPicPr>
          <p:cNvPr id="7170" name="Picture 2" descr="Résultat de recherche d'images pour &quot;survol&quo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2276872"/>
            <a:ext cx="4153644" cy="415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57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80728"/>
            <a:ext cx="7773988" cy="576263"/>
          </a:xfrm>
        </p:spPr>
        <p:txBody>
          <a:bodyPr/>
          <a:lstStyle/>
          <a:p>
            <a:r>
              <a:rPr lang="fr-CH" altLang="de-DE" dirty="0"/>
              <a:t>Etapes d’un travail orienté vers l’efficacité</a:t>
            </a:r>
            <a:endParaRPr lang="fr-CH" dirty="0"/>
          </a:p>
        </p:txBody>
      </p:sp>
      <p:sp>
        <p:nvSpPr>
          <p:cNvPr id="4" name="CasellaDiTesto 6"/>
          <p:cNvSpPr txBox="1"/>
          <p:nvPr/>
        </p:nvSpPr>
        <p:spPr bwMode="auto">
          <a:xfrm>
            <a:off x="611560" y="6055649"/>
            <a:ext cx="3092193" cy="575542"/>
          </a:xfrm>
          <a:prstGeom prst="rect">
            <a:avLst/>
          </a:prstGeom>
          <a:noFill/>
          <a:ln w="9525">
            <a:noFill/>
            <a:miter lim="800000"/>
            <a:headEnd/>
            <a:tailEnd/>
          </a:ln>
        </p:spPr>
        <p:txBody>
          <a:bodyPr wrap="none" lIns="0" tIns="0" rIns="0" bIns="0">
            <a:spAutoFit/>
          </a:bodyPr>
          <a:lstStyle/>
          <a:p>
            <a:pPr eaLnBrk="0" hangingPunct="0">
              <a:spcBef>
                <a:spcPct val="20000"/>
              </a:spcBef>
              <a:defRPr/>
            </a:pPr>
            <a:r>
              <a:rPr lang="en-US" sz="1100" kern="0" dirty="0">
                <a:latin typeface="+mn-lt"/>
                <a:ea typeface="ＭＳ Ｐゴシック" pitchFamily="-112" charset="-128"/>
                <a:cs typeface="ＭＳ Ｐゴシック" pitchFamily="-112" charset="-128"/>
              </a:rPr>
              <a:t>Pour </a:t>
            </a:r>
            <a:r>
              <a:rPr lang="en-US" sz="1100" kern="0" dirty="0" err="1">
                <a:latin typeface="+mn-lt"/>
                <a:ea typeface="ＭＳ Ｐゴシック" pitchFamily="-112" charset="-128"/>
                <a:cs typeface="ＭＳ Ｐゴシック" pitchFamily="-112" charset="-128"/>
              </a:rPr>
              <a:t>en</a:t>
            </a:r>
            <a:r>
              <a:rPr lang="en-US" sz="1100" kern="0" dirty="0">
                <a:latin typeface="+mn-lt"/>
                <a:ea typeface="ＭＳ Ｐゴシック" pitchFamily="-112" charset="-128"/>
                <a:cs typeface="ＭＳ Ｐゴシック" pitchFamily="-112" charset="-128"/>
              </a:rPr>
              <a:t> savoir plus:</a:t>
            </a:r>
          </a:p>
          <a:p>
            <a:pPr eaLnBrk="0" hangingPunct="0">
              <a:spcBef>
                <a:spcPct val="20000"/>
              </a:spcBef>
              <a:defRPr/>
            </a:pPr>
            <a:r>
              <a:rPr lang="en-US" sz="1100" kern="0" dirty="0">
                <a:latin typeface="+mn-lt"/>
                <a:ea typeface="ＭＳ Ｐゴシック" pitchFamily="-112" charset="-128"/>
                <a:cs typeface="ＭＳ Ｐゴシック" pitchFamily="-112" charset="-128"/>
                <a:hlinkClick r:id="rId2"/>
              </a:rPr>
              <a:t>http://www.regiosuisse.ch/fr/orientation-lefficacite</a:t>
            </a:r>
            <a:r>
              <a:rPr lang="en-US" sz="1100" kern="0" dirty="0">
                <a:latin typeface="+mn-lt"/>
                <a:ea typeface="ＭＳ Ｐゴシック" pitchFamily="-112" charset="-128"/>
                <a:cs typeface="ＭＳ Ｐゴシック" pitchFamily="-112" charset="-128"/>
              </a:rPr>
              <a:t> </a:t>
            </a:r>
          </a:p>
          <a:p>
            <a:pPr eaLnBrk="0" hangingPunct="0">
              <a:spcBef>
                <a:spcPct val="20000"/>
              </a:spcBef>
              <a:defRPr/>
            </a:pPr>
            <a:r>
              <a:rPr lang="en-US" sz="1100" kern="0" dirty="0">
                <a:latin typeface="+mn-lt"/>
                <a:ea typeface="ＭＳ Ｐゴシック" pitchFamily="-112" charset="-128"/>
                <a:cs typeface="ＭＳ Ｐゴシック" pitchFamily="-112" charset="-128"/>
                <a:hlinkClick r:id="rId3"/>
              </a:rPr>
              <a:t>http://elearningpcm.ch/fr/lire/</a:t>
            </a:r>
            <a:r>
              <a:rPr lang="en-US" sz="1100" kern="0" dirty="0">
                <a:latin typeface="+mn-lt"/>
                <a:ea typeface="ＭＳ Ｐゴシック" pitchFamily="-112" charset="-128"/>
                <a:cs typeface="ＭＳ Ｐゴシック" pitchFamily="-112" charset="-128"/>
              </a:rPr>
              <a:t> </a:t>
            </a:r>
          </a:p>
        </p:txBody>
      </p:sp>
      <p:pic>
        <p:nvPicPr>
          <p:cNvPr id="13"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1640" y="1724314"/>
            <a:ext cx="629285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égende : encadrée 13"/>
          <p:cNvSpPr/>
          <p:nvPr/>
        </p:nvSpPr>
        <p:spPr>
          <a:xfrm>
            <a:off x="6300192" y="1742589"/>
            <a:ext cx="1656184" cy="504056"/>
          </a:xfrm>
          <a:prstGeom prst="borderCallout1">
            <a:avLst>
              <a:gd name="adj1" fmla="val 58571"/>
              <a:gd name="adj2" fmla="val -4293"/>
              <a:gd name="adj3" fmla="val 163383"/>
              <a:gd name="adj4" fmla="val -2419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ln>
                  <a:solidFill>
                    <a:srgbClr val="FFFF00"/>
                  </a:solidFill>
                </a:ln>
              </a:rPr>
              <a:t>Stratégie</a:t>
            </a:r>
          </a:p>
        </p:txBody>
      </p:sp>
      <p:sp>
        <p:nvSpPr>
          <p:cNvPr id="15" name="Légende : encadrée 14"/>
          <p:cNvSpPr/>
          <p:nvPr/>
        </p:nvSpPr>
        <p:spPr>
          <a:xfrm>
            <a:off x="3491880" y="3717032"/>
            <a:ext cx="1868057" cy="504056"/>
          </a:xfrm>
          <a:prstGeom prst="borderCallout1">
            <a:avLst>
              <a:gd name="adj1" fmla="val 103792"/>
              <a:gd name="adj2" fmla="val 49114"/>
              <a:gd name="adj3" fmla="val 183900"/>
              <a:gd name="adj4" fmla="val 1678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ln>
                  <a:solidFill>
                    <a:srgbClr val="FFFF00"/>
                  </a:solidFill>
                </a:ln>
              </a:rPr>
              <a:t>Cycle de projet</a:t>
            </a:r>
          </a:p>
        </p:txBody>
      </p:sp>
      <p:sp>
        <p:nvSpPr>
          <p:cNvPr id="16" name="Légende : encadrée 15"/>
          <p:cNvSpPr/>
          <p:nvPr/>
        </p:nvSpPr>
        <p:spPr>
          <a:xfrm>
            <a:off x="503548" y="1994617"/>
            <a:ext cx="1656184" cy="504056"/>
          </a:xfrm>
          <a:prstGeom prst="borderCallout1">
            <a:avLst>
              <a:gd name="adj1" fmla="val 58571"/>
              <a:gd name="adj2" fmla="val 107476"/>
              <a:gd name="adj3" fmla="val -328"/>
              <a:gd name="adj4" fmla="val 160966"/>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ln>
                  <a:solidFill>
                    <a:srgbClr val="FFFF00"/>
                  </a:solidFill>
                </a:ln>
              </a:rPr>
              <a:t>Finalité</a:t>
            </a:r>
          </a:p>
        </p:txBody>
      </p:sp>
    </p:spTree>
    <p:extLst>
      <p:ext uri="{BB962C8B-B14F-4D97-AF65-F5344CB8AC3E}">
        <p14:creationId xmlns:p14="http://schemas.microsoft.com/office/powerpoint/2010/main" val="3548949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latin typeface="Arial" charset="0"/>
                <a:ea typeface="ＭＳ Ｐゴシック" charset="0"/>
                <a:cs typeface="ＭＳ Ｐゴシック" charset="0"/>
              </a:rPr>
              <a:t>A. Planification stratégique : Analyse de contexte</a:t>
            </a:r>
            <a:endParaRPr lang="fr-CH" dirty="0"/>
          </a:p>
        </p:txBody>
      </p:sp>
      <p:sp>
        <p:nvSpPr>
          <p:cNvPr id="3" name="Espace réservé du contenu 2"/>
          <p:cNvSpPr>
            <a:spLocks noGrp="1"/>
          </p:cNvSpPr>
          <p:nvPr>
            <p:ph idx="1"/>
          </p:nvPr>
        </p:nvSpPr>
        <p:spPr/>
        <p:txBody>
          <a:bodyPr/>
          <a:lstStyle/>
          <a:p>
            <a:r>
              <a:rPr lang="fr-CH" dirty="0"/>
              <a:t>Acteurs</a:t>
            </a:r>
          </a:p>
          <a:p>
            <a:r>
              <a:rPr lang="fr-CH" dirty="0"/>
              <a:t>Statistiques</a:t>
            </a:r>
          </a:p>
          <a:p>
            <a:r>
              <a:rPr lang="fr-CH" dirty="0"/>
              <a:t>AFFOM (SWOT)</a:t>
            </a:r>
          </a:p>
          <a:p>
            <a:endParaRPr lang="fr-CH" dirty="0"/>
          </a:p>
        </p:txBody>
      </p:sp>
      <p:grpSp>
        <p:nvGrpSpPr>
          <p:cNvPr id="5" name="Groupe 4"/>
          <p:cNvGrpSpPr/>
          <p:nvPr/>
        </p:nvGrpSpPr>
        <p:grpSpPr>
          <a:xfrm>
            <a:off x="3563888" y="2384066"/>
            <a:ext cx="5221089" cy="3861048"/>
            <a:chOff x="3092649" y="2277179"/>
            <a:chExt cx="5221089" cy="3861048"/>
          </a:xfrm>
        </p:grpSpPr>
        <p:pic>
          <p:nvPicPr>
            <p:cNvPr id="8194" name="Picture 2" descr="slide_7.jpg (960×72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92649" y="2277179"/>
              <a:ext cx="5148064" cy="38610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92649" y="5022850"/>
              <a:ext cx="5221089" cy="1115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8196" name="Picture 4" descr="Matrice d'analyse SW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8" y="4085989"/>
            <a:ext cx="2193902" cy="218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62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130550" y="764705"/>
            <a:ext cx="5481638" cy="1332384"/>
          </a:xfrm>
        </p:spPr>
        <p:txBody>
          <a:bodyPr/>
          <a:lstStyle/>
          <a:p>
            <a:pPr eaLnBrk="1" hangingPunct="1"/>
            <a:r>
              <a:rPr lang="fr-CH" sz="1200" dirty="0"/>
              <a:t/>
            </a:r>
            <a:br>
              <a:rPr lang="fr-CH" sz="1200" dirty="0"/>
            </a:br>
            <a:r>
              <a:rPr lang="fr-CH" dirty="0"/>
              <a:t>Champ d’application géographique de la NPR  (Où va la promotion ?) </a:t>
            </a:r>
            <a:br>
              <a:rPr lang="fr-CH" dirty="0"/>
            </a:br>
            <a:endParaRPr lang="fr-CH" dirty="0"/>
          </a:p>
        </p:txBody>
      </p:sp>
      <p:sp>
        <p:nvSpPr>
          <p:cNvPr id="43011" name="Rectangle 3"/>
          <p:cNvSpPr>
            <a:spLocks noGrp="1" noChangeArrowheads="1"/>
          </p:cNvSpPr>
          <p:nvPr>
            <p:ph type="body" idx="1"/>
          </p:nvPr>
        </p:nvSpPr>
        <p:spPr>
          <a:xfrm>
            <a:off x="3203575" y="1958975"/>
            <a:ext cx="5689600" cy="3806825"/>
          </a:xfrm>
        </p:spPr>
        <p:txBody>
          <a:bodyPr/>
          <a:lstStyle/>
          <a:p>
            <a:pPr eaLnBrk="1" hangingPunct="1">
              <a:spcBef>
                <a:spcPts val="600"/>
              </a:spcBef>
            </a:pPr>
            <a:r>
              <a:rPr lang="fr-CH" sz="1800" b="1" dirty="0"/>
              <a:t>Zones de montagne</a:t>
            </a:r>
          </a:p>
          <a:p>
            <a:pPr eaLnBrk="1" hangingPunct="1">
              <a:spcBef>
                <a:spcPts val="600"/>
              </a:spcBef>
            </a:pPr>
            <a:r>
              <a:rPr lang="fr-CH" sz="1800" b="1" dirty="0"/>
              <a:t>Espace rural</a:t>
            </a:r>
          </a:p>
          <a:p>
            <a:pPr eaLnBrk="1" hangingPunct="1">
              <a:spcBef>
                <a:spcPts val="600"/>
              </a:spcBef>
            </a:pPr>
            <a:r>
              <a:rPr lang="fr-CH" sz="1800" b="1" dirty="0"/>
              <a:t>Zones transfrontalières</a:t>
            </a:r>
          </a:p>
        </p:txBody>
      </p:sp>
      <p:sp>
        <p:nvSpPr>
          <p:cNvPr id="43012" name="Rectangle 4"/>
          <p:cNvSpPr>
            <a:spLocks noChangeArrowheads="1"/>
          </p:cNvSpPr>
          <p:nvPr/>
        </p:nvSpPr>
        <p:spPr bwMode="auto">
          <a:xfrm>
            <a:off x="3130550" y="3212977"/>
            <a:ext cx="5689600" cy="181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5600" indent="-355600">
              <a:lnSpc>
                <a:spcPct val="90000"/>
              </a:lnSpc>
            </a:pPr>
            <a:r>
              <a:rPr lang="fr-CH" sz="1400" dirty="0">
                <a:solidFill>
                  <a:srgbClr val="000000"/>
                </a:solidFill>
                <a:sym typeface="Wingdings" pitchFamily="2" charset="2"/>
              </a:rPr>
              <a:t>Toute la Suisse sauf :</a:t>
            </a:r>
            <a:endParaRPr lang="fr-CH" sz="1400" i="1" dirty="0">
              <a:solidFill>
                <a:srgbClr val="000000"/>
              </a:solidFill>
            </a:endParaRPr>
          </a:p>
          <a:p>
            <a:pPr marL="355600" indent="-355600">
              <a:lnSpc>
                <a:spcPct val="90000"/>
              </a:lnSpc>
              <a:spcBef>
                <a:spcPct val="60000"/>
              </a:spcBef>
              <a:buFontTx/>
              <a:buChar char="•"/>
            </a:pPr>
            <a:r>
              <a:rPr lang="fr-CH" sz="1400" dirty="0">
                <a:solidFill>
                  <a:srgbClr val="000000"/>
                </a:solidFill>
                <a:sym typeface="Wingdings" pitchFamily="2" charset="2"/>
              </a:rPr>
              <a:t>Les grandes agglomérations de Zurich, Bâle, Berne, Lausanne et Genève</a:t>
            </a:r>
          </a:p>
          <a:p>
            <a:pPr marL="355600" indent="-355600">
              <a:lnSpc>
                <a:spcPct val="90000"/>
              </a:lnSpc>
              <a:spcBef>
                <a:spcPct val="60000"/>
              </a:spcBef>
              <a:buFontTx/>
              <a:buChar char="•"/>
            </a:pPr>
            <a:r>
              <a:rPr lang="fr-CH" sz="1400" dirty="0">
                <a:solidFill>
                  <a:srgbClr val="000000"/>
                </a:solidFill>
                <a:sym typeface="Wingdings" pitchFamily="2" charset="2"/>
              </a:rPr>
              <a:t>les cantons villes </a:t>
            </a:r>
            <a:r>
              <a:rPr lang="fr-CH" sz="1400" dirty="0">
                <a:sym typeface="Wingdings" pitchFamily="2" charset="2"/>
              </a:rPr>
              <a:t>ZG, BS, BL et </a:t>
            </a:r>
            <a:r>
              <a:rPr lang="fr-CH" sz="1400" dirty="0">
                <a:solidFill>
                  <a:srgbClr val="000000"/>
                </a:solidFill>
                <a:sym typeface="Wingdings" pitchFamily="2" charset="2"/>
              </a:rPr>
              <a:t>GE de même qu‘une grande partie des cantons de ZH et AG</a:t>
            </a:r>
            <a:endParaRPr lang="fr-CH" sz="1400" i="1" dirty="0">
              <a:solidFill>
                <a:srgbClr val="000000"/>
              </a:solidFill>
            </a:endParaRPr>
          </a:p>
        </p:txBody>
      </p:sp>
      <p:sp>
        <p:nvSpPr>
          <p:cNvPr id="43013" name="Text Box 5"/>
          <p:cNvSpPr txBox="1">
            <a:spLocks noChangeArrowheads="1"/>
          </p:cNvSpPr>
          <p:nvPr/>
        </p:nvSpPr>
        <p:spPr bwMode="auto">
          <a:xfrm>
            <a:off x="3059113" y="4516721"/>
            <a:ext cx="6084887" cy="12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ct val="15000"/>
              </a:spcAft>
            </a:pPr>
            <a:r>
              <a:rPr lang="fr-CH" sz="1400" i="1" dirty="0">
                <a:solidFill>
                  <a:srgbClr val="000000"/>
                </a:solidFill>
              </a:rPr>
              <a:t>Exceptions : </a:t>
            </a:r>
          </a:p>
          <a:p>
            <a:pPr eaLnBrk="1" hangingPunct="1">
              <a:buFontTx/>
              <a:buChar char="-"/>
            </a:pPr>
            <a:r>
              <a:rPr lang="fr-CH" sz="1400" i="1" dirty="0">
                <a:solidFill>
                  <a:srgbClr val="000000"/>
                </a:solidFill>
              </a:rPr>
              <a:t> Projets de coopération transfrontalière, transnationale et interrégionale (Interreg, etc.)</a:t>
            </a:r>
          </a:p>
          <a:p>
            <a:pPr eaLnBrk="1" hangingPunct="1">
              <a:spcBef>
                <a:spcPct val="20000"/>
              </a:spcBef>
              <a:buFontTx/>
              <a:buChar char="-"/>
            </a:pPr>
            <a:r>
              <a:rPr lang="fr-CH" sz="1400" i="1" dirty="0">
                <a:solidFill>
                  <a:srgbClr val="000000"/>
                </a:solidFill>
              </a:rPr>
              <a:t> Allègements fiscaux</a:t>
            </a:r>
            <a:r>
              <a:rPr lang="fr-CH" sz="1400" i="1" dirty="0">
                <a:solidFill>
                  <a:srgbClr val="000000"/>
                </a:solidFill>
                <a:sym typeface="Wingdings" pitchFamily="2" charset="2"/>
              </a:rPr>
              <a:t> ordonnance séparée</a:t>
            </a:r>
          </a:p>
          <a:p>
            <a:pPr eaLnBrk="1" hangingPunct="1">
              <a:spcBef>
                <a:spcPct val="20000"/>
              </a:spcBef>
              <a:buFontTx/>
              <a:buChar char="-"/>
            </a:pPr>
            <a:r>
              <a:rPr lang="fr-CH" sz="1400" i="1" dirty="0">
                <a:solidFill>
                  <a:srgbClr val="000000"/>
                </a:solidFill>
                <a:sym typeface="Wingdings" pitchFamily="2" charset="2"/>
              </a:rPr>
              <a:t> Cantons urbains : preuve du besoin (Ex. : SO 2012</a:t>
            </a:r>
            <a:r>
              <a:rPr lang="fr-CH" sz="1400" i="1" dirty="0">
                <a:solidFill>
                  <a:srgbClr val="000000"/>
                </a:solidFill>
              </a:rPr>
              <a:t>–2015</a:t>
            </a:r>
            <a:r>
              <a:rPr lang="fr-CH" sz="1400" i="1" dirty="0">
                <a:solidFill>
                  <a:srgbClr val="000000"/>
                </a:solidFill>
                <a:sym typeface="Wingdings" pitchFamily="2" charset="2"/>
              </a:rPr>
              <a:t>)</a:t>
            </a:r>
            <a:endParaRPr lang="fr-CH" sz="1400" i="1" dirty="0">
              <a:solidFill>
                <a:srgbClr val="000000"/>
              </a:solidFill>
            </a:endParaRPr>
          </a:p>
        </p:txBody>
      </p:sp>
      <p:pic>
        <p:nvPicPr>
          <p:cNvPr id="4301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4208" y="1768198"/>
            <a:ext cx="2375942" cy="161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738" y="1268413"/>
            <a:ext cx="2125662"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feld 3"/>
          <p:cNvSpPr txBox="1">
            <a:spLocks noChangeArrowheads="1"/>
          </p:cNvSpPr>
          <p:nvPr/>
        </p:nvSpPr>
        <p:spPr bwMode="auto">
          <a:xfrm>
            <a:off x="3203575" y="5899208"/>
            <a:ext cx="511333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t>Pour en savoir plus :</a:t>
            </a:r>
          </a:p>
          <a:p>
            <a:pPr eaLnBrk="1" hangingPunct="1"/>
            <a:r>
              <a:rPr lang="fr-CH" sz="1100" dirty="0">
                <a:hlinkClick r:id="rId5"/>
              </a:rPr>
              <a:t>http://regiosuisse.ch/fr/documents/regios-0109-npr-apres-phase-lancement</a:t>
            </a:r>
            <a:r>
              <a:rPr lang="fr-CH" sz="1100" dirty="0"/>
              <a:t>,Voir p. 15 : Champ d‘application élargi de la politique de promotion</a:t>
            </a:r>
          </a:p>
        </p:txBody>
      </p:sp>
    </p:spTree>
    <p:extLst>
      <p:ext uri="{BB962C8B-B14F-4D97-AF65-F5344CB8AC3E}">
        <p14:creationId xmlns:p14="http://schemas.microsoft.com/office/powerpoint/2010/main" val="21535747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errains industriels dans le nord vaudoi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03315" y="2349958"/>
            <a:ext cx="6314281" cy="446199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CH" dirty="0">
                <a:latin typeface="Arial" charset="0"/>
                <a:ea typeface="ＭＳ Ｐゴシック" charset="0"/>
                <a:cs typeface="ＭＳ Ｐゴシック" charset="0"/>
              </a:rPr>
              <a:t>A. Planification stratégique : Facteurs externes</a:t>
            </a:r>
            <a:endParaRPr lang="fr-CH" dirty="0"/>
          </a:p>
        </p:txBody>
      </p:sp>
      <p:sp>
        <p:nvSpPr>
          <p:cNvPr id="3" name="Espace réservé du contenu 2"/>
          <p:cNvSpPr>
            <a:spLocks noGrp="1"/>
          </p:cNvSpPr>
          <p:nvPr>
            <p:ph idx="1"/>
          </p:nvPr>
        </p:nvSpPr>
        <p:spPr/>
        <p:txBody>
          <a:bodyPr/>
          <a:lstStyle/>
          <a:p>
            <a:r>
              <a:rPr lang="fr-CH" dirty="0"/>
              <a:t>Eléments de contexte qui influencent la région mais sur lesquels elle n’a aucune influence</a:t>
            </a:r>
          </a:p>
        </p:txBody>
      </p:sp>
      <p:grpSp>
        <p:nvGrpSpPr>
          <p:cNvPr id="5" name="Groupe 4"/>
          <p:cNvGrpSpPr/>
          <p:nvPr/>
        </p:nvGrpSpPr>
        <p:grpSpPr>
          <a:xfrm>
            <a:off x="1259632" y="3027729"/>
            <a:ext cx="3034506" cy="3462023"/>
            <a:chOff x="1259632" y="3027729"/>
            <a:chExt cx="3034506" cy="3462023"/>
          </a:xfrm>
        </p:grpSpPr>
        <p:sp>
          <p:nvSpPr>
            <p:cNvPr id="4" name="Flèche : droite 3"/>
            <p:cNvSpPr/>
            <p:nvPr/>
          </p:nvSpPr>
          <p:spPr>
            <a:xfrm>
              <a:off x="2637954" y="3027729"/>
              <a:ext cx="1656184" cy="7200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Législation</a:t>
              </a:r>
            </a:p>
          </p:txBody>
        </p:sp>
        <p:sp>
          <p:nvSpPr>
            <p:cNvPr id="7" name="Flèche : droite 6"/>
            <p:cNvSpPr/>
            <p:nvPr/>
          </p:nvSpPr>
          <p:spPr>
            <a:xfrm>
              <a:off x="1799489" y="3835206"/>
              <a:ext cx="1656184" cy="7200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Conjoncture</a:t>
              </a:r>
            </a:p>
          </p:txBody>
        </p:sp>
        <p:sp>
          <p:nvSpPr>
            <p:cNvPr id="8" name="Flèche : droite 7"/>
            <p:cNvSpPr/>
            <p:nvPr/>
          </p:nvSpPr>
          <p:spPr>
            <a:xfrm>
              <a:off x="2087724" y="5769672"/>
              <a:ext cx="1656184" cy="7200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Climat</a:t>
              </a:r>
            </a:p>
          </p:txBody>
        </p:sp>
        <p:sp>
          <p:nvSpPr>
            <p:cNvPr id="9" name="Flèche : droite 8"/>
            <p:cNvSpPr/>
            <p:nvPr/>
          </p:nvSpPr>
          <p:spPr>
            <a:xfrm>
              <a:off x="1259632" y="4807730"/>
              <a:ext cx="1656184" cy="7200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Marchés</a:t>
              </a:r>
            </a:p>
          </p:txBody>
        </p:sp>
      </p:grpSp>
    </p:spTree>
    <p:extLst>
      <p:ext uri="{BB962C8B-B14F-4D97-AF65-F5344CB8AC3E}">
        <p14:creationId xmlns:p14="http://schemas.microsoft.com/office/powerpoint/2010/main" val="31580815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4" y="1482725"/>
            <a:ext cx="8677275" cy="576263"/>
          </a:xfrm>
        </p:spPr>
        <p:txBody>
          <a:bodyPr/>
          <a:lstStyle/>
          <a:p>
            <a:r>
              <a:rPr lang="fr-CH" dirty="0">
                <a:latin typeface="Arial" charset="0"/>
                <a:ea typeface="ＭＳ Ｐゴシック" charset="0"/>
                <a:cs typeface="ＭＳ Ｐゴシック" charset="0"/>
              </a:rPr>
              <a:t>A. Planification stratégique : Structure de planification</a:t>
            </a:r>
            <a:endParaRPr lang="fr-CH" dirty="0"/>
          </a:p>
        </p:txBody>
      </p:sp>
      <p:graphicFrame>
        <p:nvGraphicFramePr>
          <p:cNvPr id="4" name="Diagramme 3"/>
          <p:cNvGraphicFramePr/>
          <p:nvPr>
            <p:extLst>
              <p:ext uri="{D42A27DB-BD31-4B8C-83A1-F6EECF244321}">
                <p14:modId xmlns:p14="http://schemas.microsoft.com/office/powerpoint/2010/main" val="3338387743"/>
              </p:ext>
            </p:extLst>
          </p:nvPr>
        </p:nvGraphicFramePr>
        <p:xfrm>
          <a:off x="1619672" y="2420888"/>
          <a:ext cx="5990456"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844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617620" y="6596390"/>
            <a:ext cx="1526380" cy="261610"/>
          </a:xfrm>
          <a:prstGeom prst="rect">
            <a:avLst/>
          </a:prstGeom>
        </p:spPr>
        <p:txBody>
          <a:bodyPr wrap="none">
            <a:spAutoFit/>
          </a:bodyPr>
          <a:lstStyle/>
          <a:p>
            <a:r>
              <a:rPr lang="de-CH" sz="1100" dirty="0"/>
              <a:t>Source : SEREC Sàrl</a:t>
            </a:r>
          </a:p>
        </p:txBody>
      </p:sp>
      <p:sp>
        <p:nvSpPr>
          <p:cNvPr id="6"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2. Niveau régional</a:t>
            </a:r>
            <a:endParaRPr lang="fr-CH" sz="1400" dirty="0"/>
          </a:p>
        </p:txBody>
      </p:sp>
      <p:sp>
        <p:nvSpPr>
          <p:cNvPr id="4" name="Titre 3"/>
          <p:cNvSpPr>
            <a:spLocks noGrp="1"/>
          </p:cNvSpPr>
          <p:nvPr>
            <p:ph type="title"/>
          </p:nvPr>
        </p:nvSpPr>
        <p:spPr/>
        <p:txBody>
          <a:bodyPr/>
          <a:lstStyle/>
          <a:p>
            <a:r>
              <a:rPr lang="fr-CH" dirty="0">
                <a:latin typeface="Arial" charset="0"/>
                <a:ea typeface="ＭＳ Ｐゴシック" charset="0"/>
                <a:cs typeface="ＭＳ Ｐゴシック" charset="0"/>
              </a:rPr>
              <a:t>A. Planification stratégique : Formulations</a:t>
            </a:r>
            <a:r>
              <a:rPr lang="fr-CH" dirty="0"/>
              <a:t/>
            </a:r>
            <a:br>
              <a:rPr lang="fr-CH" dirty="0"/>
            </a:br>
            <a:endParaRPr lang="fr-CH" dirty="0"/>
          </a:p>
        </p:txBody>
      </p:sp>
      <p:pic>
        <p:nvPicPr>
          <p:cNvPr id="8" name="Imag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7664" y="2348880"/>
            <a:ext cx="6162675" cy="2905125"/>
          </a:xfrm>
          <a:prstGeom prst="rect">
            <a:avLst/>
          </a:prstGeom>
        </p:spPr>
      </p:pic>
    </p:spTree>
    <p:extLst>
      <p:ext uri="{BB962C8B-B14F-4D97-AF65-F5344CB8AC3E}">
        <p14:creationId xmlns:p14="http://schemas.microsoft.com/office/powerpoint/2010/main" val="15756797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466724" y="836613"/>
            <a:ext cx="8677275" cy="576262"/>
          </a:xfrm>
        </p:spPr>
        <p:txBody>
          <a:bodyPr/>
          <a:lstStyle/>
          <a:p>
            <a:pPr eaLnBrk="1" hangingPunct="1"/>
            <a:r>
              <a:rPr lang="fr-CH" dirty="0">
                <a:latin typeface="Arial" charset="0"/>
                <a:ea typeface="ＭＳ Ｐゴシック" charset="0"/>
                <a:cs typeface="ＭＳ Ｐゴシック" charset="0"/>
              </a:rPr>
              <a:t>A. Planification stratégique : Formulations</a:t>
            </a:r>
            <a:endParaRPr lang="de-CH" altLang="de-DE" dirty="0"/>
          </a:p>
        </p:txBody>
      </p:sp>
      <p:pic>
        <p:nvPicPr>
          <p:cNvPr id="31747" name="Segnaposto contenuto 5" descr="black-23778_640.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3575" y="1341438"/>
            <a:ext cx="283686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magine 10" descr="Double fleche.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393007">
            <a:off x="2484438" y="2205038"/>
            <a:ext cx="3671887"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7"/>
          <p:cNvSpPr txBox="1">
            <a:spLocks noChangeArrowheads="1"/>
          </p:cNvSpPr>
          <p:nvPr/>
        </p:nvSpPr>
        <p:spPr bwMode="auto">
          <a:xfrm>
            <a:off x="1331913" y="2924175"/>
            <a:ext cx="1403350" cy="523875"/>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CH" altLang="de-DE" sz="2800" dirty="0">
                <a:solidFill>
                  <a:schemeClr val="bg2">
                    <a:lumMod val="75000"/>
                  </a:schemeClr>
                </a:solidFill>
              </a:rPr>
              <a:t>Objectif</a:t>
            </a:r>
          </a:p>
        </p:txBody>
      </p:sp>
      <p:sp>
        <p:nvSpPr>
          <p:cNvPr id="8" name="CasellaDiTesto 8"/>
          <p:cNvSpPr txBox="1">
            <a:spLocks noChangeArrowheads="1"/>
          </p:cNvSpPr>
          <p:nvPr/>
        </p:nvSpPr>
        <p:spPr bwMode="auto">
          <a:xfrm>
            <a:off x="6011863" y="2924175"/>
            <a:ext cx="1944687" cy="523875"/>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CH" altLang="de-DE" sz="2800" dirty="0">
                <a:solidFill>
                  <a:schemeClr val="bg2">
                    <a:lumMod val="75000"/>
                  </a:schemeClr>
                </a:solidFill>
              </a:rPr>
              <a:t>Indicateurs</a:t>
            </a:r>
          </a:p>
        </p:txBody>
      </p:sp>
      <p:sp>
        <p:nvSpPr>
          <p:cNvPr id="9" name="Rettangolo 6"/>
          <p:cNvSpPr/>
          <p:nvPr/>
        </p:nvSpPr>
        <p:spPr>
          <a:xfrm>
            <a:off x="2898667" y="5934670"/>
            <a:ext cx="3364896" cy="923330"/>
          </a:xfrm>
          <a:prstGeom prst="rect">
            <a:avLst/>
          </a:prstGeom>
          <a:noFill/>
        </p:spPr>
        <p:txBody>
          <a:bodyPr wrap="none">
            <a:spAutoFit/>
          </a:bodyPr>
          <a:lstStyle/>
          <a:p>
            <a:pPr algn="ctr" eaLnBrk="1" fontAlgn="auto" hangingPunct="1">
              <a:spcBef>
                <a:spcPts val="0"/>
              </a:spcBef>
              <a:spcAft>
                <a:spcPts val="0"/>
              </a:spcAft>
              <a:defRPr/>
            </a:pPr>
            <a:r>
              <a:rPr lang="fr-CH"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S M A R T</a:t>
            </a:r>
          </a:p>
        </p:txBody>
      </p:sp>
      <p:sp>
        <p:nvSpPr>
          <p:cNvPr id="12" name="Fumetto 1 9"/>
          <p:cNvSpPr/>
          <p:nvPr/>
        </p:nvSpPr>
        <p:spPr>
          <a:xfrm>
            <a:off x="7027863" y="4589463"/>
            <a:ext cx="1728787" cy="1871662"/>
          </a:xfrm>
          <a:prstGeom prst="wedgeRectCallout">
            <a:avLst>
              <a:gd name="adj1" fmla="val -90206"/>
              <a:gd name="adj2" fmla="val 43335"/>
            </a:avLst>
          </a:prstGeom>
          <a:solidFill>
            <a:srgbClr val="9BBB59"/>
          </a:solidFill>
          <a:ln w="25400" cap="flat" cmpd="sng" algn="ctr">
            <a:solidFill>
              <a:srgbClr val="9BBB59">
                <a:shade val="50000"/>
              </a:srgbClr>
            </a:solidFill>
            <a:prstDash val="solid"/>
          </a:ln>
          <a:effectLst/>
        </p:spPr>
        <p:txBody>
          <a:bodyPr anchor="ctr"/>
          <a:lstStyle/>
          <a:p>
            <a:pPr algn="ctr" eaLnBrk="1" fontAlgn="auto" hangingPunct="1">
              <a:spcBef>
                <a:spcPts val="0"/>
              </a:spcBef>
              <a:spcAft>
                <a:spcPts val="0"/>
              </a:spcAft>
              <a:defRPr/>
            </a:pPr>
            <a:r>
              <a:rPr lang="fr-CH" kern="0" dirty="0">
                <a:solidFill>
                  <a:prstClr val="white"/>
                </a:solidFill>
              </a:rPr>
              <a:t>Spécifique</a:t>
            </a:r>
          </a:p>
          <a:p>
            <a:pPr algn="ctr" eaLnBrk="1" fontAlgn="auto" hangingPunct="1">
              <a:spcBef>
                <a:spcPts val="0"/>
              </a:spcBef>
              <a:spcAft>
                <a:spcPts val="0"/>
              </a:spcAft>
              <a:defRPr/>
            </a:pPr>
            <a:r>
              <a:rPr lang="fr-CH" kern="0" dirty="0">
                <a:solidFill>
                  <a:prstClr val="white"/>
                </a:solidFill>
              </a:rPr>
              <a:t>Mesurable</a:t>
            </a:r>
          </a:p>
          <a:p>
            <a:pPr algn="ctr" eaLnBrk="1" fontAlgn="auto" hangingPunct="1">
              <a:spcBef>
                <a:spcPts val="0"/>
              </a:spcBef>
              <a:spcAft>
                <a:spcPts val="0"/>
              </a:spcAft>
              <a:defRPr/>
            </a:pPr>
            <a:r>
              <a:rPr lang="fr-CH" kern="0" dirty="0">
                <a:solidFill>
                  <a:prstClr val="white"/>
                </a:solidFill>
              </a:rPr>
              <a:t>Acceptable</a:t>
            </a:r>
          </a:p>
          <a:p>
            <a:pPr algn="ctr" eaLnBrk="1" fontAlgn="auto" hangingPunct="1">
              <a:spcBef>
                <a:spcPts val="0"/>
              </a:spcBef>
              <a:spcAft>
                <a:spcPts val="0"/>
              </a:spcAft>
              <a:defRPr/>
            </a:pPr>
            <a:r>
              <a:rPr lang="fr-CH" kern="0" dirty="0">
                <a:solidFill>
                  <a:prstClr val="white"/>
                </a:solidFill>
              </a:rPr>
              <a:t>Réalisable</a:t>
            </a:r>
          </a:p>
          <a:p>
            <a:pPr algn="ctr" eaLnBrk="1" fontAlgn="auto" hangingPunct="1">
              <a:spcBef>
                <a:spcPts val="0"/>
              </a:spcBef>
              <a:spcAft>
                <a:spcPts val="0"/>
              </a:spcAft>
              <a:defRPr/>
            </a:pPr>
            <a:r>
              <a:rPr lang="fr-CH" kern="0" dirty="0">
                <a:solidFill>
                  <a:prstClr val="white"/>
                </a:solidFill>
              </a:rPr>
              <a:t>Temporel</a:t>
            </a:r>
          </a:p>
        </p:txBody>
      </p:sp>
      <p:sp>
        <p:nvSpPr>
          <p:cNvPr id="2" name="ZoneTexte 1"/>
          <p:cNvSpPr txBox="1"/>
          <p:nvPr/>
        </p:nvSpPr>
        <p:spPr>
          <a:xfrm>
            <a:off x="1072417" y="1607291"/>
            <a:ext cx="2416046" cy="369332"/>
          </a:xfrm>
          <a:prstGeom prst="rect">
            <a:avLst/>
          </a:prstGeom>
          <a:noFill/>
        </p:spPr>
        <p:txBody>
          <a:bodyPr wrap="none" rtlCol="0">
            <a:spAutoFit/>
          </a:bodyPr>
          <a:lstStyle/>
          <a:p>
            <a:r>
              <a:rPr lang="fr-CH" altLang="de-DE" dirty="0">
                <a:cs typeface="Arial" panose="020B0604020202020204" pitchFamily="34" charset="0"/>
              </a:rPr>
              <a:t>Un mariage intelligent</a:t>
            </a:r>
            <a:endParaRPr lang="fr-CH" dirty="0"/>
          </a:p>
        </p:txBody>
      </p:sp>
    </p:spTree>
    <p:extLst>
      <p:ext uri="{BB962C8B-B14F-4D97-AF65-F5344CB8AC3E}">
        <p14:creationId xmlns:p14="http://schemas.microsoft.com/office/powerpoint/2010/main" val="42639071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2483" y="670168"/>
            <a:ext cx="7773988" cy="576263"/>
          </a:xfrm>
        </p:spPr>
        <p:txBody>
          <a:bodyPr/>
          <a:lstStyle/>
          <a:p>
            <a:r>
              <a:rPr lang="fr-CH" dirty="0">
                <a:latin typeface="Arial" charset="0"/>
                <a:ea typeface="ＭＳ Ｐゴシック" charset="0"/>
                <a:cs typeface="ＭＳ Ｐゴシック" charset="0"/>
              </a:rPr>
              <a:t>A. Planification stratégique : Modèle d’efficacité</a:t>
            </a:r>
            <a:endParaRPr lang="fr-CH" dirty="0"/>
          </a:p>
        </p:txBody>
      </p:sp>
      <p:grpSp>
        <p:nvGrpSpPr>
          <p:cNvPr id="4" name="Groupe 3"/>
          <p:cNvGrpSpPr/>
          <p:nvPr/>
        </p:nvGrpSpPr>
        <p:grpSpPr>
          <a:xfrm>
            <a:off x="492483" y="1484784"/>
            <a:ext cx="8458200" cy="5180013"/>
            <a:chOff x="492483" y="1484784"/>
            <a:chExt cx="8458200" cy="5180013"/>
          </a:xfrm>
        </p:grpSpPr>
        <p:grpSp>
          <p:nvGrpSpPr>
            <p:cNvPr id="16386" name="Gruppierung 1"/>
            <p:cNvGrpSpPr>
              <a:grpSpLocks/>
            </p:cNvGrpSpPr>
            <p:nvPr/>
          </p:nvGrpSpPr>
          <p:grpSpPr bwMode="auto">
            <a:xfrm>
              <a:off x="492483" y="1484784"/>
              <a:ext cx="8458200" cy="5180013"/>
              <a:chOff x="428628" y="714356"/>
              <a:chExt cx="8501122" cy="5738980"/>
            </a:xfrm>
          </p:grpSpPr>
          <p:sp>
            <p:nvSpPr>
              <p:cNvPr id="6" name="Rechteck 5"/>
              <p:cNvSpPr/>
              <p:nvPr/>
            </p:nvSpPr>
            <p:spPr>
              <a:xfrm>
                <a:off x="428628" y="714356"/>
                <a:ext cx="1571623"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dirty="0">
                    <a:latin typeface="Helvetica" pitchFamily="34" charset="0"/>
                    <a:cs typeface="Helvetica" pitchFamily="34" charset="0"/>
                  </a:rPr>
                  <a:t>CONCEPT</a:t>
                </a:r>
              </a:p>
            </p:txBody>
          </p:sp>
          <p:sp>
            <p:nvSpPr>
              <p:cNvPr id="9" name="Rechteck 8"/>
              <p:cNvSpPr/>
              <p:nvPr/>
            </p:nvSpPr>
            <p:spPr>
              <a:xfrm>
                <a:off x="2143851" y="714356"/>
                <a:ext cx="1571622"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dirty="0">
                    <a:latin typeface="Helvetica" pitchFamily="34" charset="0"/>
                    <a:cs typeface="Helvetica" pitchFamily="34" charset="0"/>
                  </a:rPr>
                  <a:t>INPUT</a:t>
                </a:r>
              </a:p>
            </p:txBody>
          </p:sp>
          <p:sp>
            <p:nvSpPr>
              <p:cNvPr id="10" name="Rechteck 9"/>
              <p:cNvSpPr/>
              <p:nvPr/>
            </p:nvSpPr>
            <p:spPr>
              <a:xfrm>
                <a:off x="3857478" y="714356"/>
                <a:ext cx="1571622"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a:latin typeface="Helvetica" pitchFamily="34" charset="0"/>
                    <a:cs typeface="Helvetica" pitchFamily="34" charset="0"/>
                  </a:rPr>
                  <a:t>OUTPUT</a:t>
                </a:r>
              </a:p>
            </p:txBody>
          </p:sp>
          <p:sp>
            <p:nvSpPr>
              <p:cNvPr id="11" name="Rechteck 10"/>
              <p:cNvSpPr/>
              <p:nvPr/>
            </p:nvSpPr>
            <p:spPr>
              <a:xfrm>
                <a:off x="5572700" y="714356"/>
                <a:ext cx="1571623"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a:latin typeface="Helvetica" pitchFamily="34" charset="0"/>
                    <a:cs typeface="Helvetica" pitchFamily="34" charset="0"/>
                  </a:rPr>
                  <a:t>OUTCOME</a:t>
                </a:r>
              </a:p>
            </p:txBody>
          </p:sp>
          <p:sp>
            <p:nvSpPr>
              <p:cNvPr id="12" name="Rechteck 11"/>
              <p:cNvSpPr/>
              <p:nvPr/>
            </p:nvSpPr>
            <p:spPr>
              <a:xfrm>
                <a:off x="7286327" y="714356"/>
                <a:ext cx="1643423"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a:latin typeface="Helvetica" pitchFamily="34" charset="0"/>
                    <a:cs typeface="Helvetica" pitchFamily="34" charset="0"/>
                  </a:rPr>
                  <a:t>IMPACT</a:t>
                </a:r>
              </a:p>
            </p:txBody>
          </p:sp>
          <p:sp>
            <p:nvSpPr>
              <p:cNvPr id="13" name="Rechteck 12"/>
              <p:cNvSpPr/>
              <p:nvPr/>
            </p:nvSpPr>
            <p:spPr>
              <a:xfrm>
                <a:off x="428628" y="1285968"/>
                <a:ext cx="1571623" cy="516736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indent="-108000" eaLnBrk="1" hangingPunct="1">
                  <a:buFont typeface="Arial" pitchFamily="34" charset="0"/>
                  <a:buChar char="•"/>
                  <a:defRPr/>
                </a:pPr>
                <a:r>
                  <a:rPr lang="fr-CH" sz="1400" dirty="0">
                    <a:solidFill>
                      <a:schemeClr val="tx1"/>
                    </a:solidFill>
                    <a:latin typeface="Helvetica" pitchFamily="34" charset="0"/>
                    <a:cs typeface="Helvetica" pitchFamily="34" charset="0"/>
                  </a:rPr>
                  <a:t> Objectifs</a:t>
                </a:r>
              </a:p>
              <a:p>
                <a:pPr marL="180975" indent="-180975" eaLnBrk="1" hangingPunct="1">
                  <a:buFont typeface="Arial" panose="020B0604020202020204" pitchFamily="34" charset="0"/>
                  <a:buChar char="•"/>
                  <a:defRPr/>
                </a:pPr>
                <a:r>
                  <a:rPr lang="fr-CH" sz="1400" dirty="0">
                    <a:solidFill>
                      <a:schemeClr val="tx1"/>
                    </a:solidFill>
                    <a:latin typeface="Helvetica" pitchFamily="34" charset="0"/>
                    <a:cs typeface="Helvetica" pitchFamily="34" charset="0"/>
                  </a:rPr>
                  <a:t>Domaines de mesures</a:t>
                </a:r>
              </a:p>
            </p:txBody>
          </p:sp>
          <p:sp>
            <p:nvSpPr>
              <p:cNvPr id="15" name="Rechteck 14"/>
              <p:cNvSpPr/>
              <p:nvPr/>
            </p:nvSpPr>
            <p:spPr>
              <a:xfrm>
                <a:off x="7286327" y="1285968"/>
                <a:ext cx="1643423" cy="516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87313" indent="-87313" eaLnBrk="1" hangingPunct="1">
                  <a:buFont typeface="Arial" pitchFamily="34" charset="0"/>
                  <a:buChar char="•"/>
                  <a:defRPr/>
                </a:pPr>
                <a:r>
                  <a:rPr lang="fr-CH" sz="1400" dirty="0">
                    <a:solidFill>
                      <a:schemeClr val="tx1"/>
                    </a:solidFill>
                    <a:latin typeface="Helvetica" pitchFamily="34" charset="0"/>
                    <a:cs typeface="Helvetica" pitchFamily="34" charset="0"/>
                  </a:rPr>
                  <a:t>Impact sur </a:t>
                </a:r>
              </a:p>
              <a:p>
                <a:pPr marL="87313" indent="-87313" eaLnBrk="1" hangingPunct="1">
                  <a:defRPr/>
                </a:pPr>
                <a:r>
                  <a:rPr lang="fr-CH" sz="1400" dirty="0">
                    <a:solidFill>
                      <a:schemeClr val="tx1"/>
                    </a:solidFill>
                    <a:latin typeface="Helvetica" pitchFamily="34" charset="0"/>
                    <a:cs typeface="Helvetica" pitchFamily="34" charset="0"/>
                  </a:rPr>
                  <a:t>  les bénéficiaires</a:t>
                </a:r>
              </a:p>
              <a:p>
                <a:pPr marL="87313" indent="-87313" eaLnBrk="1" hangingPunct="1">
                  <a:defRPr/>
                </a:pPr>
                <a:r>
                  <a:rPr lang="fr-CH" sz="800" dirty="0">
                    <a:solidFill>
                      <a:schemeClr val="tx1"/>
                    </a:solidFill>
                    <a:latin typeface="Helvetica" pitchFamily="34" charset="0"/>
                    <a:cs typeface="Helvetica" pitchFamily="34" charset="0"/>
                  </a:rPr>
                  <a:t> </a:t>
                </a:r>
              </a:p>
              <a:p>
                <a:pPr marL="90488" indent="-90488" eaLnBrk="1" hangingPunct="1">
                  <a:buFont typeface="Arial" panose="020B0604020202020204" pitchFamily="34" charset="0"/>
                  <a:buChar char="•"/>
                  <a:defRPr/>
                </a:pPr>
                <a:r>
                  <a:rPr lang="fr-CH" sz="1400" dirty="0">
                    <a:solidFill>
                      <a:schemeClr val="tx1"/>
                    </a:solidFill>
                    <a:latin typeface="Helvetica" pitchFamily="34" charset="0"/>
                    <a:cs typeface="Helvetica" pitchFamily="34" charset="0"/>
                  </a:rPr>
                  <a:t>Evolution durable du système</a:t>
                </a:r>
              </a:p>
            </p:txBody>
          </p:sp>
          <p:sp>
            <p:nvSpPr>
              <p:cNvPr id="16" name="Rechteck 15"/>
              <p:cNvSpPr/>
              <p:nvPr/>
            </p:nvSpPr>
            <p:spPr>
              <a:xfrm>
                <a:off x="5572700" y="1285968"/>
                <a:ext cx="1571623" cy="516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180975" indent="-180975" eaLnBrk="1" hangingPunct="1">
                  <a:buFont typeface="Arial" panose="020B0604020202020204" pitchFamily="34" charset="0"/>
                  <a:buChar char="•"/>
                  <a:defRPr/>
                </a:pPr>
                <a:r>
                  <a:rPr lang="fr-CH" sz="1400" dirty="0">
                    <a:solidFill>
                      <a:schemeClr val="tx1"/>
                    </a:solidFill>
                    <a:latin typeface="Helvetica" pitchFamily="34" charset="0"/>
                    <a:cs typeface="Helvetica" pitchFamily="34" charset="0"/>
                  </a:rPr>
                  <a:t>Effets escomptés sur les groupes cibles</a:t>
                </a:r>
              </a:p>
            </p:txBody>
          </p:sp>
          <p:sp>
            <p:nvSpPr>
              <p:cNvPr id="17" name="Rechteck 16"/>
              <p:cNvSpPr/>
              <p:nvPr/>
            </p:nvSpPr>
            <p:spPr>
              <a:xfrm>
                <a:off x="3857478" y="1285968"/>
                <a:ext cx="1571622" cy="516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180975" indent="-180975" eaLnBrk="1" hangingPunct="1">
                  <a:buFont typeface="Arial" panose="020B0604020202020204" pitchFamily="34" charset="0"/>
                  <a:buChar char="•"/>
                  <a:defRPr/>
                </a:pPr>
                <a:r>
                  <a:rPr lang="fr-CH" sz="1400" dirty="0">
                    <a:solidFill>
                      <a:schemeClr val="tx1"/>
                    </a:solidFill>
                    <a:latin typeface="Helvetica" pitchFamily="34" charset="0"/>
                    <a:cs typeface="Helvetica" pitchFamily="34" charset="0"/>
                  </a:rPr>
                  <a:t>Produits, prestations fournis</a:t>
                </a:r>
              </a:p>
            </p:txBody>
          </p:sp>
          <p:sp>
            <p:nvSpPr>
              <p:cNvPr id="18" name="Rechteck 17"/>
              <p:cNvSpPr/>
              <p:nvPr/>
            </p:nvSpPr>
            <p:spPr>
              <a:xfrm>
                <a:off x="2143851" y="1285968"/>
                <a:ext cx="1571622" cy="516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indent="-108000" eaLnBrk="1" hangingPunct="1">
                  <a:buFont typeface="Arial" pitchFamily="34" charset="0"/>
                  <a:buChar char="•"/>
                  <a:defRPr/>
                </a:pPr>
                <a:r>
                  <a:rPr lang="fr-CH" sz="1400" dirty="0">
                    <a:solidFill>
                      <a:schemeClr val="tx1"/>
                    </a:solidFill>
                    <a:latin typeface="Helvetica" pitchFamily="34" charset="0"/>
                    <a:cs typeface="Helvetica" pitchFamily="34" charset="0"/>
                  </a:rPr>
                  <a:t> Ressources</a:t>
                </a:r>
              </a:p>
              <a:p>
                <a:pPr indent="-108000" eaLnBrk="1" hangingPunct="1">
                  <a:defRPr/>
                </a:pPr>
                <a:r>
                  <a:rPr lang="fr-CH" sz="1400" dirty="0">
                    <a:solidFill>
                      <a:schemeClr val="tx1"/>
                    </a:solidFill>
                    <a:latin typeface="Helvetica" pitchFamily="34" charset="0"/>
                    <a:cs typeface="Helvetica" pitchFamily="34" charset="0"/>
                  </a:rPr>
                  <a:t>   engagées</a:t>
                </a:r>
              </a:p>
            </p:txBody>
          </p:sp>
          <p:sp>
            <p:nvSpPr>
              <p:cNvPr id="25" name="Gleichschenkliges Dreieck 24"/>
              <p:cNvSpPr/>
              <p:nvPr/>
            </p:nvSpPr>
            <p:spPr>
              <a:xfrm rot="5400000">
                <a:off x="1892735" y="820736"/>
                <a:ext cx="357037" cy="429204"/>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a:p>
            </p:txBody>
          </p:sp>
          <p:sp>
            <p:nvSpPr>
              <p:cNvPr id="26" name="Gleichschenkliges Dreieck 25"/>
              <p:cNvSpPr/>
              <p:nvPr/>
            </p:nvSpPr>
            <p:spPr>
              <a:xfrm rot="5400000">
                <a:off x="7108607" y="820736"/>
                <a:ext cx="357037" cy="429205"/>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a:p>
            </p:txBody>
          </p:sp>
          <p:sp>
            <p:nvSpPr>
              <p:cNvPr id="27" name="Gleichschenkliges Dreieck 26"/>
              <p:cNvSpPr/>
              <p:nvPr/>
            </p:nvSpPr>
            <p:spPr>
              <a:xfrm rot="5400000">
                <a:off x="5322382" y="821534"/>
                <a:ext cx="357037" cy="427609"/>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a:p>
            </p:txBody>
          </p:sp>
          <p:sp>
            <p:nvSpPr>
              <p:cNvPr id="28" name="Gleichschenkliges Dreieck 27"/>
              <p:cNvSpPr/>
              <p:nvPr/>
            </p:nvSpPr>
            <p:spPr>
              <a:xfrm rot="5400000">
                <a:off x="3607957" y="820736"/>
                <a:ext cx="357037" cy="429205"/>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a:p>
            </p:txBody>
          </p:sp>
        </p:grpSp>
        <p:sp>
          <p:nvSpPr>
            <p:cNvPr id="3" name="Rectangle 2"/>
            <p:cNvSpPr/>
            <p:nvPr/>
          </p:nvSpPr>
          <p:spPr>
            <a:xfrm>
              <a:off x="581408" y="5805264"/>
              <a:ext cx="4104456" cy="72008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Adapter selon les besoins</a:t>
              </a:r>
            </a:p>
          </p:txBody>
        </p:sp>
        <p:pic>
          <p:nvPicPr>
            <p:cNvPr id="10242" name="Picture 2" descr="Nouvel Service à fondue au fromage, Luge pré de fleurs Noi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61441" y="2413996"/>
              <a:ext cx="1629867" cy="162986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ésultat de recherche d'images pour &quot;mélange de fromage pour fondue&quot;"/>
            <p:cNvPicPr>
              <a:picLocks noChangeAspect="1" noChangeArrowheads="1"/>
            </p:cNvPicPr>
            <p:nvPr/>
          </p:nvPicPr>
          <p:blipFill>
            <a:blip r:embed="rId4" cstate="screen">
              <a:clrChange>
                <a:clrFrom>
                  <a:srgbClr val="11110F"/>
                </a:clrFrom>
                <a:clrTo>
                  <a:srgbClr val="11110F">
                    <a:alpha val="0"/>
                  </a:srgbClr>
                </a:clrTo>
              </a:clrChange>
              <a:extLst>
                <a:ext uri="{28A0092B-C50C-407E-A947-70E740481C1C}">
                  <a14:useLocalDpi xmlns:a14="http://schemas.microsoft.com/office/drawing/2010/main"/>
                </a:ext>
              </a:extLst>
            </a:blip>
            <a:srcRect/>
            <a:stretch>
              <a:fillRect/>
            </a:stretch>
          </p:blipFill>
          <p:spPr bwMode="auto">
            <a:xfrm>
              <a:off x="2136795" y="4129230"/>
              <a:ext cx="1601095" cy="14534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ésultat de recherche d'images pour &quot;fondue au fromage&qu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flipV="1">
              <a:off x="3876764" y="3592423"/>
              <a:ext cx="1565276" cy="104267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ésultat de recherche d'images pour &quot;manger fondue&quo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08994" y="2959191"/>
              <a:ext cx="1565276" cy="102916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ésultat de recherche d'images pour &quot;repus&quot;"/>
            <p:cNvPicPr>
              <a:picLocks noChangeAspect="1" noChangeArrowheads="1"/>
            </p:cNvPicPr>
            <p:nvPr/>
          </p:nvPicPr>
          <p:blipFill>
            <a:blip r:embed="rId7">
              <a:clrChange>
                <a:clrFrom>
                  <a:srgbClr val="FAFFFF"/>
                </a:clrFrom>
                <a:clrTo>
                  <a:srgbClr val="FAFFFF">
                    <a:alpha val="0"/>
                  </a:srgbClr>
                </a:clrTo>
              </a:clrChange>
              <a:extLst>
                <a:ext uri="{28A0092B-C50C-407E-A947-70E740481C1C}">
                  <a14:useLocalDpi xmlns:a14="http://schemas.microsoft.com/office/drawing/2010/main"/>
                </a:ext>
              </a:extLst>
            </a:blip>
            <a:srcRect/>
            <a:stretch>
              <a:fillRect/>
            </a:stretch>
          </p:blipFill>
          <p:spPr bwMode="auto">
            <a:xfrm>
              <a:off x="5598354" y="4149038"/>
              <a:ext cx="1584176" cy="127312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ésultat de recherche d'images pour &quot;heureux&quo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07298" y="3566934"/>
              <a:ext cx="1643385" cy="109365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Image 28" descr="swiss flag | Flickr - Photo Shar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3817" y="4855930"/>
            <a:ext cx="1640540" cy="1099162"/>
          </a:xfrm>
          <a:prstGeom prst="rect">
            <a:avLst/>
          </a:prstGeom>
        </p:spPr>
      </p:pic>
    </p:spTree>
    <p:extLst>
      <p:ext uri="{BB962C8B-B14F-4D97-AF65-F5344CB8AC3E}">
        <p14:creationId xmlns:p14="http://schemas.microsoft.com/office/powerpoint/2010/main" val="2039210798"/>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latin typeface="Arial" charset="0"/>
                <a:ea typeface="ＭＳ Ｐゴシック" charset="0"/>
                <a:cs typeface="ＭＳ Ｐゴシック" charset="0"/>
              </a:rPr>
              <a:t>A. Planification stratégique : Organigramme</a:t>
            </a:r>
            <a:endParaRPr lang="fr-CH" dirty="0"/>
          </a:p>
        </p:txBody>
      </p:sp>
      <p:grpSp>
        <p:nvGrpSpPr>
          <p:cNvPr id="3" name="Groupe 2"/>
          <p:cNvGrpSpPr/>
          <p:nvPr/>
        </p:nvGrpSpPr>
        <p:grpSpPr>
          <a:xfrm>
            <a:off x="1475656" y="2132856"/>
            <a:ext cx="6081297" cy="3924300"/>
            <a:chOff x="2490459" y="1986937"/>
            <a:chExt cx="6081297" cy="3924300"/>
          </a:xfrm>
        </p:grpSpPr>
        <p:grpSp>
          <p:nvGrpSpPr>
            <p:cNvPr id="4" name="Groupe 3"/>
            <p:cNvGrpSpPr/>
            <p:nvPr/>
          </p:nvGrpSpPr>
          <p:grpSpPr>
            <a:xfrm>
              <a:off x="2490460" y="1986937"/>
              <a:ext cx="6081296" cy="3924300"/>
              <a:chOff x="2490460" y="1986937"/>
              <a:chExt cx="6081296" cy="3924300"/>
            </a:xfrm>
          </p:grpSpPr>
          <p:pic>
            <p:nvPicPr>
              <p:cNvPr id="6" name="Picture 2"/>
              <p:cNvPicPr>
                <a:picLocks noChangeAspect="1" noChangeArrowheads="1"/>
              </p:cNvPicPr>
              <p:nvPr/>
            </p:nvPicPr>
            <p:blipFill>
              <a:blip r:embed="rId2"/>
              <a:srcRect/>
              <a:stretch>
                <a:fillRect/>
              </a:stretch>
            </p:blipFill>
            <p:spPr bwMode="auto">
              <a:xfrm>
                <a:off x="3275856" y="1986937"/>
                <a:ext cx="5295900" cy="3924300"/>
              </a:xfrm>
              <a:prstGeom prst="rect">
                <a:avLst/>
              </a:prstGeom>
              <a:noFill/>
              <a:ln w="9525">
                <a:noFill/>
                <a:miter lim="800000"/>
                <a:headEnd/>
                <a:tailEnd/>
              </a:ln>
            </p:spPr>
          </p:pic>
          <p:sp>
            <p:nvSpPr>
              <p:cNvPr id="7" name="Rectangle 6"/>
              <p:cNvSpPr/>
              <p:nvPr/>
            </p:nvSpPr>
            <p:spPr>
              <a:xfrm rot="16200000">
                <a:off x="2034887" y="4870888"/>
                <a:ext cx="1495922" cy="584775"/>
              </a:xfrm>
              <a:prstGeom prst="rect">
                <a:avLst/>
              </a:prstGeom>
              <a:noFill/>
            </p:spPr>
            <p:txBody>
              <a:bodyPr wrap="none" lIns="91440" tIns="45720" rIns="91440" bIns="45720">
                <a:spAutoFit/>
              </a:bodyPr>
              <a:lstStyle/>
              <a:p>
                <a:pPr algn="ctr"/>
                <a:r>
                  <a:rPr lang="it-CH" sz="3200" b="1" cap="none" spc="0" dirty="0">
                    <a:ln w="22225">
                      <a:solidFill>
                        <a:schemeClr val="accent2"/>
                      </a:solidFill>
                      <a:prstDash val="solid"/>
                    </a:ln>
                    <a:solidFill>
                      <a:schemeClr val="accent2">
                        <a:lumMod val="40000"/>
                        <a:lumOff val="60000"/>
                      </a:schemeClr>
                    </a:solidFill>
                    <a:effectLst/>
                  </a:rPr>
                  <a:t>Tattico</a:t>
                </a:r>
              </a:p>
            </p:txBody>
          </p:sp>
          <p:sp>
            <p:nvSpPr>
              <p:cNvPr id="8" name="Rectangle 7"/>
              <p:cNvSpPr/>
              <p:nvPr/>
            </p:nvSpPr>
            <p:spPr>
              <a:xfrm>
                <a:off x="3677096" y="4489090"/>
                <a:ext cx="1620957" cy="461665"/>
              </a:xfrm>
              <a:prstGeom prst="rect">
                <a:avLst/>
              </a:prstGeom>
              <a:noFill/>
            </p:spPr>
            <p:txBody>
              <a:bodyPr wrap="none" lIns="91440" tIns="45720" rIns="91440" bIns="45720">
                <a:spAutoFit/>
              </a:bodyPr>
              <a:lstStyle/>
              <a:p>
                <a:pPr algn="ctr"/>
                <a:r>
                  <a:rPr lang="it-CH" sz="2400" b="1" dirty="0">
                    <a:ln w="22225">
                      <a:solidFill>
                        <a:schemeClr val="accent2"/>
                      </a:solidFill>
                      <a:prstDash val="solid"/>
                    </a:ln>
                    <a:solidFill>
                      <a:schemeClr val="accent2">
                        <a:lumMod val="40000"/>
                        <a:lumOff val="60000"/>
                      </a:schemeClr>
                    </a:solidFill>
                  </a:rPr>
                  <a:t>O</a:t>
                </a:r>
                <a:r>
                  <a:rPr lang="it-CH" sz="2400" b="1" cap="none" spc="0" dirty="0">
                    <a:ln w="22225">
                      <a:solidFill>
                        <a:schemeClr val="accent2"/>
                      </a:solidFill>
                      <a:prstDash val="solid"/>
                    </a:ln>
                    <a:solidFill>
                      <a:schemeClr val="accent2">
                        <a:lumMod val="40000"/>
                        <a:lumOff val="60000"/>
                      </a:schemeClr>
                    </a:solidFill>
                    <a:effectLst/>
                  </a:rPr>
                  <a:t>perativo</a:t>
                </a:r>
              </a:p>
            </p:txBody>
          </p:sp>
          <p:sp>
            <p:nvSpPr>
              <p:cNvPr id="9" name="Rectangle 8"/>
              <p:cNvSpPr/>
              <p:nvPr/>
            </p:nvSpPr>
            <p:spPr>
              <a:xfrm>
                <a:off x="3694246" y="5154091"/>
                <a:ext cx="2132314" cy="461665"/>
              </a:xfrm>
              <a:prstGeom prst="rect">
                <a:avLst/>
              </a:prstGeom>
              <a:noFill/>
            </p:spPr>
            <p:txBody>
              <a:bodyPr wrap="none" lIns="91440" tIns="45720" rIns="91440" bIns="45720">
                <a:spAutoFit/>
              </a:bodyPr>
              <a:lstStyle/>
              <a:p>
                <a:pPr algn="ctr"/>
                <a:r>
                  <a:rPr lang="it-CH" sz="2400" b="1" dirty="0">
                    <a:ln w="22225">
                      <a:solidFill>
                        <a:schemeClr val="accent2"/>
                      </a:solidFill>
                      <a:prstDash val="solid"/>
                    </a:ln>
                    <a:solidFill>
                      <a:schemeClr val="accent2">
                        <a:lumMod val="40000"/>
                        <a:lumOff val="60000"/>
                      </a:schemeClr>
                    </a:solidFill>
                  </a:rPr>
                  <a:t>Gruppi t</a:t>
                </a:r>
                <a:r>
                  <a:rPr lang="it-CH" sz="2400" b="1" cap="none" spc="0" dirty="0">
                    <a:ln w="22225">
                      <a:solidFill>
                        <a:schemeClr val="accent2"/>
                      </a:solidFill>
                      <a:prstDash val="solid"/>
                    </a:ln>
                    <a:solidFill>
                      <a:schemeClr val="accent2">
                        <a:lumMod val="40000"/>
                        <a:lumOff val="60000"/>
                      </a:schemeClr>
                    </a:solidFill>
                    <a:effectLst/>
                  </a:rPr>
                  <a:t>arget</a:t>
                </a:r>
              </a:p>
            </p:txBody>
          </p:sp>
        </p:grpSp>
        <p:sp>
          <p:nvSpPr>
            <p:cNvPr id="5" name="Rectangle 4"/>
            <p:cNvSpPr/>
            <p:nvPr/>
          </p:nvSpPr>
          <p:spPr>
            <a:xfrm rot="16200000">
              <a:off x="1688637" y="3028716"/>
              <a:ext cx="2188420" cy="584775"/>
            </a:xfrm>
            <a:prstGeom prst="rect">
              <a:avLst/>
            </a:prstGeom>
            <a:noFill/>
          </p:spPr>
          <p:txBody>
            <a:bodyPr wrap="none" lIns="91440" tIns="45720" rIns="91440" bIns="45720">
              <a:spAutoFit/>
            </a:bodyPr>
            <a:lstStyle/>
            <a:p>
              <a:pPr algn="ctr"/>
              <a:r>
                <a:rPr lang="it-CH" sz="3200" b="1" cap="none" spc="0" dirty="0">
                  <a:ln w="22225">
                    <a:solidFill>
                      <a:schemeClr val="accent2"/>
                    </a:solidFill>
                    <a:prstDash val="solid"/>
                  </a:ln>
                  <a:solidFill>
                    <a:schemeClr val="accent2">
                      <a:lumMod val="40000"/>
                      <a:lumOff val="60000"/>
                    </a:schemeClr>
                  </a:solidFill>
                  <a:effectLst/>
                </a:rPr>
                <a:t>Strategico</a:t>
              </a:r>
            </a:p>
          </p:txBody>
        </p:sp>
      </p:grpSp>
      <p:sp>
        <p:nvSpPr>
          <p:cNvPr id="10" name="CasellaDiTesto 6"/>
          <p:cNvSpPr txBox="1"/>
          <p:nvPr/>
        </p:nvSpPr>
        <p:spPr bwMode="auto">
          <a:xfrm>
            <a:off x="2261053" y="6290726"/>
            <a:ext cx="3558667" cy="372410"/>
          </a:xfrm>
          <a:prstGeom prst="rect">
            <a:avLst/>
          </a:prstGeom>
          <a:noFill/>
          <a:ln w="9525">
            <a:noFill/>
            <a:miter lim="800000"/>
            <a:headEnd/>
            <a:tailEnd/>
          </a:ln>
        </p:spPr>
        <p:txBody>
          <a:bodyPr wrap="none" lIns="0" tIns="0" rIns="0" bIns="0">
            <a:spAutoFit/>
          </a:bodyPr>
          <a:lstStyle/>
          <a:p>
            <a:pPr eaLnBrk="0" hangingPunct="0">
              <a:spcBef>
                <a:spcPct val="20000"/>
              </a:spcBef>
              <a:defRPr/>
            </a:pPr>
            <a:r>
              <a:rPr lang="it-CH" sz="1100" kern="0" dirty="0">
                <a:latin typeface="+mn-lt"/>
                <a:ea typeface="ＭＳ Ｐゴシック" pitchFamily="-112" charset="-128"/>
                <a:cs typeface="ＭＳ Ｐゴシック" pitchFamily="-112" charset="-128"/>
              </a:rPr>
              <a:t>Pour en savoir plus :</a:t>
            </a:r>
          </a:p>
          <a:p>
            <a:pPr eaLnBrk="0" hangingPunct="0">
              <a:spcBef>
                <a:spcPct val="20000"/>
              </a:spcBef>
              <a:defRPr/>
            </a:pPr>
            <a:r>
              <a:rPr lang="it-CH" sz="1100" kern="0" dirty="0">
                <a:latin typeface="+mn-lt"/>
                <a:ea typeface="ＭＳ Ｐゴシック" pitchFamily="-112" charset="-128"/>
                <a:cs typeface="ＭＳ Ｐゴシック" pitchFamily="-112" charset="-128"/>
                <a:hlinkClick r:id="rId3"/>
              </a:rPr>
              <a:t>http://deza-pcmi-lernbuch-3.prod2.lernetz.ch/module-2-fr</a:t>
            </a:r>
            <a:r>
              <a:rPr lang="it-CH" sz="1100" kern="0" dirty="0">
                <a:latin typeface="+mn-lt"/>
                <a:ea typeface="ＭＳ Ｐゴシック" pitchFamily="-112" charset="-128"/>
                <a:cs typeface="ＭＳ Ｐゴシック" pitchFamily="-112" charset="-128"/>
              </a:rPr>
              <a:t> </a:t>
            </a:r>
          </a:p>
        </p:txBody>
      </p:sp>
    </p:spTree>
    <p:extLst>
      <p:ext uri="{BB962C8B-B14F-4D97-AF65-F5344CB8AC3E}">
        <p14:creationId xmlns:p14="http://schemas.microsoft.com/office/powerpoint/2010/main" val="23920980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1468" y="1628031"/>
            <a:ext cx="7549096" cy="4464496"/>
          </a:xfrm>
          <a:prstGeom prst="rect">
            <a:avLst/>
          </a:prstGeom>
        </p:spPr>
      </p:pic>
      <p:sp>
        <p:nvSpPr>
          <p:cNvPr id="6"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 Planification stratégique : Document de projet</a:t>
            </a:r>
            <a:endParaRPr lang="fr-CH" kern="0" dirty="0"/>
          </a:p>
        </p:txBody>
      </p:sp>
      <p:sp>
        <p:nvSpPr>
          <p:cNvPr id="7" name="CasellaDiTesto 7"/>
          <p:cNvSpPr txBox="1"/>
          <p:nvPr/>
        </p:nvSpPr>
        <p:spPr>
          <a:xfrm>
            <a:off x="683568" y="6252675"/>
            <a:ext cx="7850995" cy="276999"/>
          </a:xfrm>
          <a:prstGeom prst="rect">
            <a:avLst/>
          </a:prstGeom>
          <a:noFill/>
        </p:spPr>
        <p:txBody>
          <a:bodyPr wrap="none" rtlCol="0">
            <a:spAutoFit/>
          </a:bodyPr>
          <a:lstStyle/>
          <a:p>
            <a:r>
              <a:rPr lang="fr-CH" sz="1200" dirty="0">
                <a:solidFill>
                  <a:srgbClr val="FF7D00"/>
                </a:solidFill>
              </a:rPr>
              <a:t>* </a:t>
            </a:r>
            <a:r>
              <a:rPr lang="fr-CH" sz="1200" dirty="0">
                <a:solidFill>
                  <a:srgbClr val="FF7D00"/>
                </a:solidFill>
                <a:hlinkClick r:id="rId3"/>
              </a:rPr>
              <a:t>http://www.adnv.ch/fileadmin/user_upload/ADNV_A_consulter/ADNV_PAP_2016-2019_version_courte_site.pdf</a:t>
            </a:r>
            <a:r>
              <a:rPr lang="fr-CH" sz="1200" dirty="0">
                <a:solidFill>
                  <a:srgbClr val="FF7D00"/>
                </a:solidFill>
              </a:rPr>
              <a:t> </a:t>
            </a:r>
            <a:endParaRPr lang="fr-CH" sz="1200" dirty="0"/>
          </a:p>
        </p:txBody>
      </p:sp>
      <p:sp>
        <p:nvSpPr>
          <p:cNvPr id="5" name="ZoneTexte 4"/>
          <p:cNvSpPr txBox="1"/>
          <p:nvPr/>
        </p:nvSpPr>
        <p:spPr>
          <a:xfrm>
            <a:off x="5292080" y="3068960"/>
            <a:ext cx="2133918" cy="923330"/>
          </a:xfrm>
          <a:prstGeom prst="rect">
            <a:avLst/>
          </a:prstGeom>
          <a:solidFill>
            <a:srgbClr val="FF7D00"/>
          </a:solidFill>
        </p:spPr>
        <p:txBody>
          <a:bodyPr wrap="none" rtlCol="0">
            <a:spAutoFit/>
          </a:bodyPr>
          <a:lstStyle/>
          <a:p>
            <a:pPr marL="342900" indent="-342900">
              <a:buFont typeface="+mj-lt"/>
              <a:buAutoNum type="arabicPeriod"/>
            </a:pPr>
            <a:r>
              <a:rPr lang="fr-CH" dirty="0"/>
              <a:t>Contexte</a:t>
            </a:r>
          </a:p>
          <a:p>
            <a:pPr marL="342900" indent="-342900">
              <a:buFont typeface="+mj-lt"/>
              <a:buAutoNum type="arabicPeriod"/>
            </a:pPr>
            <a:r>
              <a:rPr lang="fr-CH" dirty="0"/>
              <a:t>Stratégie</a:t>
            </a:r>
          </a:p>
          <a:p>
            <a:pPr marL="342900" indent="-342900">
              <a:buFont typeface="+mj-lt"/>
              <a:buAutoNum type="arabicPeriod"/>
            </a:pPr>
            <a:r>
              <a:rPr lang="fr-CH" dirty="0"/>
              <a:t>Mise en œuvre </a:t>
            </a:r>
          </a:p>
        </p:txBody>
      </p:sp>
    </p:spTree>
    <p:extLst>
      <p:ext uri="{BB962C8B-B14F-4D97-AF65-F5344CB8AC3E}">
        <p14:creationId xmlns:p14="http://schemas.microsoft.com/office/powerpoint/2010/main" val="16435221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889705"/>
            <a:ext cx="8677275" cy="576263"/>
          </a:xfrm>
        </p:spPr>
        <p:txBody>
          <a:bodyPr/>
          <a:lstStyle/>
          <a:p>
            <a:r>
              <a:rPr lang="fr-CH" dirty="0">
                <a:latin typeface="Arial" charset="0"/>
                <a:ea typeface="ＭＳ Ｐゴシック" charset="0"/>
                <a:cs typeface="ＭＳ Ｐゴシック" charset="0"/>
              </a:rPr>
              <a:t>A. Planification stratégique : Business Model </a:t>
            </a:r>
            <a:r>
              <a:rPr lang="fr-CH" dirty="0" err="1">
                <a:latin typeface="Arial" charset="0"/>
                <a:ea typeface="ＭＳ Ｐゴシック" charset="0"/>
                <a:cs typeface="ＭＳ Ｐゴシック" charset="0"/>
              </a:rPr>
              <a:t>Canvas</a:t>
            </a:r>
            <a:endParaRPr lang="fr-CH" dirty="0"/>
          </a:p>
        </p:txBody>
      </p:sp>
      <p:pic>
        <p:nvPicPr>
          <p:cNvPr id="3" name="Image 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3648" y="1493846"/>
            <a:ext cx="6231879" cy="4405661"/>
          </a:xfrm>
          <a:prstGeom prst="rect">
            <a:avLst/>
          </a:prstGeom>
        </p:spPr>
      </p:pic>
      <p:sp>
        <p:nvSpPr>
          <p:cNvPr id="4" name="ZoneTexte 3"/>
          <p:cNvSpPr txBox="1"/>
          <p:nvPr/>
        </p:nvSpPr>
        <p:spPr>
          <a:xfrm>
            <a:off x="611560" y="6309320"/>
            <a:ext cx="3101683" cy="461665"/>
          </a:xfrm>
          <a:prstGeom prst="rect">
            <a:avLst/>
          </a:prstGeom>
          <a:noFill/>
        </p:spPr>
        <p:txBody>
          <a:bodyPr wrap="none" rtlCol="0">
            <a:spAutoFit/>
          </a:bodyPr>
          <a:lstStyle/>
          <a:p>
            <a:r>
              <a:rPr lang="fr-CH" sz="1200" dirty="0"/>
              <a:t>Pour en savoir plus : </a:t>
            </a:r>
          </a:p>
          <a:p>
            <a:r>
              <a:rPr lang="fr-CH" sz="1200" dirty="0">
                <a:hlinkClick r:id="rId3"/>
              </a:rPr>
              <a:t>http://www.businessmodelgeneration.com/</a:t>
            </a:r>
            <a:r>
              <a:rPr lang="fr-CH" sz="1200" dirty="0"/>
              <a:t> </a:t>
            </a:r>
          </a:p>
        </p:txBody>
      </p:sp>
    </p:spTree>
    <p:extLst>
      <p:ext uri="{BB962C8B-B14F-4D97-AF65-F5344CB8AC3E}">
        <p14:creationId xmlns:p14="http://schemas.microsoft.com/office/powerpoint/2010/main" val="1686954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80728"/>
            <a:ext cx="7773988" cy="576263"/>
          </a:xfrm>
        </p:spPr>
        <p:txBody>
          <a:bodyPr/>
          <a:lstStyle/>
          <a:p>
            <a:r>
              <a:rPr lang="fr-CH" dirty="0">
                <a:latin typeface="Arial" charset="0"/>
                <a:ea typeface="ＭＳ Ｐゴシック" charset="0"/>
                <a:cs typeface="ＭＳ Ｐゴシック" charset="0"/>
              </a:rPr>
              <a:t>B. Gestion des cycles de projets</a:t>
            </a:r>
            <a:endParaRPr lang="fr-CH" dirty="0"/>
          </a:p>
        </p:txBody>
      </p:sp>
      <p:pic>
        <p:nvPicPr>
          <p:cNvPr id="5"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1640" y="1916832"/>
            <a:ext cx="629285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égende : encadrée 5"/>
          <p:cNvSpPr/>
          <p:nvPr/>
        </p:nvSpPr>
        <p:spPr>
          <a:xfrm>
            <a:off x="3544036" y="3933056"/>
            <a:ext cx="1868057" cy="504056"/>
          </a:xfrm>
          <a:prstGeom prst="borderCallout1">
            <a:avLst>
              <a:gd name="adj1" fmla="val 103792"/>
              <a:gd name="adj2" fmla="val 49114"/>
              <a:gd name="adj3" fmla="val 183900"/>
              <a:gd name="adj4" fmla="val 1678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ln>
                  <a:solidFill>
                    <a:srgbClr val="FFFF00"/>
                  </a:solidFill>
                </a:ln>
              </a:rPr>
              <a:t>Cycle de projet</a:t>
            </a:r>
          </a:p>
        </p:txBody>
      </p:sp>
    </p:spTree>
    <p:extLst>
      <p:ext uri="{BB962C8B-B14F-4D97-AF65-F5344CB8AC3E}">
        <p14:creationId xmlns:p14="http://schemas.microsoft.com/office/powerpoint/2010/main" val="6039127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latin typeface="Arial" charset="0"/>
                <a:ea typeface="ＭＳ Ｐゴシック" charset="0"/>
                <a:cs typeface="ＭＳ Ｐゴシック" charset="0"/>
              </a:rPr>
              <a:t>B. Gestion des cycles de projets : Plan d’action</a:t>
            </a:r>
            <a:endParaRPr lang="fr-CH" dirty="0"/>
          </a:p>
        </p:txBody>
      </p:sp>
      <p:pic>
        <p:nvPicPr>
          <p:cNvPr id="10242" name="Picture 2" descr="https://www.perfony.com/wp-content/uploads/2016/01/roue-plan-action-300x300.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1531" y="2564904"/>
            <a:ext cx="3384376"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692419"/>
      </p:ext>
    </p:extLst>
  </p:cSld>
  <p:clrMapOvr>
    <a:masterClrMapping/>
  </p:clrMapOvr>
</p:sld>
</file>

<file path=ppt/theme/theme1.xml><?xml version="1.0" encoding="utf-8"?>
<a:theme xmlns:a="http://schemas.openxmlformats.org/drawingml/2006/main" name="T formation">
  <a:themeElements>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2 formation">
  <a:themeElements>
    <a:clrScheme name="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2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2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2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2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2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2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2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2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2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2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2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2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2 formation">
  <a:themeElements>
    <a:clrScheme name="1_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2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2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2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2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2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2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2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2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2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2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2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2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1 formation">
  <a:themeElements>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1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1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1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1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1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1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1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1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1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1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1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1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F2 formation">
  <a:themeElements>
    <a:clrScheme name="1_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2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2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2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2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2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2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2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2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2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2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2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2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 formation">
  <a:themeElements>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F1 formation">
  <a:themeElements>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1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1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1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1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1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1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1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1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1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1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1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1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5889</Words>
  <Application>Microsoft Office PowerPoint</Application>
  <PresentationFormat>Bildschirmpräsentation (4:3)</PresentationFormat>
  <Paragraphs>1023</Paragraphs>
  <Slides>110</Slides>
  <Notes>54</Notes>
  <HiddenSlides>0</HiddenSlides>
  <MMClips>0</MMClips>
  <ScaleCrop>false</ScaleCrop>
  <HeadingPairs>
    <vt:vector size="6" baseType="variant">
      <vt:variant>
        <vt:lpstr>Design</vt:lpstr>
      </vt:variant>
      <vt:variant>
        <vt:i4>7</vt:i4>
      </vt:variant>
      <vt:variant>
        <vt:lpstr>Verknüpfungen</vt:lpstr>
      </vt:variant>
      <vt:variant>
        <vt:i4>1</vt:i4>
      </vt:variant>
      <vt:variant>
        <vt:lpstr>Folientitel</vt:lpstr>
      </vt:variant>
      <vt:variant>
        <vt:i4>110</vt:i4>
      </vt:variant>
    </vt:vector>
  </HeadingPairs>
  <TitlesOfParts>
    <vt:vector size="118" baseType="lpstr">
      <vt:lpstr>T formation</vt:lpstr>
      <vt:lpstr>F2 formation</vt:lpstr>
      <vt:lpstr>1_F2 formation</vt:lpstr>
      <vt:lpstr>1_F1 formation</vt:lpstr>
      <vt:lpstr>2_F2 formation</vt:lpstr>
      <vt:lpstr>1_T formation</vt:lpstr>
      <vt:lpstr>2_F1 formation</vt:lpstr>
      <vt:lpstr>???</vt:lpstr>
      <vt:lpstr>8 novembre 2016  10h30−16h00     Kursaal, Berne  François Parvex, regiosuisse Luc Jaquet, regiosuisse </vt:lpstr>
      <vt:lpstr>Objectifs d‘apprentissage du bloc  « Introduction à la NPR et au développement régional »</vt:lpstr>
      <vt:lpstr>Présentation, questions et besoins des participants</vt:lpstr>
      <vt:lpstr>Conditions cadres : NPR et Interreg</vt:lpstr>
      <vt:lpstr>PowerPoint-Präsentation</vt:lpstr>
      <vt:lpstr>Bases légales</vt:lpstr>
      <vt:lpstr>Interdépendance entre le but et les stratégies de la NPR, d’une part, et ses effets indirects, de l’autre</vt:lpstr>
      <vt:lpstr>La NPR, en vigueur depuis 2008, comprend 3 volets :</vt:lpstr>
      <vt:lpstr> Champ d’application géographique de la NPR  (Où va la promotion ?)  </vt:lpstr>
      <vt:lpstr>Grands principes de la NPR</vt:lpstr>
      <vt:lpstr>Principe de la base d’exportation</vt:lpstr>
      <vt:lpstr>Croissance basée sur l’innovation et la productivité</vt:lpstr>
      <vt:lpstr>Innovation </vt:lpstr>
      <vt:lpstr>Création de valeur économique : chaînes de valeur</vt:lpstr>
      <vt:lpstr>Création de valeur économique</vt:lpstr>
      <vt:lpstr>Création de valeur économique : maximisation</vt:lpstr>
      <vt:lpstr>Infrastructures orientées  vers la création de valeur </vt:lpstr>
      <vt:lpstr>Infrastructures orientées vers la création de valeur</vt:lpstr>
      <vt:lpstr>Durabilité</vt:lpstr>
      <vt:lpstr>Mise en œuvre de la NPR : cadre fédéral</vt:lpstr>
      <vt:lpstr>Processus de mise en œuvre de la NPR</vt:lpstr>
      <vt:lpstr>PowerPoint-Präsentation</vt:lpstr>
      <vt:lpstr>PowerPoint-Präsentation</vt:lpstr>
      <vt:lpstr>PowerPoint-Präsentation</vt:lpstr>
      <vt:lpstr>Programme pluriannuel NPR 2016–2023 : aides  </vt:lpstr>
      <vt:lpstr>Système de valeur ajoutée industrie</vt:lpstr>
      <vt:lpstr>Chaînes de valeur : principe</vt:lpstr>
      <vt:lpstr>Chaînes de valeur : un jeu de dominos  </vt:lpstr>
      <vt:lpstr>PowerPoint-Präsentation</vt:lpstr>
      <vt:lpstr>PowerPoint-Präsentation</vt:lpstr>
      <vt:lpstr>PowerPoint-Präsentation</vt:lpstr>
      <vt:lpstr>PowerPoint-Präsentation</vt:lpstr>
      <vt:lpstr>Système de valeur ajoutée tourisme</vt:lpstr>
      <vt:lpstr>Chaînes de valeur : Filière touristique mondialisée</vt:lpstr>
      <vt:lpstr>Coopération territoriale européenne (CTE) </vt:lpstr>
      <vt:lpstr>Coopération territoriale européenne (CTE) </vt:lpstr>
      <vt:lpstr>PowerPoint-Präsentation</vt:lpstr>
      <vt:lpstr>PowerPoint-Präsentation</vt:lpstr>
      <vt:lpstr>PowerPoint-Präsentation</vt:lpstr>
      <vt:lpstr>Financement des projets</vt:lpstr>
      <vt:lpstr>PowerPoint-Präsentation</vt:lpstr>
      <vt:lpstr>Comment procéder pour participer ?</vt:lpstr>
      <vt:lpstr>Interfaces avec d’autres politiques publiques</vt:lpstr>
      <vt:lpstr>Intégration de la NPR dans la promotion économique et dans les politiques sectorielles</vt:lpstr>
      <vt:lpstr>Tourisme : Innotour et interface avec la NPR</vt:lpstr>
      <vt:lpstr>Innotour - Coup d’envoi d’un lancement réussi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La NPR concrètement : Management régional (MR)</vt:lpstr>
      <vt:lpstr>Acteurs concernés par le développement régional</vt:lpstr>
      <vt:lpstr>Mise en œuvre du volet 1 de la NPR</vt:lpstr>
      <vt:lpstr>Mise en œuvre : niveau cantonal</vt:lpstr>
      <vt:lpstr>PowerPoint-Präsentation</vt:lpstr>
      <vt:lpstr>Programme de mise en œuvre cantonal</vt:lpstr>
      <vt:lpstr>Règles du jeu pour l‘évaluation et la sélection des projets NPR</vt:lpstr>
      <vt:lpstr>Mise en œuvre : niveau régional</vt:lpstr>
      <vt:lpstr>PowerPoint-Präsentation</vt:lpstr>
      <vt:lpstr>PowerPoint-Präsentation</vt:lpstr>
      <vt:lpstr>PowerPoint-Präsentation</vt:lpstr>
      <vt:lpstr>Activités : Communication</vt:lpstr>
      <vt:lpstr>Activités : Réseautage et coopérations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Activités : Mobilisation de financements</vt:lpstr>
      <vt:lpstr>Mise en oeuvre : niveau des projets</vt:lpstr>
      <vt:lpstr>PowerPoint-Präsentation</vt:lpstr>
      <vt:lpstr>Niveau régional : Utilisation intégrée de la biomasse</vt:lpstr>
      <vt:lpstr>Niveau régional : Technopôle Micro-soudure de Sainte-Croix (VD)</vt:lpstr>
      <vt:lpstr>PowerPoint-Präsentation</vt:lpstr>
      <vt:lpstr>Niveau cantonal : Ticino Health SA</vt:lpstr>
      <vt:lpstr>PowerPoint-Präsentation</vt:lpstr>
      <vt:lpstr>PowerPoint-Präsentation</vt:lpstr>
      <vt:lpstr>Bases de données de projets : http://www.regiosuisse.ch/fr/projets </vt:lpstr>
      <vt:lpstr>PowerPoint-Präsentation</vt:lpstr>
      <vt:lpstr>Buffet : 12h30 – 13h30</vt:lpstr>
      <vt:lpstr>Table ronde interactive : 13h30 – 14h30 Problèmes pratiques et solutions </vt:lpstr>
      <vt:lpstr>Outils méthodologiques : survol</vt:lpstr>
      <vt:lpstr>Etapes d’un travail orienté vers l’efficacité</vt:lpstr>
      <vt:lpstr>A. Planification stratégique : Analyse de contexte</vt:lpstr>
      <vt:lpstr>A. Planification stratégique : Facteurs externes</vt:lpstr>
      <vt:lpstr>A. Planification stratégique : Structure de planification</vt:lpstr>
      <vt:lpstr>A. Planification stratégique : Formulations </vt:lpstr>
      <vt:lpstr>A. Planification stratégique : Formulations</vt:lpstr>
      <vt:lpstr>A. Planification stratégique : Modèle d’efficacité</vt:lpstr>
      <vt:lpstr>A. Planification stratégique : Organigramme</vt:lpstr>
      <vt:lpstr>PowerPoint-Präsentation</vt:lpstr>
      <vt:lpstr>A. Planification stratégique : Business Model Canvas</vt:lpstr>
      <vt:lpstr>B. Gestion des cycles de projets</vt:lpstr>
      <vt:lpstr>B. Gestion des cycles de projets : Plan d’action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Autres instruments de financement : Projets-modèles pour un développement territorial durable</vt:lpstr>
      <vt:lpstr>Autres instruments de financement : Innovation</vt:lpstr>
      <vt:lpstr>Autres instruments de financement : Projets de développement régional (PDR) </vt:lpstr>
      <vt:lpstr>PowerPoint-Präsentation</vt:lpstr>
    </vt:vector>
  </TitlesOfParts>
  <Company>3900 Brig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PLANVAL AG</dc:creator>
  <cp:lastModifiedBy>Benedikt Bucherer</cp:lastModifiedBy>
  <cp:revision>301</cp:revision>
  <cp:lastPrinted>2016-10-13T12:07:12Z</cp:lastPrinted>
  <dcterms:created xsi:type="dcterms:W3CDTF">2008-08-06T14:07:08Z</dcterms:created>
  <dcterms:modified xsi:type="dcterms:W3CDTF">2016-11-14T12:33:32Z</dcterms:modified>
</cp:coreProperties>
</file>