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357" r:id="rId3"/>
    <p:sldId id="354" r:id="rId4"/>
    <p:sldId id="423" r:id="rId5"/>
    <p:sldId id="366" r:id="rId6"/>
    <p:sldId id="364" r:id="rId7"/>
    <p:sldId id="381" r:id="rId8"/>
    <p:sldId id="425" r:id="rId9"/>
    <p:sldId id="427" r:id="rId10"/>
    <p:sldId id="392" r:id="rId11"/>
    <p:sldId id="372" r:id="rId12"/>
    <p:sldId id="371" r:id="rId13"/>
    <p:sldId id="370" r:id="rId14"/>
    <p:sldId id="414" r:id="rId15"/>
    <p:sldId id="375" r:id="rId16"/>
    <p:sldId id="418" r:id="rId17"/>
    <p:sldId id="419" r:id="rId18"/>
    <p:sldId id="428" r:id="rId19"/>
    <p:sldId id="420" r:id="rId20"/>
    <p:sldId id="413" r:id="rId2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  <p:cmAuthor id="5" name="Maurizio Michael" initials="MM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688" autoAdjust="0"/>
  </p:normalViewPr>
  <p:slideViewPr>
    <p:cSldViewPr>
      <p:cViewPr varScale="1">
        <p:scale>
          <a:sx n="117" d="100"/>
          <a:sy n="11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738" y="5964373"/>
            <a:ext cx="1584176" cy="2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988572"/>
            <a:ext cx="3702577" cy="755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it/indiriz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get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La </a:t>
            </a:r>
            <a:r>
              <a:rPr lang="de-DE" altLang="de-DE" sz="4000" dirty="0" err="1"/>
              <a:t>Nuova</a:t>
            </a:r>
            <a:r>
              <a:rPr lang="de-DE" altLang="de-DE" sz="4000" dirty="0"/>
              <a:t> </a:t>
            </a:r>
            <a:r>
              <a:rPr lang="de-DE" altLang="de-DE" sz="4000" dirty="0" err="1"/>
              <a:t>politica</a:t>
            </a:r>
            <a:r>
              <a:rPr lang="de-DE" altLang="de-DE" sz="4000" dirty="0"/>
              <a:t> regionale (NPR)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B4BE00"/>
                </a:solidFill>
              </a:rPr>
              <a:t>Composizione</a:t>
            </a:r>
            <a:r>
              <a:rPr lang="de-DE" altLang="de-DE" dirty="0">
                <a:solidFill>
                  <a:srgbClr val="B4BE00"/>
                </a:solidFill>
              </a:rPr>
              <a:t> di </a:t>
            </a:r>
            <a:r>
              <a:rPr lang="de-DE" altLang="de-DE" dirty="0" err="1">
                <a:solidFill>
                  <a:srgbClr val="B4BE00"/>
                </a:solidFill>
              </a:rPr>
              <a:t>schede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Priorità</a:t>
            </a:r>
            <a:r>
              <a:rPr lang="de-CH" dirty="0"/>
              <a:t> e </a:t>
            </a:r>
            <a:r>
              <a:rPr lang="de-CH" dirty="0" err="1"/>
              <a:t>contenuti</a:t>
            </a:r>
            <a:r>
              <a:rPr lang="de-CH" dirty="0"/>
              <a:t> </a:t>
            </a:r>
            <a:r>
              <a:rPr lang="de-CH" dirty="0" err="1"/>
              <a:t>promozionali</a:t>
            </a:r>
            <a:r>
              <a:rPr lang="de-CH" dirty="0"/>
              <a:t>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92075" indent="0">
              <a:buNone/>
            </a:pPr>
            <a:r>
              <a:rPr lang="de-CH" sz="1400" i="1" dirty="0"/>
              <a:t>80 % </a:t>
            </a:r>
            <a:r>
              <a:rPr lang="de-CH" sz="1400" i="1" dirty="0" err="1"/>
              <a:t>dei</a:t>
            </a:r>
            <a:r>
              <a:rPr lang="de-CH" sz="1400" i="1" dirty="0"/>
              <a:t> </a:t>
            </a:r>
            <a:r>
              <a:rPr lang="de-CH" sz="1400" i="1" dirty="0" err="1"/>
              <a:t>contributi</a:t>
            </a:r>
            <a:r>
              <a:rPr lang="de-CH" sz="1400" i="1" dirty="0"/>
              <a:t> a </a:t>
            </a:r>
            <a:r>
              <a:rPr lang="de-CH" sz="1400" i="1" dirty="0" err="1"/>
              <a:t>fondo</a:t>
            </a:r>
            <a:r>
              <a:rPr lang="de-CH" sz="1400" i="1" dirty="0"/>
              <a:t> </a:t>
            </a:r>
            <a:r>
              <a:rPr lang="de-CH" sz="1400" i="1" dirty="0" err="1"/>
              <a:t>perso</a:t>
            </a:r>
            <a:r>
              <a:rPr lang="de-CH" sz="1400" i="1" dirty="0"/>
              <a:t> della </a:t>
            </a:r>
            <a:r>
              <a:rPr lang="de-CH" sz="1400" i="1" dirty="0" err="1"/>
              <a:t>Confederazione</a:t>
            </a:r>
            <a:r>
              <a:rPr lang="de-CH" sz="1400" i="1" dirty="0"/>
              <a:t> </a:t>
            </a:r>
            <a:r>
              <a:rPr lang="de-CH" sz="1400" i="1" dirty="0" err="1"/>
              <a:t>sono</a:t>
            </a:r>
            <a:r>
              <a:rPr lang="de-CH" sz="1400" i="1" dirty="0"/>
              <a:t> </a:t>
            </a:r>
            <a:r>
              <a:rPr lang="de-CH" sz="1400" i="1" dirty="0" err="1"/>
              <a:t>disponibili</a:t>
            </a:r>
            <a:r>
              <a:rPr lang="de-CH" sz="1400" i="1" dirty="0"/>
              <a:t> per </a:t>
            </a:r>
            <a:r>
              <a:rPr lang="de-CH" sz="1400" i="1" dirty="0" err="1"/>
              <a:t>progetti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 err="1"/>
              <a:t>nelle</a:t>
            </a:r>
            <a:r>
              <a:rPr lang="de-CH" sz="1400" i="1" dirty="0"/>
              <a:t> </a:t>
            </a:r>
            <a:r>
              <a:rPr lang="de-CH" sz="1400" i="1" dirty="0" err="1"/>
              <a:t>priorità</a:t>
            </a:r>
            <a:r>
              <a:rPr lang="de-CH" sz="1400" i="1" dirty="0"/>
              <a:t> </a:t>
            </a:r>
            <a:r>
              <a:rPr lang="de-CH" sz="1400" i="1" dirty="0" err="1"/>
              <a:t>promozionali</a:t>
            </a:r>
            <a:r>
              <a:rPr lang="de-CH" sz="1400" i="1" dirty="0"/>
              <a:t> «</a:t>
            </a:r>
            <a:r>
              <a:rPr lang="de-CH" sz="1400" i="1" dirty="0" err="1"/>
              <a:t>Industria</a:t>
            </a:r>
            <a:r>
              <a:rPr lang="de-CH" sz="1400" i="1" dirty="0"/>
              <a:t>» e «</a:t>
            </a:r>
            <a:r>
              <a:rPr lang="de-CH" sz="1400" i="1" dirty="0" err="1"/>
              <a:t>Turismo</a:t>
            </a:r>
            <a:r>
              <a:rPr lang="de-CH" sz="1400" i="1" dirty="0"/>
              <a:t>»</a:t>
            </a:r>
            <a:endParaRPr lang="de-CH" sz="1600" i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0" y="1763141"/>
            <a:ext cx="7110125" cy="42889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57" y="5389372"/>
            <a:ext cx="135975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«Turismo»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dirty="0"/>
              <a:t>Vengono sostenuti progetti che aiutano l‘economia del turismo a superare i cambiamenti strutturali e a </a:t>
            </a:r>
            <a:r>
              <a:rPr lang="it-IT" altLang="de-DE" b="1" dirty="0"/>
              <a:t>rendere le destinazioni turistiche più competitive.</a:t>
            </a:r>
            <a:endParaRPr lang="it-IT" altLang="de-DE" dirty="0"/>
          </a:p>
          <a:p>
            <a:r>
              <a:rPr lang="it-IT" altLang="de-DE" dirty="0"/>
              <a:t>Con il </a:t>
            </a:r>
            <a:r>
              <a:rPr lang="it-IT" altLang="de-DE" b="1" dirty="0"/>
              <a:t>programma d’impulso Turismo 2016–2019</a:t>
            </a:r>
            <a:r>
              <a:rPr lang="it-IT" altLang="de-DE" dirty="0"/>
              <a:t>, nell‘ambito della politica regionale e della politica del </a:t>
            </a:r>
            <a:r>
              <a:rPr lang="it-IT" altLang="de-DE" dirty="0">
                <a:solidFill>
                  <a:srgbClr val="000000"/>
                </a:solidFill>
              </a:rPr>
              <a:t>turismo, viene posto, per la durata di quattro anni, un accento aggiuntivo sul turismo</a:t>
            </a:r>
            <a:r>
              <a:rPr lang="it-IT" altLang="de-DE" dirty="0"/>
              <a:t>. Progetti che rientrano in tre dei quattro orientamenti del programma d’impulso possono essere sostenuti con con fondi NPR: </a:t>
            </a:r>
          </a:p>
          <a:p>
            <a:pPr lvl="1"/>
            <a:r>
              <a:rPr lang="it-IT" altLang="de-DE" b="1" dirty="0"/>
              <a:t>Modernizzazione dell‘economia alberghiera</a:t>
            </a:r>
          </a:p>
          <a:p>
            <a:pPr lvl="1"/>
            <a:r>
              <a:rPr lang="it-IT" altLang="de-DE" b="1" dirty="0"/>
              <a:t>Rafforzamento dello sviluppo di qualità e di prodotto</a:t>
            </a:r>
          </a:p>
          <a:p>
            <a:pPr lvl="1"/>
            <a:r>
              <a:rPr lang="it-IT" altLang="de-DE" b="1" dirty="0"/>
              <a:t>Ottimizzazione delle strutture e rafforzamento della cooperazione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1600" i="1" dirty="0"/>
              <a:t/>
            </a:r>
            <a:br>
              <a:rPr lang="it-IT" sz="1600" i="1" dirty="0"/>
            </a:br>
            <a:r>
              <a:rPr lang="it-IT" sz="1400" i="1" dirty="0"/>
              <a:t>Fondi NPR della Confederazione disponibili per il programma di impulso ca. CHF 200 mio.        </a:t>
            </a:r>
            <a:br>
              <a:rPr lang="it-IT" sz="1400" i="1" dirty="0"/>
            </a:br>
            <a:r>
              <a:rPr lang="it-IT" sz="1400" i="1" dirty="0"/>
              <a:t>(ca. CHF  50 mio. di contributi a fondo perso, ca. CHF 150 mio. di mutui)</a:t>
            </a:r>
            <a:endParaRPr lang="it-IT" altLang="de-DE" sz="1400" i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«Industria»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dirty="0"/>
              <a:t>Progetti </a:t>
            </a:r>
            <a:r>
              <a:rPr lang="it-IT" altLang="de-DE" dirty="0">
                <a:solidFill>
                  <a:srgbClr val="000000"/>
                </a:solidFill>
              </a:rPr>
              <a:t>nell‘ambito dei «</a:t>
            </a:r>
            <a:r>
              <a:rPr lang="it-IT" altLang="de-DE" b="1" dirty="0">
                <a:solidFill>
                  <a:srgbClr val="000000"/>
                </a:solidFill>
              </a:rPr>
              <a:t>sistemi industriali a valore aggiunto orientati all‘esportazione</a:t>
            </a:r>
            <a:r>
              <a:rPr lang="it-IT" altLang="de-DE" dirty="0">
                <a:solidFill>
                  <a:srgbClr val="000000"/>
                </a:solidFill>
              </a:rPr>
              <a:t>» incluse prestazioni di servizio vicine alle attività produttive e ad alto livello di conoscenze. </a:t>
            </a:r>
          </a:p>
          <a:p>
            <a:r>
              <a:rPr lang="it-IT" altLang="de-DE" dirty="0"/>
              <a:t>Al </a:t>
            </a:r>
            <a:r>
              <a:rPr lang="it-IT" altLang="de-DE" b="1" dirty="0"/>
              <a:t>centro </a:t>
            </a:r>
            <a:r>
              <a:rPr lang="it-IT" altLang="de-DE" dirty="0"/>
              <a:t>viene posta la </a:t>
            </a:r>
            <a:r>
              <a:rPr lang="it-IT" altLang="de-DE" b="1" dirty="0"/>
              <a:t>promozione dell‘innovazione per le PMI </a:t>
            </a:r>
            <a:r>
              <a:rPr lang="it-IT" altLang="de-DE" dirty="0"/>
              <a:t>nelle regioni</a:t>
            </a:r>
          </a:p>
          <a:p>
            <a:pPr lvl="1"/>
            <a:r>
              <a:rPr lang="it-IT" altLang="de-DE" dirty="0"/>
              <a:t>La capacità di innovazione delle PMI è da promuovere attraverso la messa in rete di imprese, istituzioni della formazione e della ricerca, nonché dell‘ente pubblico nell‘ambito dei </a:t>
            </a:r>
            <a:r>
              <a:rPr lang="it-IT" altLang="de-DE" b="1" dirty="0"/>
              <a:t>Sistemi regionali di innovazione (RIS)</a:t>
            </a:r>
            <a:r>
              <a:rPr lang="it-IT" altLang="de-DE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2766"/>
            <a:ext cx="3061653" cy="20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it-IT" sz="1600" b="1" dirty="0"/>
              <a:t>Base: </a:t>
            </a:r>
            <a:r>
              <a:rPr lang="it-IT" sz="1600" dirty="0"/>
              <a:t>I Cantoni definiscono la strategia e le offerte promozionali d‘innovazione per i RIS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dei management dei RIS</a:t>
            </a:r>
            <a:r>
              <a:rPr lang="it-IT" sz="1600" dirty="0"/>
              <a:t>, che assicurano il coordinamento dei diversi attori dell‘innovazione e delle loro attività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di prestazioni di servizio </a:t>
            </a:r>
            <a:r>
              <a:rPr lang="it-IT" sz="1600" dirty="0"/>
              <a:t>(coaching, messa in rete ecc.), che vengono offerte </a:t>
            </a:r>
            <a:r>
              <a:rPr lang="it-IT" sz="1600" b="1" dirty="0"/>
              <a:t>alle imprese </a:t>
            </a:r>
            <a:r>
              <a:rPr lang="it-IT" sz="1600" dirty="0"/>
              <a:t>(PMI) </a:t>
            </a:r>
            <a:br>
              <a:rPr lang="it-IT" sz="1600" dirty="0"/>
            </a:br>
            <a:r>
              <a:rPr lang="it-IT" sz="1600" dirty="0"/>
              <a:t>e che si orientano ai loro bisogni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Come agisce la NPR sui RIS? </a:t>
            </a:r>
            <a:endParaRPr lang="it-I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6" y="5105400"/>
            <a:ext cx="8671457" cy="1600200"/>
          </a:xfrm>
        </p:spPr>
        <p:txBody>
          <a:bodyPr/>
          <a:lstStyle/>
          <a:p>
            <a:pPr marL="266700" indent="-266700">
              <a:buNone/>
            </a:pPr>
            <a:r>
              <a:rPr lang="de-CH" sz="1500" b="1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Gli attori della promozione dell‘innovazione coordinano </a:t>
            </a:r>
            <a:r>
              <a:rPr lang="it-IT" sz="1500" dirty="0">
                <a:sym typeface="Wingdings" panose="05000000000000000000" pitchFamily="2" charset="2"/>
              </a:rPr>
              <a:t>le loro offerte e sfruttano sinergie</a:t>
            </a:r>
            <a:endParaRPr lang="it-IT" sz="1500" dirty="0"/>
          </a:p>
          <a:p>
            <a:pPr marL="266700" indent="-266700">
              <a:buNone/>
            </a:pPr>
            <a:r>
              <a:rPr lang="it-IT" sz="1500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Le imprese (PMI) ottengono un sostegno adeguato nell‘innovazione di prodotto e di processo</a:t>
            </a:r>
            <a:endParaRPr lang="it-IT" sz="1500" b="1" dirty="0"/>
          </a:p>
          <a:p>
            <a:pPr marL="0" indent="0">
              <a:buNone/>
            </a:pPr>
            <a:r>
              <a:rPr lang="it-IT" sz="1500" b="1" dirty="0">
                <a:sym typeface="Wingdings" panose="05000000000000000000" pitchFamily="2" charset="2"/>
              </a:rPr>
              <a:t> La dinamica di innovazione nelle regioni viene aumentata</a:t>
            </a:r>
            <a:endParaRPr lang="it-IT" sz="15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Ulteriori criteri di promozione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b="1" dirty="0"/>
              <a:t>Orientamento all‘esportazione: </a:t>
            </a:r>
            <a:r>
              <a:rPr lang="it-IT" altLang="de-DE" dirty="0"/>
              <a:t>Il progetto promuove l‘esportazione di prodotti e prestazioni di servizio all’esterno della regione, del Cantone o della Svizzera </a:t>
            </a:r>
            <a:r>
              <a:rPr lang="it-IT" altLang="de-DE" sz="1400" dirty="0"/>
              <a:t/>
            </a:r>
            <a:br>
              <a:rPr lang="it-IT" altLang="de-DE" sz="1400" dirty="0"/>
            </a:br>
            <a:r>
              <a:rPr lang="it-IT" altLang="de-DE" sz="1400" dirty="0"/>
              <a:t>(Vale p.es. anche se ospiti provenienti dall‘esterno utilizzano un‘offerta turistica nella regione.)</a:t>
            </a:r>
          </a:p>
          <a:p>
            <a:r>
              <a:rPr lang="it-IT" altLang="de-DE" b="1" dirty="0"/>
              <a:t>Finanziamento iniziale: </a:t>
            </a:r>
            <a:r>
              <a:rPr lang="it-IT" altLang="de-DE" dirty="0"/>
              <a:t>Il finanziamento si limita alla fase di sviluppo e avviamento di un progetto.</a:t>
            </a:r>
          </a:p>
          <a:p>
            <a:r>
              <a:rPr lang="it-IT" altLang="de-DE" b="1" dirty="0"/>
              <a:t>Promozione </a:t>
            </a:r>
            <a:r>
              <a:rPr lang="it-IT" altLang="de-DE" b="1" dirty="0" err="1"/>
              <a:t>sovraziendale</a:t>
            </a:r>
            <a:r>
              <a:rPr lang="it-IT" altLang="de-DE" b="1" dirty="0"/>
              <a:t>: </a:t>
            </a:r>
            <a:r>
              <a:rPr lang="it-IT" altLang="de-DE" dirty="0"/>
              <a:t>Nessuna promozione di progetti dei quali beneficia un‘unica azienda. In casi eccezionali una «promozione di una singola impresa» può essere considerata se:</a:t>
            </a:r>
          </a:p>
          <a:p>
            <a:pPr lvl="1"/>
            <a:r>
              <a:rPr lang="it-IT" altLang="de-DE" dirty="0"/>
              <a:t>il progetto propone dei benefici centrali per la regione (funzione di colonna portante, effetto di sistema). </a:t>
            </a:r>
          </a:p>
          <a:p>
            <a:pPr lvl="1"/>
            <a:r>
              <a:rPr lang="it-IT" altLang="de-DE" dirty="0"/>
              <a:t>del progetto approfittano più imprese / partner / settori / attori.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Funivia cabrio dello </a:t>
            </a:r>
            <a:r>
              <a:rPr lang="it-IT" dirty="0" err="1"/>
              <a:t>Stanserhorn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4035600"/>
          </a:xfrm>
        </p:spPr>
        <p:txBody>
          <a:bodyPr/>
          <a:lstStyle/>
          <a:p>
            <a:r>
              <a:rPr lang="it-IT" sz="1800" dirty="0"/>
              <a:t>Funivia a due piani come nuova offerta con </a:t>
            </a:r>
            <a:r>
              <a:rPr lang="it-IT" sz="1800" dirty="0">
                <a:solidFill>
                  <a:srgbClr val="000000"/>
                </a:solidFill>
              </a:rPr>
              <a:t>capacità di diffusione</a:t>
            </a:r>
          </a:p>
          <a:p>
            <a:r>
              <a:rPr lang="it-IT" sz="1800" dirty="0">
                <a:solidFill>
                  <a:srgbClr val="000000"/>
                </a:solidFill>
              </a:rPr>
              <a:t>Consolidamento dell‘esistenza a lungo termine della funivia dello </a:t>
            </a:r>
            <a:r>
              <a:rPr lang="it-IT" sz="1800" dirty="0" err="1">
                <a:solidFill>
                  <a:srgbClr val="000000"/>
                </a:solidFill>
              </a:rPr>
              <a:t>Stanserhorn</a:t>
            </a:r>
            <a:r>
              <a:rPr lang="it-IT" sz="1800" dirty="0">
                <a:solidFill>
                  <a:srgbClr val="000000"/>
                </a:solidFill>
              </a:rPr>
              <a:t> come fattore economico e strategico centrale nel Canton NW </a:t>
            </a:r>
          </a:p>
          <a:p>
            <a:r>
              <a:rPr lang="it-IT" sz="1800" dirty="0"/>
              <a:t>L‘effetto pubblicitario e un numero maggiore di visitatori aumentano la creazione di valore aggiunto nell‘intera regione (settore alberghiero, gastronomia, fornitori ecc.)</a:t>
            </a:r>
          </a:p>
          <a:p>
            <a:r>
              <a:rPr lang="it-IT" sz="1800" dirty="0"/>
              <a:t>Effetti economici positivi oltre i confini del Cantone attraverso la collaborazione con le imprese </a:t>
            </a:r>
            <a:r>
              <a:rPr lang="it-IT" sz="1800" dirty="0" err="1"/>
              <a:t>Garaventa</a:t>
            </a:r>
            <a:r>
              <a:rPr lang="it-IT" sz="1800" dirty="0"/>
              <a:t> (</a:t>
            </a:r>
            <a:r>
              <a:rPr lang="it-IT" sz="1800" dirty="0" err="1"/>
              <a:t>Goldau</a:t>
            </a:r>
            <a:r>
              <a:rPr lang="it-IT" sz="1800" dirty="0"/>
              <a:t>) e </a:t>
            </a:r>
            <a:r>
              <a:rPr lang="it-IT" sz="1800" dirty="0" err="1"/>
              <a:t>Gangloff</a:t>
            </a:r>
            <a:r>
              <a:rPr lang="it-IT" sz="1800" dirty="0"/>
              <a:t> (Berna)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Riorganizzazione del turismo ticinese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176008" cy="3598862"/>
          </a:xfrm>
        </p:spPr>
        <p:txBody>
          <a:bodyPr/>
          <a:lstStyle/>
          <a:p>
            <a:r>
              <a:rPr lang="it-IT" sz="1800" dirty="0"/>
              <a:t>Da «10+1» a «4+1» organizzazioni</a:t>
            </a:r>
          </a:p>
          <a:p>
            <a:r>
              <a:rPr lang="it-IT" sz="1800" dirty="0"/>
              <a:t>Migliore coordinamento, utilizzo delle economie di scala, professionalizzazione e specializzazione grazie alle organizzazioni turistiche regionali</a:t>
            </a:r>
          </a:p>
          <a:p>
            <a:r>
              <a:rPr lang="it-IT" sz="1800" dirty="0"/>
              <a:t>Utilizzo di nuovi prodotti turistici regionali e </a:t>
            </a:r>
            <a:r>
              <a:rPr lang="it-IT" sz="1800" dirty="0" err="1"/>
              <a:t>sovraregionali</a:t>
            </a:r>
            <a:endParaRPr lang="it-IT" sz="1800" dirty="0"/>
          </a:p>
          <a:p>
            <a:r>
              <a:rPr lang="it-IT" sz="1800" dirty="0"/>
              <a:t>Miglioramento della competitività del settore turistico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Swiss</a:t>
            </a:r>
            <a:r>
              <a:rPr lang="it-IT" dirty="0"/>
              <a:t>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328136" cy="4492800"/>
          </a:xfrm>
        </p:spPr>
        <p:txBody>
          <a:bodyPr/>
          <a:lstStyle/>
          <a:p>
            <a:r>
              <a:rPr lang="it-IT" sz="1800" dirty="0"/>
              <a:t>Centro per processi creativi a Neuchâtel, che crea un punto di contatto tra le cerchie accademiche e creative, come pure le imprese neocastellane (un‘associazione come promotore)</a:t>
            </a:r>
          </a:p>
          <a:p>
            <a:r>
              <a:rPr lang="it-IT" sz="1800" dirty="0"/>
              <a:t>Integrazione innovativa di un Think Lab (laboratorio di pensiero) e un </a:t>
            </a:r>
            <a:r>
              <a:rPr lang="it-IT" sz="1800" dirty="0" err="1"/>
              <a:t>Fab</a:t>
            </a:r>
            <a:r>
              <a:rPr lang="it-IT" sz="1800" dirty="0"/>
              <a:t> Lab (officina per prototipi) </a:t>
            </a:r>
            <a:r>
              <a:rPr lang="it-IT" sz="1800" dirty="0">
                <a:sym typeface="Wingdings" panose="05000000000000000000" pitchFamily="2" charset="2"/>
              </a:rPr>
              <a:t> permette di sviluppare la catena della creatività dall‘idea alla validazione delle idee fino alla loro attuazione e allo sviluppo di prototipi funzionali</a:t>
            </a:r>
            <a:endParaRPr lang="it-IT" sz="1800" dirty="0"/>
          </a:p>
          <a:p>
            <a:r>
              <a:rPr lang="it-IT" sz="1800" dirty="0"/>
              <a:t>Rendere accessibile e aumentare il potenziale di innovazione attraverso la collaborazione di imprese, esperti nel campo del Design o dell‘ingegneria, artisti, studenti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96" y="198884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phænovum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8" y="1908000"/>
            <a:ext cx="4789802" cy="4797600"/>
          </a:xfrm>
        </p:spPr>
        <p:txBody>
          <a:bodyPr/>
          <a:lstStyle/>
          <a:p>
            <a:r>
              <a:rPr lang="it-IT" sz="1800" dirty="0"/>
              <a:t>Offerta di formazione vicina alla pratica, per far appassionare bambini e ragazzi del </a:t>
            </a:r>
            <a:r>
              <a:rPr lang="it-IT" sz="1800" i="1" dirty="0" err="1"/>
              <a:t>Dreiländereck</a:t>
            </a:r>
            <a:r>
              <a:rPr lang="it-IT" sz="1800" i="1" dirty="0"/>
              <a:t> </a:t>
            </a:r>
            <a:r>
              <a:rPr lang="it-IT" sz="1800" i="1" dirty="0" err="1"/>
              <a:t>CH–D–F</a:t>
            </a:r>
            <a:r>
              <a:rPr lang="it-IT" sz="1800" i="1" dirty="0"/>
              <a:t> </a:t>
            </a:r>
            <a:r>
              <a:rPr lang="it-IT" sz="1800" dirty="0"/>
              <a:t>alle scienze naturali e alla tecnica (corsi, visite alle imprese, tirocini, concorsi ecc.)</a:t>
            </a:r>
          </a:p>
          <a:p>
            <a:r>
              <a:rPr lang="it-IT" sz="1800" dirty="0"/>
              <a:t>Partenariato </a:t>
            </a:r>
            <a:r>
              <a:rPr lang="it-IT" sz="1800" dirty="0" err="1"/>
              <a:t>pubblico-privato</a:t>
            </a:r>
            <a:endParaRPr lang="it-IT" sz="1800" dirty="0"/>
          </a:p>
          <a:p>
            <a:r>
              <a:rPr lang="it-IT" sz="1800" dirty="0"/>
              <a:t>Grande impegno da parte delle imprese della regione</a:t>
            </a:r>
          </a:p>
          <a:p>
            <a:r>
              <a:rPr lang="it-IT" sz="1800" dirty="0"/>
              <a:t>Cooperazione transfrontaliera</a:t>
            </a:r>
            <a:br>
              <a:rPr lang="it-IT" sz="1800" dirty="0"/>
            </a:br>
            <a:r>
              <a:rPr lang="it-IT" sz="1800" dirty="0"/>
              <a:t>(Progetto </a:t>
            </a:r>
            <a:r>
              <a:rPr lang="it-IT" sz="1800" dirty="0" err="1"/>
              <a:t>Interreg</a:t>
            </a:r>
            <a:r>
              <a:rPr lang="it-IT" sz="1800" dirty="0"/>
              <a:t> A)</a:t>
            </a:r>
          </a:p>
          <a:p>
            <a:r>
              <a:rPr lang="it-IT" sz="1800" dirty="0"/>
              <a:t>L‘economia regionale deve poter disporre di manodopera qualificata grazie alla promozione delle nuove leve </a:t>
            </a:r>
            <a:br>
              <a:rPr lang="it-IT" sz="1800" dirty="0"/>
            </a:br>
            <a:r>
              <a:rPr lang="it-IT" sz="1800" dirty="0">
                <a:sym typeface="Wingdings" panose="05000000000000000000" pitchFamily="2" charset="2"/>
              </a:rPr>
              <a:t></a:t>
            </a:r>
            <a:r>
              <a:rPr lang="it-IT" sz="1800" dirty="0"/>
              <a:t> rafforzamento sostenibile dell’area </a:t>
            </a:r>
            <a:r>
              <a:rPr lang="it-IT" sz="1800" dirty="0">
                <a:sym typeface="Wingdings" panose="05000000000000000000" pitchFamily="2" charset="2"/>
              </a:rPr>
              <a:t>economica</a:t>
            </a:r>
            <a:endParaRPr lang="it-IT" sz="1800" dirty="0"/>
          </a:p>
        </p:txBody>
      </p:sp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854" y="1957735"/>
            <a:ext cx="3595146" cy="2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it-IT" altLang="de-DE" sz="2000" dirty="0"/>
              <a:t>Chi dà ulteriori informazioni?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Punti di contatto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807000"/>
          </a:xfrm>
        </p:spPr>
        <p:txBody>
          <a:bodyPr/>
          <a:lstStyle/>
          <a:p>
            <a:r>
              <a:rPr lang="it-IT" altLang="de-DE" sz="1800" b="1" dirty="0"/>
              <a:t>Servizi NPR </a:t>
            </a:r>
            <a:r>
              <a:rPr lang="it-IT" altLang="de-DE" sz="1800" b="1" dirty="0">
                <a:solidFill>
                  <a:srgbClr val="000000"/>
                </a:solidFill>
              </a:rPr>
              <a:t>cantonali </a:t>
            </a:r>
            <a:r>
              <a:rPr lang="it-IT" altLang="de-DE" sz="1800" dirty="0" err="1">
                <a:solidFill>
                  <a:srgbClr val="000000"/>
                </a:solidFill>
              </a:rPr>
              <a:t>–</a:t>
            </a:r>
            <a:r>
              <a:rPr lang="it-IT" altLang="de-DE" sz="1800" dirty="0">
                <a:solidFill>
                  <a:srgbClr val="000000"/>
                </a:solidFill>
              </a:rPr>
              <a:t> a seconda di regione/Cantone</a:t>
            </a:r>
            <a:r>
              <a:rPr lang="it-IT" altLang="de-DE" sz="1800" dirty="0"/>
              <a:t>/progetto anche promotori regionali dello sviluppo (</a:t>
            </a:r>
            <a:r>
              <a:rPr lang="it-IT" altLang="de-DE" sz="1800" b="1" dirty="0"/>
              <a:t>management regionali, management dei RIS ecc</a:t>
            </a:r>
            <a:r>
              <a:rPr lang="it-IT" altLang="de-DE" sz="1800" dirty="0"/>
              <a:t>.), che sostengono l‘attuazione della NPR a livello di progetto</a:t>
            </a:r>
          </a:p>
          <a:p>
            <a:r>
              <a:rPr lang="it-IT" altLang="de-DE" sz="1800" b="1" dirty="0"/>
              <a:t>Responsabili cantonali </a:t>
            </a:r>
            <a:r>
              <a:rPr lang="it-IT" altLang="de-DE" sz="1800" b="1" dirty="0" err="1"/>
              <a:t>Interreg</a:t>
            </a:r>
            <a:r>
              <a:rPr lang="it-IT" altLang="de-DE" sz="1800" b="1" dirty="0"/>
              <a:t> </a:t>
            </a:r>
            <a:r>
              <a:rPr lang="it-IT" altLang="de-DE" sz="1800" dirty="0"/>
              <a:t>e </a:t>
            </a:r>
            <a:r>
              <a:rPr lang="it-IT" altLang="de-DE" sz="1800" b="1" dirty="0"/>
              <a:t>uffici di coordinamento </a:t>
            </a:r>
            <a:r>
              <a:rPr lang="it-IT" altLang="de-DE" sz="1800" b="1" dirty="0" err="1"/>
              <a:t>Interreg</a:t>
            </a:r>
            <a:endParaRPr lang="it-IT" altLang="de-DE" sz="1800" b="1" dirty="0"/>
          </a:p>
          <a:p>
            <a:r>
              <a:rPr lang="it-IT" altLang="de-DE" sz="1800" dirty="0"/>
              <a:t>Domande possono essere rivolte anche a </a:t>
            </a:r>
            <a:r>
              <a:rPr lang="it-IT" altLang="de-DE" sz="1800" b="1" dirty="0" err="1"/>
              <a:t>regiosuisse</a:t>
            </a:r>
            <a:r>
              <a:rPr lang="it-IT" altLang="de-DE" sz="1800" dirty="0"/>
              <a:t> e alla SECO (Settore politica regionale e di assetto del territorio </a:t>
            </a:r>
            <a:r>
              <a:rPr lang="it-IT" altLang="de-DE" sz="1800" dirty="0" err="1"/>
              <a:t>–</a:t>
            </a:r>
            <a:r>
              <a:rPr lang="it-IT" altLang="de-DE" sz="1800" dirty="0"/>
              <a:t> DSRE). </a:t>
            </a:r>
            <a:r>
              <a:rPr lang="it-IT" altLang="de-DE" dirty="0"/>
              <a:t/>
            </a:r>
            <a:br>
              <a:rPr lang="it-IT" altLang="de-DE" dirty="0"/>
            </a:br>
            <a:endParaRPr lang="it-IT" altLang="de-DE" dirty="0"/>
          </a:p>
          <a:p>
            <a:pPr>
              <a:buFont typeface="Wingdings"/>
              <a:buChar char="à"/>
            </a:pP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Indirizzi di contatto: </a:t>
            </a: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</a:t>
            </a:r>
            <a:r>
              <a:rPr lang="it-IT" altLang="de-DE" sz="1800" i="1" dirty="0" err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it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/indirizzi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  <a:endParaRPr lang="it-IT" altLang="de-DE" sz="1800" i="1" dirty="0">
              <a:solidFill>
                <a:srgbClr val="B4BE0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sulla NPR: </a:t>
            </a:r>
            <a:r>
              <a:rPr lang="it-IT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it-IT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 </a:t>
            </a:r>
            <a:r>
              <a:rPr lang="it-IT" sz="1800" i="1" dirty="0" err="1">
                <a:solidFill>
                  <a:srgbClr val="B4BE00"/>
                </a:solidFill>
              </a:rPr>
              <a:t>Interreg</a:t>
            </a:r>
            <a:r>
              <a:rPr lang="it-IT" sz="1800" i="1" dirty="0">
                <a:solidFill>
                  <a:srgbClr val="B4BE00"/>
                </a:solidFill>
              </a:rPr>
              <a:t>, ESPON e URBACT: </a:t>
            </a:r>
            <a:r>
              <a:rPr lang="it-IT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it-IT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Che </a:t>
            </a:r>
            <a:r>
              <a:rPr lang="de-DE" altLang="de-DE" sz="2000" dirty="0" err="1"/>
              <a:t>cosa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vuole</a:t>
            </a:r>
            <a:r>
              <a:rPr lang="de-DE" altLang="de-DE" sz="2000" dirty="0"/>
              <a:t> la NPR?</a:t>
            </a:r>
            <a:br>
              <a:rPr lang="de-DE" altLang="de-DE" sz="2000" dirty="0"/>
            </a:br>
            <a:r>
              <a:rPr lang="de-DE" altLang="de-DE" dirty="0" err="1"/>
              <a:t>Obiettivi</a:t>
            </a:r>
            <a:r>
              <a:rPr lang="de-DE" altLang="de-DE" dirty="0"/>
              <a:t> e </a:t>
            </a:r>
            <a:r>
              <a:rPr lang="de-DE" altLang="de-DE" dirty="0" err="1"/>
              <a:t>effetti</a:t>
            </a:r>
            <a:r>
              <a:rPr lang="de-DE" altLang="de-DE" dirty="0"/>
              <a:t> </a:t>
            </a:r>
            <a:r>
              <a:rPr lang="de-DE" altLang="de-DE" dirty="0" err="1"/>
              <a:t>voluti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it-IT" altLang="de-DE" dirty="0"/>
              <a:t>Con la </a:t>
            </a:r>
            <a:r>
              <a:rPr lang="it-IT" altLang="de-DE" b="1" dirty="0"/>
              <a:t>N</a:t>
            </a:r>
            <a:r>
              <a:rPr lang="it-IT" altLang="de-DE" dirty="0"/>
              <a:t>uova </a:t>
            </a:r>
            <a:r>
              <a:rPr lang="it-IT" altLang="de-DE" b="1" dirty="0"/>
              <a:t>p</a:t>
            </a:r>
            <a:r>
              <a:rPr lang="it-IT" altLang="de-DE" dirty="0"/>
              <a:t>olitica </a:t>
            </a:r>
            <a:r>
              <a:rPr lang="it-IT" altLang="de-DE" b="1" dirty="0"/>
              <a:t>r</a:t>
            </a:r>
            <a:r>
              <a:rPr lang="it-IT" altLang="de-DE" dirty="0"/>
              <a:t>egionale (</a:t>
            </a:r>
            <a:r>
              <a:rPr lang="it-IT" altLang="de-DE" b="1" dirty="0"/>
              <a:t>NPR</a:t>
            </a:r>
            <a:r>
              <a:rPr lang="it-IT" altLang="de-DE" dirty="0"/>
              <a:t>) la </a:t>
            </a:r>
            <a:r>
              <a:rPr lang="it-IT" altLang="de-DE" b="1" dirty="0"/>
              <a:t>Confederazione e i Cantoni </a:t>
            </a:r>
            <a:r>
              <a:rPr lang="it-IT" altLang="de-DE" dirty="0"/>
              <a:t>promuovono </a:t>
            </a:r>
            <a:r>
              <a:rPr lang="it-IT" altLang="de-DE" b="1" dirty="0"/>
              <a:t>i territori di montagna, l‘ulteriore area rurale e le regioni di frontiera </a:t>
            </a:r>
            <a:r>
              <a:rPr lang="it-IT" altLang="de-DE" dirty="0"/>
              <a:t>della Svizzera nel loro </a:t>
            </a:r>
            <a:r>
              <a:rPr lang="it-IT" altLang="de-DE" b="1" dirty="0"/>
              <a:t>sviluppo economico-regionale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35" y="3140968"/>
            <a:ext cx="5871409" cy="3465994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In </a:t>
            </a:r>
            <a:r>
              <a:rPr lang="de-DE" altLang="de-DE" sz="2000" dirty="0" err="1"/>
              <a:t>che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si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promuove</a:t>
            </a:r>
            <a:r>
              <a:rPr lang="de-DE" altLang="de-DE" sz="2000" dirty="0"/>
              <a:t>?</a:t>
            </a:r>
            <a:br>
              <a:rPr lang="de-DE" altLang="de-DE" sz="2000" dirty="0"/>
            </a:br>
            <a:r>
              <a:rPr lang="de-DE" altLang="de-DE" dirty="0" err="1"/>
              <a:t>Misure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4569000"/>
          </a:xfrm>
        </p:spPr>
        <p:txBody>
          <a:bodyPr/>
          <a:lstStyle/>
          <a:p>
            <a:pPr marL="0" indent="0">
              <a:buNone/>
            </a:pPr>
            <a:r>
              <a:rPr lang="it-IT" altLang="de-DE" b="1" dirty="0"/>
              <a:t>Promozione finanziaria </a:t>
            </a:r>
            <a:r>
              <a:rPr lang="it-IT" altLang="de-DE" b="1" dirty="0" err="1"/>
              <a:t>…</a:t>
            </a:r>
            <a:endParaRPr lang="it-IT" altLang="de-DE" b="1" dirty="0"/>
          </a:p>
          <a:p>
            <a:r>
              <a:rPr lang="it-IT" altLang="de-DE" b="1" dirty="0"/>
              <a:t>di iniziative, progetti e programmi </a:t>
            </a:r>
            <a:r>
              <a:rPr lang="it-IT" altLang="de-DE" dirty="0"/>
              <a:t>che aumentano la competitività e la creazione di valore aggiunto nelle regioni. A questi appartengono anche la partecipazione svizzera ai programmi transfrontalieri </a:t>
            </a:r>
            <a:r>
              <a:rPr lang="it-IT" altLang="de-DE" b="1" dirty="0" err="1"/>
              <a:t>Interreg</a:t>
            </a:r>
            <a:r>
              <a:rPr lang="it-IT" altLang="de-DE" b="1" dirty="0"/>
              <a:t>, ESPON e URBACT. </a:t>
            </a:r>
            <a:endParaRPr lang="it-IT" altLang="de-DE" dirty="0"/>
          </a:p>
          <a:p>
            <a:r>
              <a:rPr lang="it-IT" altLang="de-DE" b="1" dirty="0">
                <a:sym typeface="Wingdings" panose="05000000000000000000" pitchFamily="2" charset="2"/>
              </a:rPr>
              <a:t>di promotori regionali dello sviluppo </a:t>
            </a:r>
            <a:r>
              <a:rPr lang="it-IT" altLang="de-DE" dirty="0">
                <a:sym typeface="Wingdings" panose="05000000000000000000" pitchFamily="2" charset="2"/>
              </a:rPr>
              <a:t>(management regionali, management dei RIS ecc.), che fungono da punto di contatto e avviano e accompagnano progetti e processi NPR.</a:t>
            </a:r>
            <a:r>
              <a:rPr lang="it-IT" altLang="de-DE" b="1" dirty="0">
                <a:sym typeface="Wingdings" panose="05000000000000000000" pitchFamily="2" charset="2"/>
              </a:rPr>
              <a:t> </a:t>
            </a:r>
            <a:r>
              <a:rPr lang="it-IT" altLang="de-DE" dirty="0">
                <a:sym typeface="Wingdings" panose="05000000000000000000" pitchFamily="2" charset="2"/>
              </a:rPr>
              <a:t/>
            </a:r>
            <a:br>
              <a:rPr lang="it-IT" altLang="de-DE" dirty="0">
                <a:sym typeface="Wingdings" panose="05000000000000000000" pitchFamily="2" charset="2"/>
              </a:rPr>
            </a:br>
            <a:endParaRPr lang="it-IT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altLang="de-DE" sz="1600" b="1" i="1" dirty="0">
                <a:sym typeface="Wingdings" panose="05000000000000000000" pitchFamily="2" charset="2"/>
              </a:rPr>
              <a:t>Dal 2016, nell‘ambito della NPR, vengono inoltre promosse misure trasversali per città e campagna </a:t>
            </a:r>
            <a:r>
              <a:rPr lang="it-IT" altLang="de-DE" sz="1600" i="1" dirty="0">
                <a:sym typeface="Wingdings" panose="05000000000000000000" pitchFamily="2" charset="2"/>
              </a:rPr>
              <a:t>per l‘attuazione della Politica degli agglomerati e della Politica per le </a:t>
            </a:r>
            <a:br>
              <a:rPr lang="it-IT" altLang="de-DE" sz="1600" i="1" dirty="0">
                <a:sym typeface="Wingdings" panose="05000000000000000000" pitchFamily="2" charset="2"/>
              </a:rPr>
            </a:br>
            <a:r>
              <a:rPr lang="it-IT" altLang="de-DE" sz="1600" i="1" dirty="0">
                <a:sym typeface="Wingdings" panose="05000000000000000000" pitchFamily="2" charset="2"/>
              </a:rPr>
              <a:t>aree rurali e le regioni montane: p.es. </a:t>
            </a:r>
            <a:r>
              <a:rPr lang="it-IT" altLang="de-DE" sz="1600" b="1" i="1" dirty="0">
                <a:sym typeface="Wingdings" panose="05000000000000000000" pitchFamily="2" charset="2"/>
              </a:rPr>
              <a:t>Programma pilota Aree d‘intervento Economia (PHR Economia</a:t>
            </a:r>
            <a:r>
              <a:rPr lang="it-IT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Misure</a:t>
            </a:r>
            <a:r>
              <a:rPr lang="de-DE" altLang="de-DE" dirty="0"/>
              <a:t> </a:t>
            </a:r>
            <a:r>
              <a:rPr lang="de-DE" altLang="de-DE" dirty="0" err="1"/>
              <a:t>d‘accompagnamento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b="1" dirty="0"/>
              <a:t>Rafforzare la coordinazione della NPR con altre politiche e strategie della Confederazione </a:t>
            </a:r>
            <a:r>
              <a:rPr lang="it-IT" altLang="de-DE" dirty="0"/>
              <a:t>(p.es. politiche del turismo, delle PMI e dell’innovazione, politica agraria, politica degli agglomerati, politica per le aree rurali e le regioni montane, Progetto territoriale Svizzera)</a:t>
            </a:r>
          </a:p>
          <a:p>
            <a:r>
              <a:rPr lang="it-IT" altLang="de-DE" b="1" dirty="0"/>
              <a:t>regiosuisse </a:t>
            </a:r>
            <a:r>
              <a:rPr lang="it-IT" altLang="de-DE" dirty="0"/>
              <a:t>– centro della rete di sviluppo regionale </a:t>
            </a:r>
            <a:r>
              <a:rPr lang="it-IT" altLang="de-DE" dirty="0">
                <a:sym typeface="Wingdings" panose="05000000000000000000" pitchFamily="2" charset="2"/>
              </a:rPr>
              <a:t> Mettere in rete, preparare e diffondere </a:t>
            </a:r>
            <a:r>
              <a:rPr lang="it-IT" altLang="de-DE" b="1" dirty="0">
                <a:sym typeface="Wingdings" panose="05000000000000000000" pitchFamily="2" charset="2"/>
              </a:rPr>
              <a:t>conoscenze ed esperienze </a:t>
            </a:r>
            <a:r>
              <a:rPr lang="it-IT" altLang="de-DE" dirty="0">
                <a:sym typeface="Wingdings" panose="05000000000000000000" pitchFamily="2" charset="2"/>
              </a:rPr>
              <a:t>per </a:t>
            </a:r>
            <a:r>
              <a:rPr lang="it-IT" altLang="de-DE" b="1" dirty="0">
                <a:sym typeface="Wingdings" panose="05000000000000000000" pitchFamily="2" charset="2"/>
              </a:rPr>
              <a:t>attuare con successo la NPR</a:t>
            </a:r>
            <a:endParaRPr lang="it-IT" altLang="de-DE" dirty="0"/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233305" y="4891024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346" y="4888345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04654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4" y="5164073"/>
            <a:ext cx="1891462" cy="981783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082">
            <a:off x="6019703" y="5031949"/>
            <a:ext cx="799104" cy="118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A quali strumenti di promozione è possibile attingere?</a:t>
            </a:r>
            <a:br>
              <a:rPr lang="it-IT" altLang="de-DE" sz="2000" dirty="0"/>
            </a:br>
            <a:r>
              <a:rPr lang="it-IT" altLang="de-DE" dirty="0"/>
              <a:t>Aiuti finanziari</a:t>
            </a:r>
            <a:endParaRPr lang="it-IT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4721400"/>
          </a:xfrm>
        </p:spPr>
        <p:txBody>
          <a:bodyPr/>
          <a:lstStyle/>
          <a:p>
            <a:r>
              <a:rPr lang="it-IT" altLang="de-DE" b="1" dirty="0"/>
              <a:t>Contributi a fondo perso </a:t>
            </a:r>
            <a:r>
              <a:rPr lang="it-IT" altLang="de-DE" dirty="0"/>
              <a:t>per la preparazione, l‘esecuzione e la valutazione di iniziative, programmi e progetti</a:t>
            </a:r>
            <a:endParaRPr lang="it-IT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della Confederazione disponibili nel 2016–19: ca. CHF 105 mio. + contributi cantonali (prestazioni equivalenti)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aggiuntivi della Confederazione nell‘ambito del programma d‘impulso turismo 2016-19: ca. CHF 50 mio. </a:t>
            </a:r>
            <a:br>
              <a:rPr lang="it-IT" sz="1200" i="1" dirty="0"/>
            </a:br>
            <a:r>
              <a:rPr lang="it-IT" sz="1200" i="1" dirty="0"/>
              <a:t>+ contributi cantonali (prestazioni equivalenti) </a:t>
            </a:r>
          </a:p>
          <a:p>
            <a:pPr lvl="0"/>
            <a:r>
              <a:rPr lang="it-IT" altLang="de-DE" b="1" dirty="0">
                <a:solidFill>
                  <a:srgbClr val="000000"/>
                </a:solidFill>
              </a:rPr>
              <a:t>Mutui senza interesse o a interesse agevolato </a:t>
            </a:r>
            <a:r>
              <a:rPr lang="it-IT" altLang="de-DE" dirty="0">
                <a:solidFill>
                  <a:srgbClr val="000000"/>
                </a:solidFill>
              </a:rPr>
              <a:t>per progetti nell‘ambito delle infrastrutture orientati alla creazione di valore </a:t>
            </a:r>
            <a:br>
              <a:rPr lang="it-IT" altLang="de-DE" dirty="0">
                <a:solidFill>
                  <a:srgbClr val="000000"/>
                </a:solidFill>
              </a:rPr>
            </a:br>
            <a:r>
              <a:rPr lang="it-IT" altLang="de-DE" dirty="0">
                <a:solidFill>
                  <a:srgbClr val="000000"/>
                </a:solidFill>
              </a:rPr>
              <a:t>aggiunto che si propongono di aumentare l‘attrattiva della piazza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della Confederazione disponibili nel 2016–19: ca. CHF 200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(prestazioni equivalenti)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aggiuntivi della Confederazione nell‘ambito del programma d‘impulso turismo 2016‒19: ca. CHF 150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</a:t>
            </a:r>
            <a:r>
              <a:rPr lang="it-IT" sz="1200" i="1" dirty="0"/>
              <a:t>(prestazioni equivalenti)</a:t>
            </a:r>
            <a:endParaRPr lang="it-IT" altLang="de-DE" sz="12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600" i="1" dirty="0"/>
              <a:t>In aggiunta vengono concessi sgravi fiscali a imprese industriali e aziende del settore </a:t>
            </a:r>
            <a:br>
              <a:rPr lang="it-IT" altLang="de-DE" sz="1600" i="1" dirty="0"/>
            </a:br>
            <a:r>
              <a:rPr lang="it-IT" altLang="de-DE" sz="1600" i="1" dirty="0"/>
              <a:t>terziario vicine ad attività produttive che creano nuovi impieghi o che riorientano impieghi esistenti nelle aree rurali strutturalmente deboli.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Spiegazioni</a:t>
            </a:r>
            <a:r>
              <a:rPr lang="de-DE" altLang="de-DE" dirty="0"/>
              <a:t> </a:t>
            </a:r>
            <a:r>
              <a:rPr lang="de-DE" altLang="de-DE" dirty="0" err="1"/>
              <a:t>aggiuntive</a:t>
            </a:r>
            <a:r>
              <a:rPr lang="de-DE" altLang="de-DE" dirty="0"/>
              <a:t> </a:t>
            </a:r>
            <a:r>
              <a:rPr lang="de-DE" altLang="de-DE" dirty="0" err="1"/>
              <a:t>riguardanti</a:t>
            </a:r>
            <a:r>
              <a:rPr lang="de-DE" altLang="de-DE" dirty="0"/>
              <a:t> </a:t>
            </a:r>
            <a:r>
              <a:rPr lang="de-DE" altLang="de-DE" dirty="0" err="1"/>
              <a:t>gli</a:t>
            </a:r>
            <a:r>
              <a:rPr lang="de-DE" altLang="de-DE" dirty="0"/>
              <a:t> </a:t>
            </a:r>
            <a:r>
              <a:rPr lang="de-DE" altLang="de-DE" dirty="0" err="1"/>
              <a:t>aiuti</a:t>
            </a:r>
            <a:r>
              <a:rPr lang="de-DE" altLang="de-DE" dirty="0"/>
              <a:t> </a:t>
            </a:r>
            <a:r>
              <a:rPr lang="de-DE" altLang="de-DE" dirty="0" err="1"/>
              <a:t>finanziari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I </a:t>
            </a:r>
            <a:r>
              <a:rPr lang="it-IT" altLang="de-DE" dirty="0"/>
              <a:t>Cantoni partecipano complessivamente agli aiuti finanziari almeno quanto la Confederazione (in modo equivalente). </a:t>
            </a:r>
          </a:p>
          <a:p>
            <a:r>
              <a:rPr lang="it-IT" altLang="de-DE" dirty="0"/>
              <a:t>L‘ammontare del contributo si orienta all‘effetto complessivo del progetto. </a:t>
            </a:r>
          </a:p>
          <a:p>
            <a:r>
              <a:rPr lang="it-IT" altLang="de-DE" dirty="0"/>
              <a:t>I beneficiari di aiuti finanziari devono partecipare al progetto con </a:t>
            </a:r>
            <a:br>
              <a:rPr lang="it-IT" altLang="de-DE" dirty="0"/>
            </a:br>
            <a:r>
              <a:rPr lang="it-IT" altLang="de-DE" dirty="0"/>
              <a:t>mezzi propri adeguati. </a:t>
            </a:r>
          </a:p>
          <a:p>
            <a:pPr marL="0" indent="0">
              <a:buNone/>
            </a:pPr>
            <a:endParaRPr lang="it-IT" altLang="de-DE" sz="1600" dirty="0"/>
          </a:p>
          <a:p>
            <a:pPr marL="0" indent="0">
              <a:buNone/>
            </a:pPr>
            <a:r>
              <a:rPr lang="it-IT" altLang="de-DE" sz="1600" i="1" dirty="0"/>
              <a:t>Per gli sgravi fiscali valgono disposizioni specifiche </a:t>
            </a:r>
            <a:r>
              <a:rPr lang="it-IT" altLang="de-DE" sz="1600" i="1" dirty="0">
                <a:sym typeface="Wingdings" panose="05000000000000000000" pitchFamily="2" charset="2"/>
              </a:rPr>
              <a:t> vedi ordinanza separata</a:t>
            </a:r>
            <a:endParaRPr lang="it-IT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 err="1"/>
              <a:t>Dove</a:t>
            </a:r>
            <a:r>
              <a:rPr lang="de-CH" sz="2000" dirty="0"/>
              <a:t> è </a:t>
            </a:r>
            <a:r>
              <a:rPr lang="de-CH" sz="2000" dirty="0" err="1"/>
              <a:t>possibile</a:t>
            </a:r>
            <a:r>
              <a:rPr lang="de-CH" sz="2000" dirty="0"/>
              <a:t> </a:t>
            </a:r>
            <a:r>
              <a:rPr lang="de-CH" sz="2000" dirty="0" err="1"/>
              <a:t>promuovere</a:t>
            </a:r>
            <a:r>
              <a:rPr lang="de-CH" sz="2000" dirty="0"/>
              <a:t>? 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Ambito</a:t>
            </a:r>
            <a:r>
              <a:rPr lang="de-CH" dirty="0"/>
              <a:t> territoriale di </a:t>
            </a:r>
            <a:r>
              <a:rPr lang="de-CH" dirty="0" err="1"/>
              <a:t>promozione</a:t>
            </a:r>
            <a:r>
              <a:rPr lang="de-CH" dirty="0"/>
              <a:t> </a:t>
            </a:r>
            <a:r>
              <a:rPr lang="de-CH" dirty="0" err="1"/>
              <a:t>della</a:t>
            </a:r>
            <a:r>
              <a:rPr lang="de-CH" dirty="0"/>
              <a:t> NPR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4613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progetti promossi devono estendere il loro effetto in primo luogo nelle </a:t>
            </a:r>
            <a:r>
              <a:rPr lang="it-IT" b="1" dirty="0"/>
              <a:t>regioni montane</a:t>
            </a:r>
            <a:r>
              <a:rPr lang="it-IT" dirty="0"/>
              <a:t>, nelle </a:t>
            </a:r>
            <a:r>
              <a:rPr lang="it-IT" b="1" dirty="0"/>
              <a:t>aree rurali </a:t>
            </a:r>
            <a:r>
              <a:rPr lang="it-IT" dirty="0"/>
              <a:t>oppure nelle </a:t>
            </a:r>
            <a:r>
              <a:rPr lang="it-IT" b="1" dirty="0"/>
              <a:t>zone di frontiera</a:t>
            </a:r>
            <a:r>
              <a:rPr lang="it-IT" dirty="0"/>
              <a:t>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Tutta la Svizzera senza:</a:t>
            </a:r>
            <a:endParaRPr lang="it-IT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le grandi agglomerazioni di Zurigo, Basilea, Berna, </a:t>
            </a:r>
            <a:r>
              <a:rPr lang="it-IT" sz="1600" dirty="0" err="1">
                <a:solidFill>
                  <a:srgbClr val="000000"/>
                </a:solidFill>
                <a:sym typeface="Wingdings" pitchFamily="2" charset="2"/>
              </a:rPr>
              <a:t>Lausanne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, Ginevra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Cantoni cittadini </a:t>
            </a:r>
            <a:r>
              <a:rPr lang="it-IT" sz="1600" dirty="0">
                <a:sym typeface="Wingdings" pitchFamily="2" charset="2"/>
              </a:rPr>
              <a:t>BL, BS, GE, SO, ZG,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nonché una gran parte dei Cantoni ZH e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it-IT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>Eccezioni: se i Cantoni dimostrano la necessità di promozione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460347"/>
            <a:ext cx="8424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Nell‘ambito di </a:t>
            </a:r>
            <a:r>
              <a:rPr lang="it-IT" sz="1600" b="1" i="1" dirty="0" err="1"/>
              <a:t>Interreg</a:t>
            </a:r>
            <a:r>
              <a:rPr lang="it-IT" sz="1600" b="1" i="1" dirty="0"/>
              <a:t>, ESPON, URBACT</a:t>
            </a:r>
            <a:r>
              <a:rPr lang="it-IT" sz="1600" i="1" dirty="0"/>
              <a:t>,</a:t>
            </a:r>
            <a:r>
              <a:rPr lang="it-IT" sz="1600" b="1" i="1" dirty="0"/>
              <a:t> </a:t>
            </a:r>
            <a:r>
              <a:rPr lang="it-IT" sz="1600" i="1" dirty="0"/>
              <a:t>nonché nella promozione dei </a:t>
            </a:r>
            <a:r>
              <a:rPr lang="it-IT" sz="1600" b="1" i="1" dirty="0"/>
              <a:t>Sistemi regionali di innovazione (RIS) </a:t>
            </a:r>
            <a:r>
              <a:rPr lang="it-IT" sz="1600" i="1" dirty="0"/>
              <a:t>e del Programma pilota Aree d‘intervento Economia (PHR Economia) viene pure sostenuta la </a:t>
            </a:r>
            <a:r>
              <a:rPr lang="it-IT" sz="1600" b="1" i="1" dirty="0"/>
              <a:t>collaborazione in grandi aree regionali </a:t>
            </a:r>
            <a:r>
              <a:rPr lang="it-IT" sz="1600" i="1" dirty="0"/>
              <a:t>– che comprendono pure grandi centri con funzione di motore di sviluppo.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4" y="2708919"/>
            <a:ext cx="3815968" cy="27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Chi mette in atto la NPR?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Gioco d‘insieme dei diversi livelli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Confede-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razione</a:t>
            </a:r>
            <a:endParaRPr lang="de-CH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Cantone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,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attori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regionali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Programma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pluriennale</a:t>
            </a:r>
            <a:r>
              <a:rPr lang="de-CH" sz="1200" b="1" dirty="0">
                <a:solidFill>
                  <a:schemeClr val="tx1"/>
                </a:solidFill>
              </a:rPr>
              <a:t> 2016–2023 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</a:rPr>
              <a:t>Linee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guida</a:t>
            </a:r>
            <a:r>
              <a:rPr lang="de-CH" sz="1200" dirty="0">
                <a:solidFill>
                  <a:schemeClr val="tx1"/>
                </a:solidFill>
              </a:rPr>
              <a:t> per </a:t>
            </a:r>
            <a:r>
              <a:rPr lang="de-CH" sz="1200" dirty="0" err="1">
                <a:solidFill>
                  <a:schemeClr val="tx1"/>
                </a:solidFill>
              </a:rPr>
              <a:t>l‘attuazione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della</a:t>
            </a:r>
            <a:r>
              <a:rPr lang="de-CH" sz="1200" dirty="0">
                <a:solidFill>
                  <a:schemeClr val="tx1"/>
                </a:solidFill>
              </a:rPr>
              <a:t> NPR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818303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9618" y="6054649"/>
            <a:ext cx="44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Banca </a:t>
            </a:r>
            <a:r>
              <a:rPr lang="de-CH" sz="1400" i="1" dirty="0" err="1">
                <a:solidFill>
                  <a:srgbClr val="B4BE00"/>
                </a:solidFill>
              </a:rPr>
              <a:t>dati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dei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progetti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ch/progetti</a:t>
            </a:r>
            <a:r>
              <a:rPr lang="de-CH" sz="1400" i="1" dirty="0"/>
              <a:t> 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872322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810000" y="4599781"/>
            <a:ext cx="838616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724400" y="4592495"/>
            <a:ext cx="8434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ln w="0"/>
                <a:solidFill>
                  <a:srgbClr val="000000"/>
                </a:solidFill>
              </a:rPr>
              <a:t>Progetto</a:t>
            </a:r>
            <a:r>
              <a:rPr lang="it-IT" sz="1000" b="1" baseline="-25000" dirty="0" err="1">
                <a:ln w="0"/>
                <a:solidFill>
                  <a:srgbClr val="000000"/>
                </a:solidFill>
              </a:rPr>
              <a:t>n</a:t>
            </a:r>
            <a:endParaRPr lang="it-IT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I </a:t>
            </a:r>
            <a:r>
              <a:rPr lang="it-IT" sz="1200" b="1" i="1" dirty="0"/>
              <a:t>progetti NPR possono essere lanciati </a:t>
            </a:r>
            <a:br>
              <a:rPr lang="it-IT" sz="1200" b="1" i="1" dirty="0"/>
            </a:br>
            <a:r>
              <a:rPr lang="it-IT" sz="1200" b="1" i="1" dirty="0"/>
              <a:t>e attuati da Cantoni, regioni, Comuni, imprese, organizzazioni oppure persone private.</a:t>
            </a:r>
          </a:p>
          <a:p>
            <a:r>
              <a:rPr lang="it-IT" sz="1200" b="1" i="1" dirty="0"/>
              <a:t/>
            </a:r>
            <a:br>
              <a:rPr lang="it-IT" sz="1200" b="1" i="1" dirty="0"/>
            </a:br>
            <a:r>
              <a:rPr lang="it-IT" sz="1200" b="1" i="1" dirty="0"/>
              <a:t>I Cantoni decidono se un progetto sarà sostenuto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320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Che cosa viene promosso? 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Priorità di promozione di progetti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dirty="0"/>
              <a:t>Nella fase di programma 2016–2023 la priorità di promozione di progetti è rivolta agli ambiti </a:t>
            </a:r>
            <a:r>
              <a:rPr lang="it-IT" b="1" dirty="0"/>
              <a:t>«Turismo» </a:t>
            </a:r>
            <a:r>
              <a:rPr lang="it-IT" dirty="0"/>
              <a:t>e </a:t>
            </a:r>
            <a:r>
              <a:rPr lang="it-IT" b="1" dirty="0"/>
              <a:t>«Industria». </a:t>
            </a:r>
          </a:p>
          <a:p>
            <a:r>
              <a:rPr lang="it-IT" dirty="0"/>
              <a:t>Sulla base degli obiettivi e delle priorità fissati dai Cantoni nei loro programmi di attuazione NPR, possono essere sostenuti </a:t>
            </a:r>
            <a:r>
              <a:rPr lang="it-IT" b="1" dirty="0"/>
              <a:t>progetti in ulteriori ambiti </a:t>
            </a:r>
            <a:r>
              <a:rPr lang="it-IT" dirty="0"/>
              <a:t>come l‘economia agraria e forestale, l‘economia energetica, della formazione e della sanità.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Bildschirmpräsentation (4:3)</PresentationFormat>
  <Paragraphs>138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T basis</vt:lpstr>
      <vt:lpstr>F2 basis</vt:lpstr>
      <vt:lpstr>La Nuova politica regionale (NPR)</vt:lpstr>
      <vt:lpstr>Che cosa vuole la NPR? Obiettivi e effetti voluti</vt:lpstr>
      <vt:lpstr>In che modo si promuove? Misure</vt:lpstr>
      <vt:lpstr>Misure d‘accompagnamento</vt:lpstr>
      <vt:lpstr>A quali strumenti di promozione è possibile attingere? Aiuti finanziari</vt:lpstr>
      <vt:lpstr>Spiegazioni aggiuntive riguardanti gli aiuti finanziari</vt:lpstr>
      <vt:lpstr>Dove è possibile promuovere?  Ambito territoriale di promozione della NPR</vt:lpstr>
      <vt:lpstr>Chi mette in atto la NPR? Gioco d‘insieme dei diversi livelli </vt:lpstr>
      <vt:lpstr>Che cosa viene promosso?  Priorità di promozione di progetti 2016–2023</vt:lpstr>
      <vt:lpstr>Priorità e contenuti promozionali 2016–2023</vt:lpstr>
      <vt:lpstr>Priorità promozionale «Turismo»</vt:lpstr>
      <vt:lpstr>Priorità promozionale «Industria»</vt:lpstr>
      <vt:lpstr>Come agisce la NPR sui RIS? </vt:lpstr>
      <vt:lpstr>Ulteriori criteri di promozione</vt:lpstr>
      <vt:lpstr>Esempio Turismo: Funivia cabrio dello Stanserhorn</vt:lpstr>
      <vt:lpstr>Esempio Turismo: Riorganizzazione del turismo ticinese</vt:lpstr>
      <vt:lpstr>Esempio Industria: Swiss Creative Center</vt:lpstr>
      <vt:lpstr>Esempio Industria: phænovum</vt:lpstr>
      <vt:lpstr> Chi dà ulteriori informazioni? Punti di contatto 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Michaela Passeraub</cp:lastModifiedBy>
  <cp:revision>929</cp:revision>
  <cp:lastPrinted>2016-10-18T14:58:11Z</cp:lastPrinted>
  <dcterms:created xsi:type="dcterms:W3CDTF">2017-01-04T16:46:27Z</dcterms:created>
  <dcterms:modified xsi:type="dcterms:W3CDTF">2017-03-08T09:34:05Z</dcterms:modified>
</cp:coreProperties>
</file>