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85" r:id="rId10"/>
    <p:sldId id="286" r:id="rId11"/>
    <p:sldId id="275" r:id="rId12"/>
    <p:sldId id="283" r:id="rId13"/>
    <p:sldId id="290" r:id="rId14"/>
    <p:sldId id="289" r:id="rId15"/>
    <p:sldId id="291" r:id="rId16"/>
  </p:sldIdLst>
  <p:sldSz cx="12192000" cy="6858000"/>
  <p:notesSz cx="9929813" cy="67992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C43"/>
    <a:srgbClr val="178D35"/>
    <a:srgbClr val="FCC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3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AE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243955" cy="6858000"/>
          </a:xfrm>
          <a:custGeom>
            <a:avLst/>
            <a:gdLst/>
            <a:ahLst/>
            <a:cxnLst/>
            <a:rect l="l" t="t" r="r" b="b"/>
            <a:pathLst>
              <a:path w="6243955" h="6858000">
                <a:moveTo>
                  <a:pt x="3119755" y="0"/>
                </a:moveTo>
                <a:lnTo>
                  <a:pt x="0" y="685800"/>
                </a:lnTo>
              </a:path>
              <a:path w="6243955" h="6858000">
                <a:moveTo>
                  <a:pt x="903770" y="0"/>
                </a:moveTo>
                <a:lnTo>
                  <a:pt x="0" y="6543675"/>
                </a:lnTo>
              </a:path>
              <a:path w="6243955" h="6858000">
                <a:moveTo>
                  <a:pt x="6243701" y="6858000"/>
                </a:moveTo>
                <a:lnTo>
                  <a:pt x="0" y="5798473"/>
                </a:lnTo>
              </a:path>
            </a:pathLst>
          </a:custGeom>
          <a:ln w="12700">
            <a:solidFill>
              <a:srgbClr val="B99C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558770" y="0"/>
            <a:ext cx="5633720" cy="6858000"/>
          </a:xfrm>
          <a:custGeom>
            <a:avLst/>
            <a:gdLst/>
            <a:ahLst/>
            <a:cxnLst/>
            <a:rect l="l" t="t" r="r" b="b"/>
            <a:pathLst>
              <a:path w="5633720" h="6858000">
                <a:moveTo>
                  <a:pt x="5633229" y="5848350"/>
                </a:moveTo>
                <a:lnTo>
                  <a:pt x="1904255" y="6857999"/>
                </a:lnTo>
              </a:path>
              <a:path w="5633720" h="6858000">
                <a:moveTo>
                  <a:pt x="5633229" y="1647825"/>
                </a:moveTo>
                <a:lnTo>
                  <a:pt x="4984386" y="6857999"/>
                </a:lnTo>
              </a:path>
              <a:path w="5633720" h="6858000">
                <a:moveTo>
                  <a:pt x="5633229" y="4258310"/>
                </a:moveTo>
                <a:lnTo>
                  <a:pt x="4222767" y="0"/>
                </a:lnTo>
              </a:path>
              <a:path w="5633720" h="6858000">
                <a:moveTo>
                  <a:pt x="5633229" y="927226"/>
                </a:moveTo>
                <a:lnTo>
                  <a:pt x="0" y="0"/>
                </a:lnTo>
              </a:path>
            </a:pathLst>
          </a:custGeom>
          <a:ln w="12700">
            <a:solidFill>
              <a:srgbClr val="B99C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2329" y="811784"/>
            <a:ext cx="1006734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2599" y="1974723"/>
            <a:ext cx="10166985" cy="3498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lleedejoux.ch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478529" cy="6853555"/>
          </a:xfrm>
          <a:custGeom>
            <a:avLst/>
            <a:gdLst/>
            <a:ahLst/>
            <a:cxnLst/>
            <a:rect l="l" t="t" r="r" b="b"/>
            <a:pathLst>
              <a:path w="3478529" h="6853555">
                <a:moveTo>
                  <a:pt x="3478403" y="6853459"/>
                </a:moveTo>
                <a:lnTo>
                  <a:pt x="7586" y="2720848"/>
                </a:lnTo>
              </a:path>
              <a:path w="3478529" h="6853555">
                <a:moveTo>
                  <a:pt x="1273271" y="0"/>
                </a:moveTo>
                <a:lnTo>
                  <a:pt x="0" y="4962652"/>
                </a:lnTo>
              </a:path>
            </a:pathLst>
          </a:custGeom>
          <a:ln w="12700">
            <a:solidFill>
              <a:srgbClr val="B99C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25163" y="0"/>
            <a:ext cx="7959725" cy="6858000"/>
          </a:xfrm>
          <a:custGeom>
            <a:avLst/>
            <a:gdLst/>
            <a:ahLst/>
            <a:cxnLst/>
            <a:rect l="l" t="t" r="r" b="b"/>
            <a:pathLst>
              <a:path w="7959725" h="6858000">
                <a:moveTo>
                  <a:pt x="7959217" y="1122426"/>
                </a:moveTo>
                <a:lnTo>
                  <a:pt x="1032637" y="0"/>
                </a:lnTo>
              </a:path>
              <a:path w="7959725" h="6858000">
                <a:moveTo>
                  <a:pt x="7959217" y="6051575"/>
                </a:moveTo>
                <a:lnTo>
                  <a:pt x="3111881" y="6857999"/>
                </a:lnTo>
              </a:path>
              <a:path w="7959725" h="6858000">
                <a:moveTo>
                  <a:pt x="3541141" y="0"/>
                </a:moveTo>
                <a:lnTo>
                  <a:pt x="0" y="6857999"/>
                </a:lnTo>
              </a:path>
            </a:pathLst>
          </a:custGeom>
          <a:ln w="12700">
            <a:solidFill>
              <a:srgbClr val="B99C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19800" y="2880741"/>
            <a:ext cx="5535549" cy="785728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290"/>
              </a:spcBef>
            </a:pPr>
            <a:r>
              <a:rPr lang="fr-CH" sz="2400" b="1" i="1" spc="-10" dirty="0">
                <a:solidFill>
                  <a:srgbClr val="2E64A1"/>
                </a:solidFill>
                <a:latin typeface="Arial Narrow"/>
                <a:cs typeface="Arial Narrow"/>
              </a:rPr>
              <a:t>PRÉSENTATION</a:t>
            </a:r>
            <a:r>
              <a:rPr sz="2400" b="1" i="1" spc="-40" dirty="0">
                <a:solidFill>
                  <a:srgbClr val="2E64A1"/>
                </a:solidFill>
                <a:latin typeface="Arial Narrow"/>
                <a:cs typeface="Arial Narrow"/>
              </a:rPr>
              <a:t> </a:t>
            </a:r>
            <a:r>
              <a:rPr sz="2400" b="1" i="1" dirty="0">
                <a:solidFill>
                  <a:srgbClr val="2E64A1"/>
                </a:solidFill>
                <a:latin typeface="Arial Narrow"/>
                <a:cs typeface="Arial Narrow"/>
              </a:rPr>
              <a:t>DU</a:t>
            </a:r>
            <a:r>
              <a:rPr sz="2400" b="1" i="1" spc="-55" dirty="0">
                <a:solidFill>
                  <a:srgbClr val="2E64A1"/>
                </a:solidFill>
                <a:latin typeface="Arial Narrow"/>
                <a:cs typeface="Arial Narrow"/>
              </a:rPr>
              <a:t> </a:t>
            </a:r>
            <a:r>
              <a:rPr sz="2400" b="1" i="1" spc="-10" dirty="0">
                <a:solidFill>
                  <a:srgbClr val="2E64A1"/>
                </a:solidFill>
                <a:latin typeface="Arial Narrow"/>
                <a:cs typeface="Arial Narrow"/>
              </a:rPr>
              <a:t>PROJET</a:t>
            </a:r>
            <a:endParaRPr sz="2400" dirty="0">
              <a:latin typeface="Arial Narrow"/>
              <a:cs typeface="Arial Narrow"/>
            </a:endParaRPr>
          </a:p>
          <a:p>
            <a:pPr marL="12700" marR="5080" indent="2659380" algn="r">
              <a:lnSpc>
                <a:spcPts val="3080"/>
              </a:lnSpc>
              <a:spcBef>
                <a:spcPts val="95"/>
              </a:spcBef>
            </a:pPr>
            <a:r>
              <a:rPr sz="2400" b="1" i="1" spc="-20" dirty="0">
                <a:solidFill>
                  <a:srgbClr val="2E64A1"/>
                </a:solidFill>
                <a:latin typeface="Arial Narrow"/>
                <a:cs typeface="Arial Narrow"/>
              </a:rPr>
              <a:t>V</a:t>
            </a:r>
            <a:r>
              <a:rPr lang="fr-CH" sz="2400" b="1" i="1" spc="-20" dirty="0">
                <a:solidFill>
                  <a:srgbClr val="2E64A1"/>
                </a:solidFill>
                <a:latin typeface="Arial Narrow"/>
                <a:cs typeface="Arial Narrow"/>
              </a:rPr>
              <a:t>allée de Joux </a:t>
            </a:r>
            <a:r>
              <a:rPr sz="2400" b="1" i="1" spc="-20" dirty="0">
                <a:solidFill>
                  <a:srgbClr val="2E64A1"/>
                </a:solidFill>
                <a:latin typeface="Arial Narrow"/>
                <a:cs typeface="Arial Narrow"/>
              </a:rPr>
              <a:t>360</a:t>
            </a:r>
            <a:r>
              <a:rPr lang="fr-CH" sz="2400" b="1" i="1" spc="-20" dirty="0">
                <a:solidFill>
                  <a:srgbClr val="2E64A1"/>
                </a:solidFill>
                <a:latin typeface="Arial Narrow"/>
                <a:cs typeface="Arial Narrow"/>
              </a:rPr>
              <a:t>°</a:t>
            </a:r>
            <a:r>
              <a:rPr sz="2400" b="1" i="1" spc="-20" dirty="0">
                <a:solidFill>
                  <a:srgbClr val="2E64A1"/>
                </a:solidFill>
                <a:latin typeface="Arial Narrow"/>
                <a:cs typeface="Arial Narrow"/>
              </a:rPr>
              <a:t> </a:t>
            </a:r>
            <a:endParaRPr lang="fr-CH" sz="2400" b="1" i="1" spc="-20" dirty="0">
              <a:solidFill>
                <a:srgbClr val="2E64A1"/>
              </a:solidFill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7000" y="4694958"/>
            <a:ext cx="5049646" cy="605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70815" algn="r">
              <a:lnSpc>
                <a:spcPct val="100000"/>
              </a:lnSpc>
              <a:spcBef>
                <a:spcPts val="480"/>
              </a:spcBef>
            </a:pPr>
            <a:r>
              <a:rPr lang="fr-CH" sz="1600" b="1" spc="-10" dirty="0">
                <a:solidFill>
                  <a:srgbClr val="001E2D"/>
                </a:solidFill>
                <a:latin typeface="Arial Narrow"/>
                <a:cs typeface="Arial Narrow"/>
              </a:rPr>
              <a:t>20</a:t>
            </a:r>
            <a:r>
              <a:rPr sz="1600" b="1" spc="-10" dirty="0">
                <a:solidFill>
                  <a:srgbClr val="001E2D"/>
                </a:solidFill>
                <a:latin typeface="Arial Narrow"/>
                <a:cs typeface="Arial Narrow"/>
              </a:rPr>
              <a:t>.0</a:t>
            </a:r>
            <a:r>
              <a:rPr lang="fr-CH" sz="1600" b="1" spc="-10" dirty="0">
                <a:solidFill>
                  <a:srgbClr val="001E2D"/>
                </a:solidFill>
                <a:latin typeface="Arial Narrow"/>
                <a:cs typeface="Arial Narrow"/>
              </a:rPr>
              <a:t>3.2025</a:t>
            </a:r>
            <a:endParaRPr sz="1600" dirty="0">
              <a:latin typeface="Arial Narrow"/>
              <a:cs typeface="Arial Narrow"/>
            </a:endParaRPr>
          </a:p>
          <a:p>
            <a:pPr marL="12700" algn="r">
              <a:lnSpc>
                <a:spcPct val="100000"/>
              </a:lnSpc>
              <a:spcBef>
                <a:spcPts val="385"/>
              </a:spcBef>
            </a:pPr>
            <a:r>
              <a:rPr lang="fr-CH" sz="1600" b="1" spc="-35" dirty="0">
                <a:solidFill>
                  <a:srgbClr val="001E2D"/>
                </a:solidFill>
                <a:latin typeface="Arial Narrow"/>
                <a:cs typeface="Arial Narrow"/>
              </a:rPr>
              <a:t>Communauté du savoir-faire «Economie locale»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06757" y="6483197"/>
            <a:ext cx="895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solidFill>
                  <a:srgbClr val="001E2D"/>
                </a:solidFill>
                <a:latin typeface="Arial Narrow"/>
                <a:cs typeface="Arial Narrow"/>
              </a:rPr>
              <a:t>1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071" y="1392682"/>
            <a:ext cx="4064127" cy="239979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53438" y="4287392"/>
            <a:ext cx="34994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sng" spc="-1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WWW.VALLEEDEJOUX.CH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7">
            <a:extLst>
              <a:ext uri="{FF2B5EF4-FFF2-40B4-BE49-F238E27FC236}">
                <a16:creationId xmlns:a16="http://schemas.microsoft.com/office/drawing/2014/main" id="{75949A13-FD9A-0704-5741-97622867A1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0155" y="459168"/>
            <a:ext cx="1235748" cy="7296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E4F51A-D04E-4E2B-19AD-E4B372E1DFA5}"/>
              </a:ext>
            </a:extLst>
          </p:cNvPr>
          <p:cNvSpPr txBox="1"/>
          <p:nvPr/>
        </p:nvSpPr>
        <p:spPr>
          <a:xfrm>
            <a:off x="1028103" y="1295400"/>
            <a:ext cx="10363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>
                <a:solidFill>
                  <a:srgbClr val="F5BC43"/>
                </a:solidFill>
                <a:latin typeface="Aptos" panose="020B0004020202020204" pitchFamily="34" charset="0"/>
              </a:rPr>
              <a:t>Vallée de Joux 360° 2.0</a:t>
            </a:r>
          </a:p>
          <a:p>
            <a:endParaRPr lang="fr-CH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Un nouveau projet résultant d’une étude lancée en 2024 qui a défini le futur de la plateforme sur deux axes de travail:</a:t>
            </a:r>
          </a:p>
          <a:p>
            <a:endParaRPr lang="fr-CH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chemeClr val="tx1"/>
                </a:solidFill>
                <a:latin typeface="Aptos" panose="020B0004020202020204" pitchFamily="34" charset="0"/>
              </a:rPr>
              <a:t>«B2B» Améliorer l’attractivité de la Vallée de Joux afin de faciliter le recrutement de talents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chemeClr val="tx1"/>
                </a:solidFill>
                <a:latin typeface="Aptos" panose="020B0004020202020204" pitchFamily="34" charset="0"/>
              </a:rPr>
              <a:t>«B2C» Renforcer et dynamiser l’économie présentielle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Le développement de la plateforme sur ces deux axes de travail va se déployer sur trois ans avec diverses actions identifiées et à identifier.</a:t>
            </a:r>
          </a:p>
          <a:p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Pour piloter cette évolution, un chef de projet sera engagé tout prochainement.</a:t>
            </a:r>
          </a:p>
        </p:txBody>
      </p:sp>
    </p:spTree>
    <p:extLst>
      <p:ext uri="{BB962C8B-B14F-4D97-AF65-F5344CB8AC3E}">
        <p14:creationId xmlns:p14="http://schemas.microsoft.com/office/powerpoint/2010/main" val="28156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362" y="3285020"/>
            <a:ext cx="10091420" cy="3024505"/>
          </a:xfrm>
          <a:custGeom>
            <a:avLst/>
            <a:gdLst/>
            <a:ahLst/>
            <a:cxnLst/>
            <a:rect l="l" t="t" r="r" b="b"/>
            <a:pathLst>
              <a:path w="10091420" h="3024504">
                <a:moveTo>
                  <a:pt x="10091293" y="0"/>
                </a:moveTo>
                <a:lnTo>
                  <a:pt x="0" y="0"/>
                </a:lnTo>
                <a:lnTo>
                  <a:pt x="0" y="3024378"/>
                </a:lnTo>
                <a:lnTo>
                  <a:pt x="10091293" y="3024378"/>
                </a:lnTo>
                <a:lnTo>
                  <a:pt x="10091293" y="0"/>
                </a:lnTo>
                <a:close/>
              </a:path>
            </a:pathLst>
          </a:custGeom>
          <a:solidFill>
            <a:srgbClr val="15AE96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5362" y="394462"/>
            <a:ext cx="7035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H" dirty="0">
                <a:solidFill>
                  <a:srgbClr val="15AE96"/>
                </a:solidFill>
              </a:rPr>
              <a:t>Projet «B2B»</a:t>
            </a:r>
            <a:br>
              <a:rPr lang="fr-CH" dirty="0">
                <a:solidFill>
                  <a:srgbClr val="15AE96"/>
                </a:solidFill>
              </a:rPr>
            </a:br>
            <a:r>
              <a:rPr dirty="0">
                <a:solidFill>
                  <a:srgbClr val="15AE96"/>
                </a:solidFill>
              </a:rPr>
              <a:t>D</a:t>
            </a:r>
            <a:r>
              <a:rPr lang="fr-CH" dirty="0">
                <a:solidFill>
                  <a:srgbClr val="15AE96"/>
                </a:solidFill>
              </a:rPr>
              <a:t>é</a:t>
            </a:r>
            <a:r>
              <a:rPr dirty="0" err="1">
                <a:solidFill>
                  <a:srgbClr val="15AE96"/>
                </a:solidFill>
              </a:rPr>
              <a:t>velop</a:t>
            </a:r>
            <a:r>
              <a:rPr lang="fr-CH" dirty="0">
                <a:solidFill>
                  <a:srgbClr val="15AE96"/>
                </a:solidFill>
              </a:rPr>
              <a:t>p</a:t>
            </a:r>
            <a:r>
              <a:rPr dirty="0">
                <a:solidFill>
                  <a:srgbClr val="15AE96"/>
                </a:solidFill>
              </a:rPr>
              <a:t>er</a:t>
            </a:r>
            <a:r>
              <a:rPr spc="-50" dirty="0">
                <a:solidFill>
                  <a:srgbClr val="15AE96"/>
                </a:solidFill>
              </a:rPr>
              <a:t> </a:t>
            </a:r>
            <a:r>
              <a:rPr dirty="0">
                <a:solidFill>
                  <a:srgbClr val="15AE96"/>
                </a:solidFill>
              </a:rPr>
              <a:t>la</a:t>
            </a:r>
            <a:r>
              <a:rPr spc="-35" dirty="0">
                <a:solidFill>
                  <a:srgbClr val="15AE96"/>
                </a:solidFill>
              </a:rPr>
              <a:t> </a:t>
            </a:r>
            <a:r>
              <a:rPr dirty="0">
                <a:solidFill>
                  <a:srgbClr val="15AE96"/>
                </a:solidFill>
              </a:rPr>
              <a:t>stratégie</a:t>
            </a:r>
            <a:r>
              <a:rPr spc="-25" dirty="0">
                <a:solidFill>
                  <a:srgbClr val="15AE96"/>
                </a:solidFill>
              </a:rPr>
              <a:t> </a:t>
            </a:r>
            <a:r>
              <a:rPr dirty="0">
                <a:solidFill>
                  <a:srgbClr val="15AE96"/>
                </a:solidFill>
              </a:rPr>
              <a:t>de</a:t>
            </a:r>
            <a:r>
              <a:rPr spc="-40" dirty="0">
                <a:solidFill>
                  <a:srgbClr val="15AE96"/>
                </a:solidFill>
              </a:rPr>
              <a:t> </a:t>
            </a:r>
            <a:r>
              <a:rPr spc="-10" dirty="0">
                <a:solidFill>
                  <a:srgbClr val="15AE96"/>
                </a:solidFill>
              </a:rPr>
              <a:t>marque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4320" y="1824354"/>
            <a:ext cx="9625330" cy="439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-"/>
              <a:tabLst>
                <a:tab pos="240665" algn="l"/>
              </a:tabLst>
            </a:pP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Poser</a:t>
            </a:r>
            <a:r>
              <a:rPr sz="1800" spc="-3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les</a:t>
            </a:r>
            <a:r>
              <a:rPr sz="1800" spc="-2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fondamentaux</a:t>
            </a:r>
            <a:r>
              <a:rPr sz="180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et</a:t>
            </a:r>
            <a:r>
              <a:rPr sz="1800" spc="-3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les</a:t>
            </a:r>
            <a:r>
              <a:rPr sz="1800" spc="-3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spécificités</a:t>
            </a:r>
            <a:r>
              <a:rPr sz="1800" spc="-2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de</a:t>
            </a:r>
            <a:r>
              <a:rPr sz="1800" spc="-2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Arial"/>
                <a:cs typeface="Arial"/>
              </a:rPr>
              <a:t>l’activité</a:t>
            </a:r>
            <a:endParaRPr sz="1800" dirty="0">
              <a:latin typeface="Arial"/>
              <a:cs typeface="Arial"/>
            </a:endParaRPr>
          </a:p>
          <a:p>
            <a:pPr marL="240665">
              <a:lnSpc>
                <a:spcPct val="100000"/>
              </a:lnSpc>
            </a:pP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économique</a:t>
            </a:r>
            <a:r>
              <a:rPr sz="1800" spc="-2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de</a:t>
            </a:r>
            <a:r>
              <a:rPr sz="1800" spc="-4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la</a:t>
            </a:r>
            <a:r>
              <a:rPr sz="1800" spc="-5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Arial"/>
                <a:cs typeface="Arial"/>
              </a:rPr>
              <a:t>Vallée</a:t>
            </a:r>
            <a:r>
              <a:rPr sz="1800" spc="-4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de</a:t>
            </a:r>
            <a:r>
              <a:rPr sz="1800" spc="-3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02020"/>
                </a:solidFill>
                <a:latin typeface="Arial"/>
                <a:cs typeface="Arial"/>
              </a:rPr>
              <a:t>Joux</a:t>
            </a:r>
            <a:endParaRPr sz="1800" dirty="0">
              <a:latin typeface="Arial"/>
              <a:cs typeface="Arial"/>
            </a:endParaRPr>
          </a:p>
          <a:p>
            <a:pPr marL="240665" marR="2938780" indent="-228600">
              <a:lnSpc>
                <a:spcPct val="100000"/>
              </a:lnSpc>
              <a:spcBef>
                <a:spcPts val="994"/>
              </a:spcBef>
              <a:buChar char="-"/>
              <a:tabLst>
                <a:tab pos="240665" algn="l"/>
              </a:tabLst>
            </a:pP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Créer</a:t>
            </a:r>
            <a:r>
              <a:rPr sz="180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une</a:t>
            </a:r>
            <a:r>
              <a:rPr sz="1800" spc="-3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image</a:t>
            </a:r>
            <a:r>
              <a:rPr sz="180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positive,</a:t>
            </a:r>
            <a:r>
              <a:rPr sz="1800" spc="-1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attirer</a:t>
            </a:r>
            <a:r>
              <a:rPr sz="1800" spc="-3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les</a:t>
            </a:r>
            <a:r>
              <a:rPr sz="1800" spc="-2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talents</a:t>
            </a:r>
            <a:r>
              <a:rPr sz="180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et</a:t>
            </a:r>
            <a:r>
              <a:rPr sz="1800" spc="-3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les</a:t>
            </a:r>
            <a:r>
              <a:rPr sz="180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capitaux,</a:t>
            </a:r>
            <a:r>
              <a:rPr sz="1800" spc="-10" dirty="0">
                <a:solidFill>
                  <a:srgbClr val="202020"/>
                </a:solidFill>
                <a:latin typeface="Arial"/>
                <a:cs typeface="Arial"/>
              </a:rPr>
              <a:t> faire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rayonner</a:t>
            </a:r>
            <a:r>
              <a:rPr sz="1800" spc="-1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la</a:t>
            </a:r>
            <a:r>
              <a:rPr sz="1800" spc="-4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Arial"/>
                <a:cs typeface="Arial"/>
              </a:rPr>
              <a:t>Vallée</a:t>
            </a:r>
            <a:r>
              <a:rPr sz="1800" spc="-4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02020"/>
                </a:solidFill>
                <a:latin typeface="Arial"/>
                <a:cs typeface="Arial"/>
              </a:rPr>
              <a:t>de</a:t>
            </a:r>
            <a:r>
              <a:rPr sz="1800" spc="-5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800" spc="-20" dirty="0" err="1">
                <a:solidFill>
                  <a:srgbClr val="202020"/>
                </a:solidFill>
                <a:latin typeface="Arial"/>
                <a:cs typeface="Arial"/>
              </a:rPr>
              <a:t>Joux</a:t>
            </a:r>
            <a:r>
              <a:rPr sz="1800" spc="-20" dirty="0">
                <a:solidFill>
                  <a:srgbClr val="202020"/>
                </a:solidFill>
                <a:latin typeface="Arial"/>
                <a:cs typeface="Arial"/>
              </a:rPr>
              <a:t>.</a:t>
            </a:r>
            <a:r>
              <a:rPr lang="fr-CH" sz="180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sz="1800" dirty="0">
              <a:latin typeface="Arial"/>
              <a:cs typeface="Arial"/>
            </a:endParaRPr>
          </a:p>
          <a:p>
            <a:pPr marL="227965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ADN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commun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dans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lequel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chaque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acteur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économique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reconnaît.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227965" marR="508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Fondement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d’une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marque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employeur/territoriale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qui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réunit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toutes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qualités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valeurs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Vallée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Joux.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227965" marR="142875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Arial"/>
                <a:cs typeface="Arial"/>
              </a:rPr>
              <a:t>Une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marque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construite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avec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celles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ceux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qu’elle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représente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marque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forte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et </a:t>
            </a:r>
            <a:r>
              <a:rPr sz="1800" b="1" dirty="0">
                <a:latin typeface="Arial"/>
                <a:cs typeface="Arial"/>
              </a:rPr>
              <a:t>déclinée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selon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les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différentes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filières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pour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fédérer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tous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acteurs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économiques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sous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un </a:t>
            </a:r>
            <a:r>
              <a:rPr sz="1800" dirty="0">
                <a:latin typeface="Arial"/>
                <a:cs typeface="Arial"/>
              </a:rPr>
              <a:t>même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identifiant.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227965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La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marque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sert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label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pour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tous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les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professionnels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la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Vallée</a:t>
            </a:r>
            <a:r>
              <a:rPr sz="1800" spc="-1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5798" y="669911"/>
            <a:ext cx="7143801" cy="1056699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019"/>
              </a:spcBef>
            </a:pPr>
            <a:r>
              <a:rPr spc="-10" dirty="0">
                <a:solidFill>
                  <a:srgbClr val="15AE96"/>
                </a:solidFill>
              </a:rPr>
              <a:t>Timeline</a:t>
            </a:r>
            <a:r>
              <a:rPr lang="fr-CH" spc="-10" dirty="0">
                <a:solidFill>
                  <a:srgbClr val="15AE96"/>
                </a:solidFill>
              </a:rPr>
              <a:t> du projet «B2B» </a:t>
            </a:r>
            <a:endParaRPr spc="-10" dirty="0">
              <a:solidFill>
                <a:srgbClr val="15AE96"/>
              </a:solidFill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2000" dirty="0">
                <a:solidFill>
                  <a:srgbClr val="15AE96"/>
                </a:solidFill>
              </a:rPr>
              <a:t>De</a:t>
            </a:r>
            <a:r>
              <a:rPr sz="2000" spc="-50" dirty="0">
                <a:solidFill>
                  <a:srgbClr val="15AE96"/>
                </a:solidFill>
              </a:rPr>
              <a:t> </a:t>
            </a:r>
            <a:r>
              <a:rPr sz="2000" dirty="0">
                <a:solidFill>
                  <a:srgbClr val="15AE96"/>
                </a:solidFill>
              </a:rPr>
              <a:t>l’idée</a:t>
            </a:r>
            <a:r>
              <a:rPr sz="2000" spc="-25" dirty="0">
                <a:solidFill>
                  <a:srgbClr val="15AE96"/>
                </a:solidFill>
              </a:rPr>
              <a:t> </a:t>
            </a:r>
            <a:r>
              <a:rPr sz="2000" dirty="0">
                <a:solidFill>
                  <a:srgbClr val="15AE96"/>
                </a:solidFill>
              </a:rPr>
              <a:t>à</a:t>
            </a:r>
            <a:r>
              <a:rPr sz="2000" spc="-45" dirty="0">
                <a:solidFill>
                  <a:srgbClr val="15AE96"/>
                </a:solidFill>
              </a:rPr>
              <a:t> </a:t>
            </a:r>
            <a:r>
              <a:rPr sz="2000" dirty="0">
                <a:solidFill>
                  <a:srgbClr val="15AE96"/>
                </a:solidFill>
              </a:rPr>
              <a:t>la</a:t>
            </a:r>
            <a:r>
              <a:rPr sz="2000" spc="-30" dirty="0">
                <a:solidFill>
                  <a:srgbClr val="15AE96"/>
                </a:solidFill>
              </a:rPr>
              <a:t> </a:t>
            </a:r>
            <a:r>
              <a:rPr sz="2000" spc="-10" dirty="0">
                <a:solidFill>
                  <a:srgbClr val="15AE96"/>
                </a:solidFill>
              </a:rPr>
              <a:t>réalisation</a:t>
            </a:r>
            <a:endParaRPr sz="2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20699" y="1974723"/>
          <a:ext cx="10091419" cy="3498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6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5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5365">
                <a:tc>
                  <a:txBody>
                    <a:bodyPr/>
                    <a:lstStyle/>
                    <a:p>
                      <a:pPr marL="137160" marR="24511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Fin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115" indent="-286385">
                        <a:lnSpc>
                          <a:spcPct val="100000"/>
                        </a:lnSpc>
                        <a:spcBef>
                          <a:spcPts val="1040"/>
                        </a:spcBef>
                        <a:buChar char="-"/>
                        <a:tabLst>
                          <a:tab pos="539115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Validation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du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mandat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d’étude;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39115" indent="-286385">
                        <a:lnSpc>
                          <a:spcPct val="100000"/>
                        </a:lnSpc>
                        <a:buChar char="-"/>
                        <a:tabLst>
                          <a:tab pos="539115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Sensibilisation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des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publics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cibles;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5320" indent="-286385">
                        <a:lnSpc>
                          <a:spcPct val="100000"/>
                        </a:lnSpc>
                        <a:spcBef>
                          <a:spcPts val="1040"/>
                        </a:spcBef>
                        <a:buChar char="-"/>
                        <a:tabLst>
                          <a:tab pos="65532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Création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structure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VDJ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PRO;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655320" indent="-286385">
                        <a:lnSpc>
                          <a:spcPct val="100000"/>
                        </a:lnSpc>
                        <a:buChar char="-"/>
                        <a:tabLst>
                          <a:tab pos="65532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Recherche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financement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public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privé.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744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2025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115" indent="-286385">
                        <a:lnSpc>
                          <a:spcPct val="100000"/>
                        </a:lnSpc>
                        <a:spcBef>
                          <a:spcPts val="1040"/>
                        </a:spcBef>
                        <a:buChar char="-"/>
                        <a:tabLst>
                          <a:tab pos="539115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Analyse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des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besoins;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39750" marR="375920" indent="-287020">
                        <a:lnSpc>
                          <a:spcPct val="100000"/>
                        </a:lnSpc>
                        <a:buChar char="-"/>
                        <a:tabLst>
                          <a:tab pos="53975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Stratégie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marque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ateliers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participatifs,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y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compris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marque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employeur/territoriale;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1040"/>
                        </a:spcBef>
                        <a:tabLst>
                          <a:tab pos="655320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Création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l’identité.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2026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115" indent="-286385">
                        <a:lnSpc>
                          <a:spcPct val="100000"/>
                        </a:lnSpc>
                        <a:spcBef>
                          <a:spcPts val="1040"/>
                        </a:spcBef>
                        <a:buChar char="-"/>
                        <a:tabLst>
                          <a:tab pos="539115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Plan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communication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promotion;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39115" indent="-286385">
                        <a:lnSpc>
                          <a:spcPct val="100000"/>
                        </a:lnSpc>
                        <a:buChar char="-"/>
                        <a:tabLst>
                          <a:tab pos="539115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Promotion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marque;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5320" indent="-286385">
                        <a:lnSpc>
                          <a:spcPct val="100000"/>
                        </a:lnSpc>
                        <a:spcBef>
                          <a:spcPts val="1040"/>
                        </a:spcBef>
                        <a:buChar char="-"/>
                        <a:tabLst>
                          <a:tab pos="65532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Refonte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l’architecture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VDJ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360;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655320" indent="-286385">
                        <a:lnSpc>
                          <a:spcPct val="100000"/>
                        </a:lnSpc>
                        <a:buChar char="-"/>
                        <a:tabLst>
                          <a:tab pos="65532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Choix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mise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œuvre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des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actions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innovantes.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  <a:lnB w="12700">
                      <a:solidFill>
                        <a:srgbClr val="15AE9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2027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115" indent="-286385">
                        <a:lnSpc>
                          <a:spcPct val="100000"/>
                        </a:lnSpc>
                        <a:spcBef>
                          <a:spcPts val="1040"/>
                        </a:spcBef>
                        <a:buChar char="-"/>
                        <a:tabLst>
                          <a:tab pos="539115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Implémentation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des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actions;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39115" indent="-286385">
                        <a:lnSpc>
                          <a:spcPts val="1600"/>
                        </a:lnSpc>
                        <a:spcBef>
                          <a:spcPts val="5"/>
                        </a:spcBef>
                        <a:buChar char="-"/>
                        <a:tabLst>
                          <a:tab pos="539115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Déploiement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communauté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économique;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1040"/>
                        </a:spcBef>
                        <a:tabLst>
                          <a:tab pos="655320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Évaluation.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T w="12700">
                      <a:solidFill>
                        <a:srgbClr val="15AE9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20699" y="5783605"/>
            <a:ext cx="10090785" cy="0"/>
          </a:xfrm>
          <a:custGeom>
            <a:avLst/>
            <a:gdLst/>
            <a:ahLst/>
            <a:cxnLst/>
            <a:rect l="l" t="t" r="r" b="b"/>
            <a:pathLst>
              <a:path w="10090785">
                <a:moveTo>
                  <a:pt x="0" y="0"/>
                </a:moveTo>
                <a:lnTo>
                  <a:pt x="10090785" y="0"/>
                </a:lnTo>
              </a:path>
            </a:pathLst>
          </a:custGeom>
          <a:ln w="12700">
            <a:solidFill>
              <a:srgbClr val="15AE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B3610-58A3-9877-E73B-6E4FA09C4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7">
            <a:extLst>
              <a:ext uri="{FF2B5EF4-FFF2-40B4-BE49-F238E27FC236}">
                <a16:creationId xmlns:a16="http://schemas.microsoft.com/office/drawing/2014/main" id="{79C93AFD-614B-C7DD-AE93-F6869998BD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0155" y="459168"/>
            <a:ext cx="1235748" cy="7296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8213B6-BAE2-699D-8CCE-28F17B65F38C}"/>
              </a:ext>
            </a:extLst>
          </p:cNvPr>
          <p:cNvSpPr txBox="1"/>
          <p:nvPr/>
        </p:nvSpPr>
        <p:spPr>
          <a:xfrm>
            <a:off x="1028103" y="1295400"/>
            <a:ext cx="10363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>
                <a:solidFill>
                  <a:srgbClr val="F5BC43"/>
                </a:solidFill>
                <a:latin typeface="Aptos" panose="020B0004020202020204" pitchFamily="34" charset="0"/>
              </a:rPr>
              <a:t>Les projets «B2C»</a:t>
            </a:r>
          </a:p>
          <a:p>
            <a:endParaRPr lang="fr-CH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L’étude n’est pas encore terminée, mais des axes de réflexions sont en cours :</a:t>
            </a:r>
          </a:p>
          <a:p>
            <a:endParaRPr lang="fr-CH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Création d’une appli pour smartphone  VDJ360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Ajout d’une plateforme commune de vente en ligne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Analyse de faisabilité d’un service de livraison à domicile mutualisé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Bons cadeaux </a:t>
            </a:r>
            <a:r>
              <a:rPr lang="fr-CH" b="1" i="1" dirty="0">
                <a:solidFill>
                  <a:srgbClr val="F5BC43"/>
                </a:solidFill>
                <a:latin typeface="Aptos" panose="020B0004020202020204" pitchFamily="34" charset="0"/>
              </a:rPr>
              <a:t>Vallée de Joux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>
                <a:solidFill>
                  <a:schemeClr val="tx1"/>
                </a:solidFill>
                <a:latin typeface="Aptos" panose="020B0004020202020204" pitchFamily="34" charset="0"/>
              </a:rPr>
              <a:t>Etc</a:t>
            </a:r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Un des constats des groupes de réflexions organisés en 2024 est le manque de compétence et souvent le manque de temps à disposition des commerçants et restaurateurs pour s’occuper de leur marketing digital.</a:t>
            </a:r>
          </a:p>
          <a:p>
            <a:endParaRPr lang="fr-CH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CH" dirty="0">
                <a:solidFill>
                  <a:schemeClr val="tx1"/>
                </a:solidFill>
                <a:latin typeface="Aptos" panose="020B0004020202020204" pitchFamily="34" charset="0"/>
              </a:rPr>
              <a:t>Nous devrons donc analyser les possibilités de mutualiser ces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78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C0EA8-5E8A-BD0E-7856-E65D35FD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7">
            <a:extLst>
              <a:ext uri="{FF2B5EF4-FFF2-40B4-BE49-F238E27FC236}">
                <a16:creationId xmlns:a16="http://schemas.microsoft.com/office/drawing/2014/main" id="{8A674476-CB0D-7375-4BCC-2F55E7A6445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0155" y="459168"/>
            <a:ext cx="1235748" cy="7296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68A25D-47D6-0861-0D80-B23858D03C77}"/>
              </a:ext>
            </a:extLst>
          </p:cNvPr>
          <p:cNvSpPr txBox="1"/>
          <p:nvPr/>
        </p:nvSpPr>
        <p:spPr>
          <a:xfrm>
            <a:off x="1028103" y="1295400"/>
            <a:ext cx="1036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>
                <a:solidFill>
                  <a:srgbClr val="F5BC43"/>
                </a:solidFill>
                <a:latin typeface="Aptos" panose="020B0004020202020204" pitchFamily="34" charset="0"/>
              </a:rPr>
              <a:t>Les facteurs de succès</a:t>
            </a:r>
          </a:p>
          <a:p>
            <a:endParaRPr lang="fr-CH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fr-CH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chemeClr val="tx1"/>
                </a:solidFill>
                <a:latin typeface="Aptos" panose="020B0004020202020204" pitchFamily="34" charset="0"/>
              </a:rPr>
              <a:t>Le COVID 19 a permis de fédérer les acteurs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chemeClr val="tx1"/>
                </a:solidFill>
                <a:latin typeface="Aptos" panose="020B0004020202020204" pitchFamily="34" charset="0"/>
              </a:rPr>
              <a:t>Le financement a pu être trouvé  (Une entreprises, une fondation, le Canton et la Confédération)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chemeClr val="tx1"/>
                </a:solidFill>
                <a:latin typeface="Aptos" panose="020B0004020202020204" pitchFamily="34" charset="0"/>
              </a:rPr>
              <a:t>Les compétences </a:t>
            </a:r>
            <a:r>
              <a:rPr lang="fr-CH" b="1">
                <a:solidFill>
                  <a:schemeClr val="tx1"/>
                </a:solidFill>
                <a:latin typeface="Aptos" panose="020B0004020202020204" pitchFamily="34" charset="0"/>
              </a:rPr>
              <a:t>sont disponibles </a:t>
            </a:r>
            <a:r>
              <a:rPr lang="fr-CH" b="1" dirty="0">
                <a:solidFill>
                  <a:schemeClr val="tx1"/>
                </a:solidFill>
                <a:latin typeface="Aptos" panose="020B0004020202020204" pitchFamily="34" charset="0"/>
              </a:rPr>
              <a:t>localement. </a:t>
            </a:r>
            <a:br>
              <a:rPr lang="fr-CH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fr-CH" b="1" dirty="0">
                <a:solidFill>
                  <a:schemeClr val="tx1"/>
                </a:solidFill>
                <a:latin typeface="Aptos" panose="020B0004020202020204" pitchFamily="34" charset="0"/>
              </a:rPr>
              <a:t>→ Ce n’est pas seulement un mandat, mais une envie de bien faire pour sa région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7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3BF4D-46D7-E2F5-8F6F-F9938488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8">
            <a:extLst>
              <a:ext uri="{FF2B5EF4-FFF2-40B4-BE49-F238E27FC236}">
                <a16:creationId xmlns:a16="http://schemas.microsoft.com/office/drawing/2014/main" id="{FF901201-3C06-3BA9-641D-CE9377B8FED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8936" y="838200"/>
            <a:ext cx="4064127" cy="23997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1C16CB-4AF3-0129-2BA6-3BFD546D1E52}"/>
              </a:ext>
            </a:extLst>
          </p:cNvPr>
          <p:cNvSpPr txBox="1"/>
          <p:nvPr/>
        </p:nvSpPr>
        <p:spPr>
          <a:xfrm>
            <a:off x="4191000" y="4267200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54796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43955" cy="6858000"/>
          </a:xfrm>
          <a:custGeom>
            <a:avLst/>
            <a:gdLst/>
            <a:ahLst/>
            <a:cxnLst/>
            <a:rect l="l" t="t" r="r" b="b"/>
            <a:pathLst>
              <a:path w="6243955" h="6858000">
                <a:moveTo>
                  <a:pt x="3119755" y="0"/>
                </a:moveTo>
                <a:lnTo>
                  <a:pt x="0" y="685800"/>
                </a:lnTo>
              </a:path>
              <a:path w="6243955" h="6858000">
                <a:moveTo>
                  <a:pt x="903770" y="0"/>
                </a:moveTo>
                <a:lnTo>
                  <a:pt x="0" y="6543675"/>
                </a:lnTo>
              </a:path>
              <a:path w="6243955" h="6858000">
                <a:moveTo>
                  <a:pt x="6243701" y="6858000"/>
                </a:moveTo>
                <a:lnTo>
                  <a:pt x="0" y="5798473"/>
                </a:lnTo>
              </a:path>
            </a:pathLst>
          </a:custGeom>
          <a:ln w="12700">
            <a:solidFill>
              <a:srgbClr val="B99C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58770" y="0"/>
            <a:ext cx="5633720" cy="6858000"/>
          </a:xfrm>
          <a:custGeom>
            <a:avLst/>
            <a:gdLst/>
            <a:ahLst/>
            <a:cxnLst/>
            <a:rect l="l" t="t" r="r" b="b"/>
            <a:pathLst>
              <a:path w="5633720" h="6858000">
                <a:moveTo>
                  <a:pt x="5633229" y="5848350"/>
                </a:moveTo>
                <a:lnTo>
                  <a:pt x="1904255" y="6857999"/>
                </a:lnTo>
              </a:path>
              <a:path w="5633720" h="6858000">
                <a:moveTo>
                  <a:pt x="5633229" y="1647825"/>
                </a:moveTo>
                <a:lnTo>
                  <a:pt x="4984386" y="6857999"/>
                </a:lnTo>
              </a:path>
              <a:path w="5633720" h="6858000">
                <a:moveTo>
                  <a:pt x="5633229" y="4258310"/>
                </a:moveTo>
                <a:lnTo>
                  <a:pt x="4222767" y="0"/>
                </a:lnTo>
              </a:path>
              <a:path w="5633720" h="6858000">
                <a:moveTo>
                  <a:pt x="5633229" y="927226"/>
                </a:moveTo>
                <a:lnTo>
                  <a:pt x="0" y="0"/>
                </a:lnTo>
              </a:path>
            </a:pathLst>
          </a:custGeom>
          <a:ln w="12700">
            <a:solidFill>
              <a:srgbClr val="B99C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8563" y="1395380"/>
            <a:ext cx="792163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5BC43"/>
                </a:solidFill>
                <a:latin typeface="Arial Narrow"/>
                <a:cs typeface="Arial Narrow"/>
              </a:rPr>
              <a:t>SOMMAIRE</a:t>
            </a:r>
            <a:endParaRPr sz="3200" dirty="0">
              <a:solidFill>
                <a:srgbClr val="F5BC43"/>
              </a:solidFill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7800" y="2093496"/>
            <a:ext cx="7693356" cy="349647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SzPct val="79166"/>
              <a:buFont typeface="Arial"/>
              <a:buChar char="•"/>
              <a:tabLst>
                <a:tab pos="240665" algn="l"/>
              </a:tabLst>
            </a:pPr>
            <a:r>
              <a:rPr sz="2400" b="1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Genèse</a:t>
            </a:r>
            <a:r>
              <a:rPr sz="2400" b="1" spc="-35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 </a:t>
            </a:r>
            <a:r>
              <a:rPr sz="2400" b="1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du</a:t>
            </a:r>
            <a:r>
              <a:rPr sz="2400" b="1" spc="-55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projet</a:t>
            </a:r>
            <a:endParaRPr sz="2400" b="1" dirty="0">
              <a:solidFill>
                <a:schemeClr val="tx1"/>
              </a:solidFill>
              <a:latin typeface="Aptos" panose="020B0004020202020204" pitchFamily="34" charset="0"/>
              <a:cs typeface="Arial Narrow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SzPct val="79166"/>
              <a:buFont typeface="Arial"/>
              <a:buChar char="•"/>
              <a:tabLst>
                <a:tab pos="240665" algn="l"/>
              </a:tabLst>
            </a:pPr>
            <a:r>
              <a:rPr lang="fr-CH" sz="2400" b="1" spc="-10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Le Centre de compétences médias  CCM</a:t>
            </a:r>
            <a:endParaRPr sz="2400" b="1" dirty="0">
              <a:solidFill>
                <a:schemeClr val="tx1"/>
              </a:solidFill>
              <a:latin typeface="Aptos" panose="020B0004020202020204" pitchFamily="34" charset="0"/>
              <a:cs typeface="Arial Narrow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SzPct val="79166"/>
              <a:buFont typeface="Arial"/>
              <a:buChar char="•"/>
              <a:tabLst>
                <a:tab pos="240665" algn="l"/>
              </a:tabLst>
            </a:pPr>
            <a:r>
              <a:rPr lang="fr-CH" sz="2400" b="1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Vidéo de présentation de la plateforme</a:t>
            </a:r>
          </a:p>
          <a:p>
            <a:pPr marL="240665" indent="-227965">
              <a:spcBef>
                <a:spcPts val="1000"/>
              </a:spcBef>
              <a:buSzPct val="79166"/>
              <a:buFont typeface="Arial"/>
              <a:buChar char="•"/>
              <a:tabLst>
                <a:tab pos="240665" algn="l"/>
              </a:tabLst>
            </a:pPr>
            <a:r>
              <a:rPr lang="fr-FR" sz="2400" b="1" spc="-10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Vallée</a:t>
            </a:r>
            <a:r>
              <a:rPr lang="fr-FR" sz="2400" b="1" spc="-45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 </a:t>
            </a:r>
            <a:r>
              <a:rPr lang="fr-FR" sz="2400" b="1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de</a:t>
            </a:r>
            <a:r>
              <a:rPr lang="fr-FR" sz="2400" b="1" spc="-65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 </a:t>
            </a:r>
            <a:r>
              <a:rPr lang="fr-FR" sz="2400" b="1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Joux</a:t>
            </a:r>
            <a:r>
              <a:rPr lang="fr-FR" sz="2400" b="1" spc="-45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 </a:t>
            </a:r>
            <a:r>
              <a:rPr lang="fr-FR" sz="2400" b="1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360</a:t>
            </a:r>
            <a:r>
              <a:rPr lang="fr-FR" sz="2400" b="1" spc="-60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 </a:t>
            </a:r>
            <a:r>
              <a:rPr lang="fr-FR" sz="2400" b="1" spc="-25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2.0</a:t>
            </a:r>
          </a:p>
          <a:p>
            <a:pPr marL="240665" indent="-227965">
              <a:spcBef>
                <a:spcPts val="1000"/>
              </a:spcBef>
              <a:buSzPct val="79166"/>
              <a:buFont typeface="Arial"/>
              <a:buChar char="•"/>
              <a:tabLst>
                <a:tab pos="240665" algn="l"/>
              </a:tabLst>
            </a:pPr>
            <a:r>
              <a:rPr lang="fr-FR" sz="2400" b="1" spc="-25" dirty="0">
                <a:solidFill>
                  <a:schemeClr val="tx1"/>
                </a:solidFill>
                <a:latin typeface="Aptos" panose="020B0004020202020204" pitchFamily="34" charset="0"/>
                <a:cs typeface="Arial Narrow"/>
              </a:rPr>
              <a:t>Les facteurs de succès</a:t>
            </a:r>
          </a:p>
          <a:p>
            <a:pPr marL="240665" indent="-227965">
              <a:spcBef>
                <a:spcPts val="1000"/>
              </a:spcBef>
              <a:buSzPct val="79166"/>
              <a:buFont typeface="Arial"/>
              <a:buChar char="•"/>
              <a:tabLst>
                <a:tab pos="240665" algn="l"/>
              </a:tabLst>
            </a:pPr>
            <a:endParaRPr lang="fr-FR" sz="2400" b="1" dirty="0">
              <a:solidFill>
                <a:schemeClr val="tx1"/>
              </a:solidFill>
              <a:latin typeface="Aptos" panose="020B0004020202020204" pitchFamily="34" charset="0"/>
              <a:cs typeface="Arial Narrow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SzPct val="79166"/>
              <a:buFont typeface="Arial"/>
              <a:buChar char="•"/>
              <a:tabLst>
                <a:tab pos="240665" algn="l"/>
              </a:tabLst>
            </a:pPr>
            <a:endParaRPr sz="24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06757" y="6483197"/>
            <a:ext cx="895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solidFill>
                  <a:srgbClr val="001E2D"/>
                </a:solidFill>
                <a:latin typeface="Arial Narrow"/>
                <a:cs typeface="Arial Narrow"/>
              </a:rPr>
              <a:t>2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0155" y="459168"/>
            <a:ext cx="1235748" cy="7296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503" y="359664"/>
            <a:ext cx="11439652" cy="64983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2503" y="65023"/>
            <a:ext cx="1714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GENESE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DU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PROJET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53FE27C7-35EE-61F8-DE1D-88E1C1C3AC2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91800" y="533400"/>
            <a:ext cx="1235748" cy="7296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E00998-4CCB-F475-F0CC-669C2F003690}"/>
              </a:ext>
            </a:extLst>
          </p:cNvPr>
          <p:cNvSpPr/>
          <p:nvPr/>
        </p:nvSpPr>
        <p:spPr>
          <a:xfrm>
            <a:off x="3581400" y="4267200"/>
            <a:ext cx="6096000" cy="2362200"/>
          </a:xfrm>
          <a:prstGeom prst="rect">
            <a:avLst/>
          </a:prstGeom>
          <a:solidFill>
            <a:srgbClr val="FCC6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Projet  </a:t>
            </a:r>
            <a:r>
              <a:rPr lang="fr-CH" sz="3200" b="1" cap="all" dirty="0">
                <a:solidFill>
                  <a:srgbClr val="178D35"/>
                </a:solidFill>
              </a:rPr>
              <a:t>à</a:t>
            </a:r>
            <a:r>
              <a:rPr lang="fr-CH" sz="3200" b="1" dirty="0">
                <a:solidFill>
                  <a:srgbClr val="178D35"/>
                </a:solidFill>
              </a:rPr>
              <a:t> DEUX CLICS</a:t>
            </a:r>
          </a:p>
          <a:p>
            <a:pPr algn="ctr"/>
            <a:endParaRPr lang="fr-CH" dirty="0">
              <a:solidFill>
                <a:schemeClr val="tx1"/>
              </a:solidFill>
            </a:endParaRPr>
          </a:p>
          <a:p>
            <a:pPr algn="ctr"/>
            <a:r>
              <a:rPr lang="fr-CH" dirty="0">
                <a:solidFill>
                  <a:schemeClr val="tx1"/>
                </a:solidFill>
              </a:rPr>
              <a:t>Projet visant une réédition du livre à deux pas, mais de façon numérique sous forme d’application pour smartphones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556" y="410460"/>
            <a:ext cx="11348974" cy="64475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2503" y="65023"/>
            <a:ext cx="1714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GENESE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DU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PROJET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556" y="410444"/>
            <a:ext cx="11274806" cy="64103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2503" y="65023"/>
            <a:ext cx="1714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GENESE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DU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PROJET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786" y="419606"/>
            <a:ext cx="11324209" cy="64383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2503" y="65023"/>
            <a:ext cx="1714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GENESE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DU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PROJET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7B4CC22D-2481-08A7-C966-7B9D53B8598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15600" y="391516"/>
            <a:ext cx="1235748" cy="7296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2503" y="65023"/>
            <a:ext cx="1714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GENESE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DU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PROJET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BC166993-BD67-AB92-25B1-22C5E3FC63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914400"/>
            <a:ext cx="89154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786" y="494409"/>
            <a:ext cx="11192637" cy="63635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2503" y="65023"/>
            <a:ext cx="1714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alibri"/>
                <a:cs typeface="Calibri"/>
              </a:rPr>
              <a:t>GENESE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DU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PROJET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6879EDD8-8749-988A-D650-DE11095D641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9400" y="457200"/>
            <a:ext cx="1235748" cy="7296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C2401B-5F4B-1BAB-8C4A-DC44927967DE}"/>
              </a:ext>
            </a:extLst>
          </p:cNvPr>
          <p:cNvSpPr txBox="1"/>
          <p:nvPr/>
        </p:nvSpPr>
        <p:spPr>
          <a:xfrm>
            <a:off x="2667000" y="236220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Film de présentation avec stats</a:t>
            </a:r>
          </a:p>
        </p:txBody>
      </p:sp>
      <p:pic>
        <p:nvPicPr>
          <p:cNvPr id="3" name="object 6">
            <a:extLst>
              <a:ext uri="{FF2B5EF4-FFF2-40B4-BE49-F238E27FC236}">
                <a16:creationId xmlns:a16="http://schemas.microsoft.com/office/drawing/2014/main" id="{51B2C494-7598-4E5E-9E90-FA9475A1407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0155" y="392493"/>
            <a:ext cx="1235748" cy="729678"/>
          </a:xfrm>
          <a:prstGeom prst="rect">
            <a:avLst/>
          </a:prstGeom>
        </p:spPr>
      </p:pic>
      <p:pic>
        <p:nvPicPr>
          <p:cNvPr id="4" name="VID-20221028-WA0000">
            <a:hlinkClick r:id="" action="ppaction://media"/>
            <a:extLst>
              <a:ext uri="{FF2B5EF4-FFF2-40B4-BE49-F238E27FC236}">
                <a16:creationId xmlns:a16="http://schemas.microsoft.com/office/drawing/2014/main" id="{28386ADD-2298-5CCA-6CE8-789AEFF7B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07582"/>
            <a:ext cx="111252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1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770C88BCADE14D9064AE13D6DECD30" ma:contentTypeVersion="17" ma:contentTypeDescription="Ein neues Dokument erstellen." ma:contentTypeScope="" ma:versionID="b8f777ea496d759b535e07a04d53120a">
  <xsd:schema xmlns:xsd="http://www.w3.org/2001/XMLSchema" xmlns:xs="http://www.w3.org/2001/XMLSchema" xmlns:p="http://schemas.microsoft.com/office/2006/metadata/properties" xmlns:ns2="89dfdbf7-2214-45af-81ab-532e71a24bb5" xmlns:ns3="541fd2a0-b8f4-463b-a2e5-a3d66c400788" targetNamespace="http://schemas.microsoft.com/office/2006/metadata/properties" ma:root="true" ma:fieldsID="58d8a62db2890132881f47715ad829bf" ns2:_="" ns3:_="">
    <xsd:import namespace="89dfdbf7-2214-45af-81ab-532e71a24bb5"/>
    <xsd:import namespace="541fd2a0-b8f4-463b-a2e5-a3d66c4007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fdbf7-2214-45af-81ab-532e71a24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42787429-9a8d-43a9-9ea0-db5780ae2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1fd2a0-b8f4-463b-a2e5-a3d66c40078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3bf7445-6288-408c-928b-a2dfff1d949d}" ma:internalName="TaxCatchAll" ma:showField="CatchAllData" ma:web="541fd2a0-b8f4-463b-a2e5-a3d66c4007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1fd2a0-b8f4-463b-a2e5-a3d66c400788" xsi:nil="true"/>
    <lcf76f155ced4ddcb4097134ff3c332f xmlns="89dfdbf7-2214-45af-81ab-532e71a24b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337F60-22FF-4E27-8061-450AEBD76B07}"/>
</file>

<file path=customXml/itemProps2.xml><?xml version="1.0" encoding="utf-8"?>
<ds:datastoreItem xmlns:ds="http://schemas.openxmlformats.org/officeDocument/2006/customXml" ds:itemID="{94F1CD76-FBDF-460D-9FA4-9C1AA2969512}"/>
</file>

<file path=customXml/itemProps3.xml><?xml version="1.0" encoding="utf-8"?>
<ds:datastoreItem xmlns:ds="http://schemas.openxmlformats.org/officeDocument/2006/customXml" ds:itemID="{885617F5-3489-4EA1-AA97-55438D816E0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</TotalTime>
  <Words>574</Words>
  <Application>Microsoft Office PowerPoint</Application>
  <PresentationFormat>Grand écran</PresentationFormat>
  <Paragraphs>87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Aptos</vt:lpstr>
      <vt:lpstr>Arial</vt:lpstr>
      <vt:lpstr>Arial Narrow</vt:lpstr>
      <vt:lpstr>Calibri</vt:lpstr>
      <vt:lpstr>Office Theme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Projet «B2B» Développer la stratégie de marque</vt:lpstr>
      <vt:lpstr>Timeline du projet «B2B»  De l’idée à la réalisation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Amanda Puna</dc:creator>
  <cp:lastModifiedBy>Nadia Aubert</cp:lastModifiedBy>
  <cp:revision>4</cp:revision>
  <cp:lastPrinted>2025-03-18T09:30:55Z</cp:lastPrinted>
  <dcterms:created xsi:type="dcterms:W3CDTF">2025-03-14T13:48:56Z</dcterms:created>
  <dcterms:modified xsi:type="dcterms:W3CDTF">2025-03-18T09:50:38Z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2024-09-24T00:00:00Z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2025-03-14T00:00:00Z</vt:filetime>
  </property>
  <property fmtid="{D5CDD505-2E9C-101B-9397-08002B2CF9AE}" pid="5" name="Producer">
    <vt:lpwstr>Microsoft® PowerPoint® 2019</vt:lpwstr>
  </property>
  <property fmtid="{D5CDD505-2E9C-101B-9397-08002B2CF9AE}" pid="6" name="ContentTypeId">
    <vt:lpwstr>0x01010030770C88BCADE14D9064AE13D6DECD30</vt:lpwstr>
  </property>
  <property fmtid="{D5CDD505-2E9C-101B-9397-08002B2CF9AE}" pid="7" name="MediaServiceImageTags">
    <vt:lpwstr/>
  </property>
</Properties>
</file>