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5" r:id="rId6"/>
    <p:sldId id="301" r:id="rId7"/>
    <p:sldId id="324" r:id="rId8"/>
    <p:sldId id="316" r:id="rId9"/>
    <p:sldId id="326" r:id="rId10"/>
    <p:sldId id="328" r:id="rId11"/>
    <p:sldId id="329" r:id="rId12"/>
    <p:sldId id="277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aud Laura" initials="CL" lastIdx="1" clrIdx="0">
    <p:extLst>
      <p:ext uri="{19B8F6BF-5375-455C-9EA6-DF929625EA0E}">
        <p15:presenceInfo xmlns:p15="http://schemas.microsoft.com/office/powerpoint/2012/main" userId="Collaud 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D70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B3A51-0C65-7C48-B022-77605F371AAF}" v="2" dt="2025-05-02T13:31:18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0FE84-37D6-40ED-92A9-54816E989D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CA9DD284-70E4-49CC-8D9C-18835BA4E837}">
      <dgm:prSet phldrT="[Texte]"/>
      <dgm:spPr/>
      <dgm:t>
        <a:bodyPr/>
        <a:lstStyle/>
        <a:p>
          <a:r>
            <a:rPr lang="fr-FR"/>
            <a:t>Mobiliser</a:t>
          </a:r>
        </a:p>
      </dgm:t>
    </dgm:pt>
    <dgm:pt modelId="{D4923F64-4EF3-4AE5-BA41-AA7A0109D92A}" type="parTrans" cxnId="{44665B35-E041-47AF-AF00-49D1C68AFB4D}">
      <dgm:prSet/>
      <dgm:spPr/>
      <dgm:t>
        <a:bodyPr/>
        <a:lstStyle/>
        <a:p>
          <a:endParaRPr lang="fr-FR"/>
        </a:p>
      </dgm:t>
    </dgm:pt>
    <dgm:pt modelId="{BD311429-9A0F-4385-B45B-D4E6A3B72021}" type="sibTrans" cxnId="{44665B35-E041-47AF-AF00-49D1C68AFB4D}">
      <dgm:prSet/>
      <dgm:spPr/>
      <dgm:t>
        <a:bodyPr/>
        <a:lstStyle/>
        <a:p>
          <a:endParaRPr lang="fr-FR"/>
        </a:p>
      </dgm:t>
    </dgm:pt>
    <dgm:pt modelId="{7811DE08-1BE6-4A62-B412-F2D1F1368332}">
      <dgm:prSet phldrT="[Texte]"/>
      <dgm:spPr/>
      <dgm:t>
        <a:bodyPr/>
        <a:lstStyle/>
        <a:p>
          <a:r>
            <a:rPr lang="fr-FR"/>
            <a:t>Établir le diagnostic</a:t>
          </a:r>
        </a:p>
      </dgm:t>
    </dgm:pt>
    <dgm:pt modelId="{22EEF383-42B6-4D3E-903C-B7D490EA599C}" type="parTrans" cxnId="{4E5F1F42-50C2-4AE4-9EC1-546EE7F5ACCA}">
      <dgm:prSet/>
      <dgm:spPr/>
      <dgm:t>
        <a:bodyPr/>
        <a:lstStyle/>
        <a:p>
          <a:endParaRPr lang="fr-FR"/>
        </a:p>
      </dgm:t>
    </dgm:pt>
    <dgm:pt modelId="{0E106045-0DFC-4C30-A00A-791DC03CEC08}" type="sibTrans" cxnId="{4E5F1F42-50C2-4AE4-9EC1-546EE7F5ACCA}">
      <dgm:prSet/>
      <dgm:spPr/>
      <dgm:t>
        <a:bodyPr/>
        <a:lstStyle/>
        <a:p>
          <a:endParaRPr lang="fr-FR"/>
        </a:p>
      </dgm:t>
    </dgm:pt>
    <dgm:pt modelId="{1CF2E89E-4DF6-4B6C-911A-A92D99CF6D17}">
      <dgm:prSet phldrT="[Texte]"/>
      <dgm:spPr/>
      <dgm:t>
        <a:bodyPr/>
        <a:lstStyle/>
        <a:p>
          <a:r>
            <a:rPr lang="fr-FR"/>
            <a:t>Agir par un plan d’actions</a:t>
          </a:r>
        </a:p>
      </dgm:t>
    </dgm:pt>
    <dgm:pt modelId="{2D2B2648-FA78-4769-9ACF-01E39A2F0A7E}" type="parTrans" cxnId="{C238098A-062B-4035-ABDC-269D60AE7E47}">
      <dgm:prSet/>
      <dgm:spPr/>
      <dgm:t>
        <a:bodyPr/>
        <a:lstStyle/>
        <a:p>
          <a:endParaRPr lang="fr-FR"/>
        </a:p>
      </dgm:t>
    </dgm:pt>
    <dgm:pt modelId="{8114D846-BED6-4871-A2CA-425F845F4162}" type="sibTrans" cxnId="{C238098A-062B-4035-ABDC-269D60AE7E47}">
      <dgm:prSet/>
      <dgm:spPr/>
      <dgm:t>
        <a:bodyPr/>
        <a:lstStyle/>
        <a:p>
          <a:endParaRPr lang="fr-FR"/>
        </a:p>
      </dgm:t>
    </dgm:pt>
    <dgm:pt modelId="{8F426927-2688-420D-B6F2-B2B2C0C042DF}">
      <dgm:prSet phldrT="[Texte]"/>
      <dgm:spPr/>
      <dgm:t>
        <a:bodyPr/>
        <a:lstStyle/>
        <a:p>
          <a:r>
            <a:rPr lang="fr-FR"/>
            <a:t>Définir ses choix stratégiques</a:t>
          </a:r>
        </a:p>
      </dgm:t>
    </dgm:pt>
    <dgm:pt modelId="{FA8FE916-8D3A-4787-BBCC-F52D65CFD1CD}" type="parTrans" cxnId="{0B4FB048-4355-47EB-9038-5844E10B693E}">
      <dgm:prSet/>
      <dgm:spPr/>
      <dgm:t>
        <a:bodyPr/>
        <a:lstStyle/>
        <a:p>
          <a:endParaRPr lang="fr-FR"/>
        </a:p>
      </dgm:t>
    </dgm:pt>
    <dgm:pt modelId="{AD44F6E4-860F-4D21-A4D6-FC657AB87AD6}" type="sibTrans" cxnId="{0B4FB048-4355-47EB-9038-5844E10B693E}">
      <dgm:prSet/>
      <dgm:spPr/>
      <dgm:t>
        <a:bodyPr/>
        <a:lstStyle/>
        <a:p>
          <a:endParaRPr lang="fr-FR"/>
        </a:p>
      </dgm:t>
    </dgm:pt>
    <dgm:pt modelId="{76FB46EC-3B9D-4819-838A-CA747E4ED8DA}">
      <dgm:prSet phldrT="[Texte]"/>
      <dgm:spPr/>
      <dgm:t>
        <a:bodyPr/>
        <a:lstStyle/>
        <a:p>
          <a:r>
            <a:rPr lang="fr-FR"/>
            <a:t>Évaluer la stratégie</a:t>
          </a:r>
        </a:p>
      </dgm:t>
    </dgm:pt>
    <dgm:pt modelId="{0A9F6662-B337-4B01-8476-10122E62BF4C}" type="parTrans" cxnId="{23900ABA-1C4B-4268-A505-C986786EE819}">
      <dgm:prSet/>
      <dgm:spPr/>
      <dgm:t>
        <a:bodyPr/>
        <a:lstStyle/>
        <a:p>
          <a:endParaRPr lang="fr-FR"/>
        </a:p>
      </dgm:t>
    </dgm:pt>
    <dgm:pt modelId="{F2FF862A-D33C-43C4-B5A7-A9FEFEF42D97}" type="sibTrans" cxnId="{23900ABA-1C4B-4268-A505-C986786EE819}">
      <dgm:prSet/>
      <dgm:spPr/>
      <dgm:t>
        <a:bodyPr/>
        <a:lstStyle/>
        <a:p>
          <a:endParaRPr lang="fr-FR"/>
        </a:p>
      </dgm:t>
    </dgm:pt>
    <dgm:pt modelId="{300D468F-771B-49C6-AB3E-D10892DB94C2}" type="pres">
      <dgm:prSet presAssocID="{BF40FE84-37D6-40ED-92A9-54816E989D37}" presName="Name0" presStyleCnt="0">
        <dgm:presLayoutVars>
          <dgm:dir/>
          <dgm:animLvl val="lvl"/>
          <dgm:resizeHandles val="exact"/>
        </dgm:presLayoutVars>
      </dgm:prSet>
      <dgm:spPr/>
    </dgm:pt>
    <dgm:pt modelId="{925F569A-432D-437F-A487-4FE8129B6796}" type="pres">
      <dgm:prSet presAssocID="{CA9DD284-70E4-49CC-8D9C-18835BA4E83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DDBC55A-EF0F-4D8D-9C84-D66A5EAA7D80}" type="pres">
      <dgm:prSet presAssocID="{BD311429-9A0F-4385-B45B-D4E6A3B72021}" presName="parTxOnlySpace" presStyleCnt="0"/>
      <dgm:spPr/>
    </dgm:pt>
    <dgm:pt modelId="{E4A3B542-55FC-4977-BE70-E6F0633A721D}" type="pres">
      <dgm:prSet presAssocID="{7811DE08-1BE6-4A62-B412-F2D1F136833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5900C15-9E5C-4106-8746-D9F4BF399373}" type="pres">
      <dgm:prSet presAssocID="{0E106045-0DFC-4C30-A00A-791DC03CEC08}" presName="parTxOnlySpace" presStyleCnt="0"/>
      <dgm:spPr/>
    </dgm:pt>
    <dgm:pt modelId="{DACF9514-7F74-4154-9CFF-3DBF0A965426}" type="pres">
      <dgm:prSet presAssocID="{8F426927-2688-420D-B6F2-B2B2C0C042D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2CDA104-C929-4FA2-87FA-0F157F443AE9}" type="pres">
      <dgm:prSet presAssocID="{AD44F6E4-860F-4D21-A4D6-FC657AB87AD6}" presName="parTxOnlySpace" presStyleCnt="0"/>
      <dgm:spPr/>
    </dgm:pt>
    <dgm:pt modelId="{611ADD88-2EBA-4A16-BF94-22550BECCCAC}" type="pres">
      <dgm:prSet presAssocID="{1CF2E89E-4DF6-4B6C-911A-A92D99CF6D1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B057F01-BE0C-42AE-AD3F-F4A210E6BAF7}" type="pres">
      <dgm:prSet presAssocID="{8114D846-BED6-4871-A2CA-425F845F4162}" presName="parTxOnlySpace" presStyleCnt="0"/>
      <dgm:spPr/>
    </dgm:pt>
    <dgm:pt modelId="{47DE83D5-0837-4629-91DC-EA55860E73FF}" type="pres">
      <dgm:prSet presAssocID="{76FB46EC-3B9D-4819-838A-CA747E4ED8D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5FD7A2A-48C4-4648-AADB-423D937142BA}" type="presOf" srcId="{8F426927-2688-420D-B6F2-B2B2C0C042DF}" destId="{DACF9514-7F74-4154-9CFF-3DBF0A965426}" srcOrd="0" destOrd="0" presId="urn:microsoft.com/office/officeart/2005/8/layout/chevron1"/>
    <dgm:cxn modelId="{DA7D7A31-AB3C-48EC-81CE-3AF59224F565}" type="presOf" srcId="{1CF2E89E-4DF6-4B6C-911A-A92D99CF6D17}" destId="{611ADD88-2EBA-4A16-BF94-22550BECCCAC}" srcOrd="0" destOrd="0" presId="urn:microsoft.com/office/officeart/2005/8/layout/chevron1"/>
    <dgm:cxn modelId="{139EFA34-CA5E-4E23-8B7F-6A5689FC08D9}" type="presOf" srcId="{CA9DD284-70E4-49CC-8D9C-18835BA4E837}" destId="{925F569A-432D-437F-A487-4FE8129B6796}" srcOrd="0" destOrd="0" presId="urn:microsoft.com/office/officeart/2005/8/layout/chevron1"/>
    <dgm:cxn modelId="{44665B35-E041-47AF-AF00-49D1C68AFB4D}" srcId="{BF40FE84-37D6-40ED-92A9-54816E989D37}" destId="{CA9DD284-70E4-49CC-8D9C-18835BA4E837}" srcOrd="0" destOrd="0" parTransId="{D4923F64-4EF3-4AE5-BA41-AA7A0109D92A}" sibTransId="{BD311429-9A0F-4385-B45B-D4E6A3B72021}"/>
    <dgm:cxn modelId="{68B5513D-DE54-43C0-AA52-474020D0A4EA}" type="presOf" srcId="{76FB46EC-3B9D-4819-838A-CA747E4ED8DA}" destId="{47DE83D5-0837-4629-91DC-EA55860E73FF}" srcOrd="0" destOrd="0" presId="urn:microsoft.com/office/officeart/2005/8/layout/chevron1"/>
    <dgm:cxn modelId="{4E5F1F42-50C2-4AE4-9EC1-546EE7F5ACCA}" srcId="{BF40FE84-37D6-40ED-92A9-54816E989D37}" destId="{7811DE08-1BE6-4A62-B412-F2D1F1368332}" srcOrd="1" destOrd="0" parTransId="{22EEF383-42B6-4D3E-903C-B7D490EA599C}" sibTransId="{0E106045-0DFC-4C30-A00A-791DC03CEC08}"/>
    <dgm:cxn modelId="{0B4FB048-4355-47EB-9038-5844E10B693E}" srcId="{BF40FE84-37D6-40ED-92A9-54816E989D37}" destId="{8F426927-2688-420D-B6F2-B2B2C0C042DF}" srcOrd="2" destOrd="0" parTransId="{FA8FE916-8D3A-4787-BBCC-F52D65CFD1CD}" sibTransId="{AD44F6E4-860F-4D21-A4D6-FC657AB87AD6}"/>
    <dgm:cxn modelId="{394D5083-91DE-4CF7-9006-D3A244BA3E43}" type="presOf" srcId="{BF40FE84-37D6-40ED-92A9-54816E989D37}" destId="{300D468F-771B-49C6-AB3E-D10892DB94C2}" srcOrd="0" destOrd="0" presId="urn:microsoft.com/office/officeart/2005/8/layout/chevron1"/>
    <dgm:cxn modelId="{479B2789-CE1F-4388-B990-B488C79C4EAB}" type="presOf" srcId="{7811DE08-1BE6-4A62-B412-F2D1F1368332}" destId="{E4A3B542-55FC-4977-BE70-E6F0633A721D}" srcOrd="0" destOrd="0" presId="urn:microsoft.com/office/officeart/2005/8/layout/chevron1"/>
    <dgm:cxn modelId="{C238098A-062B-4035-ABDC-269D60AE7E47}" srcId="{BF40FE84-37D6-40ED-92A9-54816E989D37}" destId="{1CF2E89E-4DF6-4B6C-911A-A92D99CF6D17}" srcOrd="3" destOrd="0" parTransId="{2D2B2648-FA78-4769-9ACF-01E39A2F0A7E}" sibTransId="{8114D846-BED6-4871-A2CA-425F845F4162}"/>
    <dgm:cxn modelId="{23900ABA-1C4B-4268-A505-C986786EE819}" srcId="{BF40FE84-37D6-40ED-92A9-54816E989D37}" destId="{76FB46EC-3B9D-4819-838A-CA747E4ED8DA}" srcOrd="4" destOrd="0" parTransId="{0A9F6662-B337-4B01-8476-10122E62BF4C}" sibTransId="{F2FF862A-D33C-43C4-B5A7-A9FEFEF42D97}"/>
    <dgm:cxn modelId="{1D4D123D-8BDD-4574-8F2D-893E867FDC07}" type="presParOf" srcId="{300D468F-771B-49C6-AB3E-D10892DB94C2}" destId="{925F569A-432D-437F-A487-4FE8129B6796}" srcOrd="0" destOrd="0" presId="urn:microsoft.com/office/officeart/2005/8/layout/chevron1"/>
    <dgm:cxn modelId="{027F9DB6-3DE4-4FC6-8CCA-0ABD51565CAA}" type="presParOf" srcId="{300D468F-771B-49C6-AB3E-D10892DB94C2}" destId="{6DDBC55A-EF0F-4D8D-9C84-D66A5EAA7D80}" srcOrd="1" destOrd="0" presId="urn:microsoft.com/office/officeart/2005/8/layout/chevron1"/>
    <dgm:cxn modelId="{1B90E5DE-70CB-4A82-A9FA-F2DA12D5F0CB}" type="presParOf" srcId="{300D468F-771B-49C6-AB3E-D10892DB94C2}" destId="{E4A3B542-55FC-4977-BE70-E6F0633A721D}" srcOrd="2" destOrd="0" presId="urn:microsoft.com/office/officeart/2005/8/layout/chevron1"/>
    <dgm:cxn modelId="{202F92D7-A2DB-458E-9620-02115679C72A}" type="presParOf" srcId="{300D468F-771B-49C6-AB3E-D10892DB94C2}" destId="{55900C15-9E5C-4106-8746-D9F4BF399373}" srcOrd="3" destOrd="0" presId="urn:microsoft.com/office/officeart/2005/8/layout/chevron1"/>
    <dgm:cxn modelId="{7A33C68E-0732-4674-B341-F0D0F79D07A7}" type="presParOf" srcId="{300D468F-771B-49C6-AB3E-D10892DB94C2}" destId="{DACF9514-7F74-4154-9CFF-3DBF0A965426}" srcOrd="4" destOrd="0" presId="urn:microsoft.com/office/officeart/2005/8/layout/chevron1"/>
    <dgm:cxn modelId="{D471FBCB-AE97-4CB8-975F-FCABA6410E13}" type="presParOf" srcId="{300D468F-771B-49C6-AB3E-D10892DB94C2}" destId="{E2CDA104-C929-4FA2-87FA-0F157F443AE9}" srcOrd="5" destOrd="0" presId="urn:microsoft.com/office/officeart/2005/8/layout/chevron1"/>
    <dgm:cxn modelId="{73769D69-5092-4166-B563-54C21D143C5D}" type="presParOf" srcId="{300D468F-771B-49C6-AB3E-D10892DB94C2}" destId="{611ADD88-2EBA-4A16-BF94-22550BECCCAC}" srcOrd="6" destOrd="0" presId="urn:microsoft.com/office/officeart/2005/8/layout/chevron1"/>
    <dgm:cxn modelId="{57408F15-B0D0-4FA6-9905-9DE6CB2F5387}" type="presParOf" srcId="{300D468F-771B-49C6-AB3E-D10892DB94C2}" destId="{6B057F01-BE0C-42AE-AD3F-F4A210E6BAF7}" srcOrd="7" destOrd="0" presId="urn:microsoft.com/office/officeart/2005/8/layout/chevron1"/>
    <dgm:cxn modelId="{A63C1055-766A-44C7-B4C9-3052F50824C1}" type="presParOf" srcId="{300D468F-771B-49C6-AB3E-D10892DB94C2}" destId="{47DE83D5-0837-4629-91DC-EA55860E73F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569A-432D-437F-A487-4FE8129B6796}">
      <dsp:nvSpPr>
        <dsp:cNvPr id="0" name=""/>
        <dsp:cNvSpPr/>
      </dsp:nvSpPr>
      <dsp:spPr>
        <a:xfrm>
          <a:off x="2850" y="315818"/>
          <a:ext cx="2536934" cy="10147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Mobiliser</a:t>
          </a:r>
        </a:p>
      </dsp:txBody>
      <dsp:txXfrm>
        <a:off x="510237" y="315818"/>
        <a:ext cx="1522161" cy="1014773"/>
      </dsp:txXfrm>
    </dsp:sp>
    <dsp:sp modelId="{E4A3B542-55FC-4977-BE70-E6F0633A721D}">
      <dsp:nvSpPr>
        <dsp:cNvPr id="0" name=""/>
        <dsp:cNvSpPr/>
      </dsp:nvSpPr>
      <dsp:spPr>
        <a:xfrm>
          <a:off x="2286091" y="315818"/>
          <a:ext cx="2536934" cy="1014773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Établir le diagnostic</a:t>
          </a:r>
        </a:p>
      </dsp:txBody>
      <dsp:txXfrm>
        <a:off x="2793478" y="315818"/>
        <a:ext cx="1522161" cy="1014773"/>
      </dsp:txXfrm>
    </dsp:sp>
    <dsp:sp modelId="{DACF9514-7F74-4154-9CFF-3DBF0A965426}">
      <dsp:nvSpPr>
        <dsp:cNvPr id="0" name=""/>
        <dsp:cNvSpPr/>
      </dsp:nvSpPr>
      <dsp:spPr>
        <a:xfrm>
          <a:off x="4569333" y="315818"/>
          <a:ext cx="2536934" cy="1014773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Définir ses choix stratégiques</a:t>
          </a:r>
        </a:p>
      </dsp:txBody>
      <dsp:txXfrm>
        <a:off x="5076720" y="315818"/>
        <a:ext cx="1522161" cy="1014773"/>
      </dsp:txXfrm>
    </dsp:sp>
    <dsp:sp modelId="{611ADD88-2EBA-4A16-BF94-22550BECCCAC}">
      <dsp:nvSpPr>
        <dsp:cNvPr id="0" name=""/>
        <dsp:cNvSpPr/>
      </dsp:nvSpPr>
      <dsp:spPr>
        <a:xfrm>
          <a:off x="6852574" y="315818"/>
          <a:ext cx="2536934" cy="1014773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Agir par un plan d’actions</a:t>
          </a:r>
        </a:p>
      </dsp:txBody>
      <dsp:txXfrm>
        <a:off x="7359961" y="315818"/>
        <a:ext cx="1522161" cy="1014773"/>
      </dsp:txXfrm>
    </dsp:sp>
    <dsp:sp modelId="{47DE83D5-0837-4629-91DC-EA55860E73FF}">
      <dsp:nvSpPr>
        <dsp:cNvPr id="0" name=""/>
        <dsp:cNvSpPr/>
      </dsp:nvSpPr>
      <dsp:spPr>
        <a:xfrm>
          <a:off x="9135815" y="315818"/>
          <a:ext cx="2536934" cy="101477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Évaluer la stratégie</a:t>
          </a:r>
        </a:p>
      </dsp:txBody>
      <dsp:txXfrm>
        <a:off x="9643202" y="315818"/>
        <a:ext cx="1522161" cy="1014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E6C6-F9BE-49C8-813C-106D43EA546E}" type="datetimeFigureOut">
              <a:rPr lang="fr-CH" smtClean="0"/>
              <a:t>02.05.25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FE2D9-D809-4305-B84D-00A0E02A2E9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944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E53EE-C35F-F34C-9E73-B318E6F2026E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45D0-B5C6-CD4D-B57E-515CF9041D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6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/>
              <a:t>Constats:</a:t>
            </a:r>
            <a:r>
              <a:rPr lang="fr-CH" b="1" baseline="0"/>
              <a:t> </a:t>
            </a:r>
          </a:p>
          <a:p>
            <a:pPr marL="171450" indent="-171450">
              <a:buFontTx/>
              <a:buChar char="-"/>
            </a:pPr>
            <a:r>
              <a:rPr lang="fr-CH" baseline="0"/>
              <a:t>Immobilisme: c’est à la Ville de faire</a:t>
            </a:r>
          </a:p>
          <a:p>
            <a:pPr marL="171450" indent="-171450">
              <a:buFontTx/>
              <a:buChar char="-"/>
            </a:pPr>
            <a:r>
              <a:rPr lang="fr-CH" baseline="0"/>
              <a:t>Fortes attentes de la population: ville «morte»</a:t>
            </a:r>
          </a:p>
          <a:p>
            <a:pPr marL="171450" indent="-171450">
              <a:buFontTx/>
              <a:buChar char="-"/>
            </a:pPr>
            <a:endParaRPr lang="fr-CH" baseline="0"/>
          </a:p>
          <a:p>
            <a:pPr marL="228600" lvl="1" fontAlgn="ctr">
              <a:spcBef>
                <a:spcPts val="1000"/>
              </a:spcBef>
              <a:buBlip>
                <a:blip r:embed="rId3"/>
              </a:buBlip>
            </a:pPr>
            <a:r>
              <a:rPr lang="fr-CH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Volonté du Conseil Communal – programme de législature 2021-2026 </a:t>
            </a:r>
          </a:p>
          <a:p>
            <a:pPr marL="571500" lvl="1" indent="-342900" fontAlgn="ctr"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fr-CH" sz="2000" baseline="0">
                <a:sym typeface="Wingdings" panose="05000000000000000000" pitchFamily="2" charset="2"/>
              </a:rPr>
              <a:t>Axe 6 du programme de législature: la Ville de Fribourg se profile et rayonne.</a:t>
            </a:r>
          </a:p>
          <a:p>
            <a:pPr marL="571500" marR="0" lvl="1" indent="-34290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CH" sz="2000" baseline="0">
                <a:sym typeface="Wingdings" panose="05000000000000000000" pitchFamily="2" charset="2"/>
              </a:rPr>
              <a:t>Mesure = définir une stratégie de marketing urbain</a:t>
            </a:r>
            <a:endParaRPr lang="fr-CH" sz="2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lvl="1" fontAlgn="ctr">
              <a:spcBef>
                <a:spcPts val="1000"/>
              </a:spcBef>
              <a:buBlip>
                <a:blip r:embed="rId3"/>
              </a:buBlip>
            </a:pPr>
            <a:r>
              <a:rPr lang="fr-CH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Création du secteur Marketing urbain, développement durable et projets en septembre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CH" b="1" baseline="0">
                <a:sym typeface="Wingdings" panose="05000000000000000000" pitchFamily="2" charset="2"/>
              </a:rPr>
              <a:t>Qu’est-ce que le marketing urbain??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CH" baseline="0">
                <a:sym typeface="Wingdings" panose="05000000000000000000" pitchFamily="2" charset="2"/>
              </a:rPr>
              <a:t>Seule, la Ville n’a que peu de marge de manœuvre et de ressources financières et humaines. L’attractivité d’une ville relève d’un travail commun.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CH" baseline="0">
                <a:sym typeface="Wingdings" panose="05000000000000000000" pitchFamily="2" charset="2"/>
              </a:rPr>
              <a:t>Mais comment y arriver?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CH" baseline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CH" b="1" baseline="0">
                <a:sym typeface="Wingdings" panose="05000000000000000000" pitchFamily="2" charset="2"/>
              </a:rPr>
              <a:t>Méthodologie</a:t>
            </a:r>
            <a:r>
              <a:rPr lang="fr-CH" baseline="0">
                <a:sym typeface="Wingdings" panose="05000000000000000000" pitchFamily="2" charset="2"/>
              </a:rPr>
              <a:t>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CH" baseline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CH" baseline="0">
                <a:sym typeface="Wingdings" panose="05000000000000000000" pitchFamily="2" charset="2"/>
              </a:rPr>
              <a:t>Mobilisation – Diagnostic – Choix stratégiques – Plan d’actions – Monitoring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CH" baseline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6EC2C-E950-4827-8D3E-A54C0003EEA1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80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400" b="0"/>
              <a:t>La mobilisation des acteurs</a:t>
            </a:r>
            <a:r>
              <a:rPr lang="fr-FR" sz="1400" b="0" baseline="0"/>
              <a:t> s’est faite avant l’élaboration de la stratégie MU.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b="0" baseline="0"/>
          </a:p>
          <a:p>
            <a:pPr marL="285750" indent="-285750">
              <a:buFontTx/>
              <a:buChar char="-"/>
            </a:pPr>
            <a:r>
              <a:rPr lang="fr-FR" sz="1400">
                <a:sym typeface="Wingdings" panose="05000000000000000000" pitchFamily="2" charset="2"/>
              </a:rPr>
              <a:t>Réseautage effectué dans le cadre de « Fribourg, Ville du goût 2023 »</a:t>
            </a:r>
          </a:p>
          <a:p>
            <a:pPr marL="285750" indent="-285750">
              <a:buFontTx/>
              <a:buChar char="-"/>
            </a:pPr>
            <a:r>
              <a:rPr lang="fr-FR" sz="1400">
                <a:sym typeface="Wingdings" panose="05000000000000000000" pitchFamily="2" charset="2"/>
              </a:rPr>
              <a:t>Approche de</a:t>
            </a:r>
            <a:r>
              <a:rPr lang="fr-FR" sz="1400" baseline="0">
                <a:sym typeface="Wingdings" panose="05000000000000000000" pitchFamily="2" charset="2"/>
              </a:rPr>
              <a:t> TR pour adhésion au RVCU</a:t>
            </a:r>
            <a:endParaRPr lang="fr-FR" sz="140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400">
                <a:sym typeface="Wingdings" panose="05000000000000000000" pitchFamily="2" charset="2"/>
              </a:rPr>
              <a:t>P</a:t>
            </a:r>
            <a:r>
              <a:rPr lang="fr-FR" sz="1400"/>
              <a:t>rocessus participatif pour l’élaboration de la candidature</a:t>
            </a:r>
            <a:r>
              <a:rPr lang="fr-FR" sz="1400" baseline="0"/>
              <a:t> au RVCU </a:t>
            </a:r>
            <a:r>
              <a:rPr lang="fr-FR" sz="1400" baseline="0">
                <a:sym typeface="Wingdings" panose="05000000000000000000" pitchFamily="2" charset="2"/>
              </a:rPr>
              <a:t> </a:t>
            </a:r>
            <a:r>
              <a:rPr lang="fr-FR" sz="1400">
                <a:sym typeface="Wingdings" panose="05000000000000000000" pitchFamily="2" charset="2"/>
              </a:rPr>
              <a:t>8 partenaires initiaux, puis p</a:t>
            </a:r>
            <a:r>
              <a:rPr lang="fr-FR" sz="1400"/>
              <a:t>lus de 20 partenaires publics et privés se sont joints</a:t>
            </a:r>
          </a:p>
          <a:p>
            <a:pPr marL="285750" indent="-285750">
              <a:buFontTx/>
              <a:buChar char="-"/>
            </a:pPr>
            <a:r>
              <a:rPr lang="fr-FR" sz="1400"/>
              <a:t>Adhésion le 31 octobre 2023</a:t>
            </a:r>
          </a:p>
          <a:p>
            <a:pPr marL="171450" indent="-171450">
              <a:buFontTx/>
              <a:buChar char="-"/>
            </a:pPr>
            <a:endParaRPr lang="fr-FR" sz="1400"/>
          </a:p>
          <a:p>
            <a:pPr marL="0" indent="0">
              <a:buFontTx/>
              <a:buNone/>
            </a:pPr>
            <a:r>
              <a:rPr lang="fr-FR" sz="1400" b="1"/>
              <a:t>ENGAGEMENT des partenaires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83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Rencontres</a:t>
            </a:r>
            <a:r>
              <a:rPr lang="fr-FR" baseline="0"/>
              <a:t> et échanges avec partenaires de manière régulière autour d’une thématique commune. </a:t>
            </a:r>
          </a:p>
          <a:p>
            <a:endParaRPr lang="fr-FR" baseline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>
                <a:sym typeface="Wingdings" panose="05000000000000000000" pitchFamily="2" charset="2"/>
              </a:rPr>
              <a:t>Collaboration renforcée et de plus en plus naturelle, organique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>
                <a:sym typeface="Wingdings" panose="05000000000000000000" pitchFamily="2" charset="2"/>
              </a:rPr>
              <a:t>Opportunité pour l’élaboration de la SMU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baseline="0">
              <a:sym typeface="Wingdings" panose="05000000000000000000" pitchFamily="2" charset="2"/>
            </a:endParaRPr>
          </a:p>
          <a:p>
            <a:r>
              <a:rPr lang="fr-CH"/>
              <a:t>Revenir</a:t>
            </a:r>
            <a:r>
              <a:rPr lang="fr-CH" baseline="0"/>
              <a:t> à la définition d’une SMU: </a:t>
            </a:r>
          </a:p>
          <a:p>
            <a:endParaRPr lang="fr-CH" b="1" baseline="0"/>
          </a:p>
          <a:p>
            <a:r>
              <a:rPr lang="fr-CH" b="1" baseline="0"/>
              <a:t>Groupe d’acteurs ensemble</a:t>
            </a:r>
            <a:endParaRPr lang="fr-CH" b="1"/>
          </a:p>
          <a:p>
            <a:endParaRPr lang="fr-CH"/>
          </a:p>
          <a:p>
            <a:r>
              <a:rPr lang="fr-CH"/>
              <a:t>Le RVCU</a:t>
            </a:r>
            <a:r>
              <a:rPr lang="fr-CH" baseline="0"/>
              <a:t> a permis de réunir des partenaires autour d’une thématique commune et d’initier les réflexions liées à la SMU. Cette dernière se veut en revanche plus globale et doit encrer le caractère transversal et collaboratif de cette démarche notamment au travers des 3 premiers axes.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baseline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12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/>
              <a:t>4 axes qui répondent </a:t>
            </a:r>
          </a:p>
          <a:p>
            <a:endParaRPr lang="fr-CH" baseline="0"/>
          </a:p>
          <a:p>
            <a:pPr marL="228600" indent="-228600">
              <a:buAutoNum type="arabicPeriod"/>
            </a:pPr>
            <a:r>
              <a:rPr lang="fr-CH" baseline="0"/>
              <a:t>Fédérer tous les acteurs de la ville </a:t>
            </a:r>
            <a:r>
              <a:rPr lang="fr-CH" baseline="0">
                <a:sym typeface="Wingdings" panose="05000000000000000000" pitchFamily="2" charset="2"/>
              </a:rPr>
              <a:t> sans ça, ça ne marche pas</a:t>
            </a:r>
            <a:endParaRPr lang="fr-CH" baseline="0"/>
          </a:p>
          <a:p>
            <a:pPr marL="228600" indent="-228600">
              <a:buAutoNum type="arabicPeriod"/>
            </a:pPr>
            <a:r>
              <a:rPr lang="fr-CH" baseline="0"/>
              <a:t>Valoriser les atouts = reconnaître les acteurs qui font vivre la ville, de la plus grande à la plus petite échelle, dont les prestations communales</a:t>
            </a:r>
          </a:p>
          <a:p>
            <a:pPr marL="228600" indent="-228600">
              <a:buAutoNum type="arabicPeriod"/>
            </a:pPr>
            <a:r>
              <a:rPr lang="fr-CH" baseline="0"/>
              <a:t>Faire vivre le territoire = s’impliquer, faciliter, soutenir les initiatives du territoire</a:t>
            </a:r>
          </a:p>
          <a:p>
            <a:pPr marL="228600" indent="-228600">
              <a:buAutoNum type="arabicPeriod"/>
            </a:pPr>
            <a:r>
              <a:rPr lang="fr-CH" baseline="0"/>
              <a:t>Point d’orgue de la stratégie = positionnement extérieur</a:t>
            </a:r>
          </a:p>
          <a:p>
            <a:pPr marL="0" indent="0">
              <a:buNone/>
            </a:pPr>
            <a:endParaRPr lang="fr-CH" baseline="0"/>
          </a:p>
          <a:p>
            <a:pPr marL="0" indent="0">
              <a:buNone/>
            </a:pPr>
            <a:r>
              <a:rPr lang="fr-CH" baseline="0"/>
              <a:t>Axes 1 et 2 nécessaires à la réussite de 3 et 4</a:t>
            </a:r>
          </a:p>
          <a:p>
            <a:pPr marL="228600" indent="-228600">
              <a:buAutoNum type="arabicPeriod"/>
            </a:pPr>
            <a:endParaRPr lang="fr-CH" baseline="0"/>
          </a:p>
          <a:p>
            <a:pPr marL="0" indent="0">
              <a:buNone/>
            </a:pPr>
            <a:endParaRPr lang="fr-CH"/>
          </a:p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89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H" baseline="0"/>
              <a:t>Nouvelles dynamiques collaboratives entre la ville et ses partenaires </a:t>
            </a:r>
            <a:r>
              <a:rPr lang="fr-CH" baseline="0">
                <a:sym typeface="Wingdings" panose="05000000000000000000" pitchFamily="2" charset="2"/>
              </a:rPr>
              <a:t> plus équilibré, meilleure répartition </a:t>
            </a:r>
          </a:p>
          <a:p>
            <a:pPr marL="171450" indent="-171450">
              <a:buFontTx/>
              <a:buChar char="-"/>
            </a:pPr>
            <a:r>
              <a:rPr lang="fr-CH" baseline="0"/>
              <a:t>Meilleure communication et actions en faveur des partenaires</a:t>
            </a:r>
          </a:p>
          <a:p>
            <a:pPr marL="171450" indent="-171450">
              <a:buFontTx/>
              <a:buChar char="-"/>
            </a:pPr>
            <a:r>
              <a:rPr lang="fr-CH" baseline="0"/>
              <a:t>Augmentation du passage et de la fréquentation des commerces, restaurants, etc. </a:t>
            </a:r>
          </a:p>
          <a:p>
            <a:pPr marL="0" indent="0">
              <a:buNone/>
            </a:pPr>
            <a:endParaRPr lang="fr-CH"/>
          </a:p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58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fr-CH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Bénichon</a:t>
            </a:r>
            <a:r>
              <a:rPr lang="fr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sollicitée par Terroir Fribourg</a:t>
            </a:r>
          </a:p>
          <a:p>
            <a:pPr rtl="0" fontAlgn="ctr"/>
            <a:r>
              <a:rPr lang="fr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Tinguely: sollicité par Julien </a:t>
            </a:r>
            <a:r>
              <a:rPr lang="fr-CH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Schmutz</a:t>
            </a:r>
            <a:r>
              <a:rPr lang="fr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(metteur en scène) --&gt; c'est devenu la thématique annuel de la Ville 2025</a:t>
            </a:r>
          </a:p>
          <a:p>
            <a:pPr rtl="0" fontAlgn="ctr"/>
            <a:endParaRPr lang="fr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fr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FFT</a:t>
            </a:r>
            <a:r>
              <a:rPr lang="fr-CH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H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contourner les problématiques de mobilité pour les touristes, désengorger la circulation</a:t>
            </a:r>
          </a:p>
          <a:p>
            <a:pPr rtl="0" fontAlgn="ctr"/>
            <a:r>
              <a:rPr lang="fr-CH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GT: entrer en discussion, toucher les personnes directement, récolter les besoins, travailler à des solutions communes et pertinentes</a:t>
            </a:r>
          </a:p>
          <a:p>
            <a:pPr rtl="0" fontAlgn="ctr"/>
            <a:endParaRPr lang="fr-CH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rtl="0" fontAlgn="ctr"/>
            <a:r>
              <a:rPr lang="fr-CH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Inauguration: après les travaux, le renouveau, se réapproprier les lieux, sollicitation des commerçants du lieux en question. </a:t>
            </a:r>
          </a:p>
          <a:p>
            <a:pPr rtl="0" fontAlgn="ctr"/>
            <a:r>
              <a:rPr lang="fr-CH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NOVA: début en réunissant une communauté (partir des besoins du terrain), activités et expo en ville pour créer du passage. Lieu de rendez-vous sans concurrencer les resto et commerçants. </a:t>
            </a:r>
            <a:endParaRPr lang="fr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r-CH" baseline="0"/>
          </a:p>
          <a:p>
            <a:pPr marL="0" indent="0">
              <a:buNone/>
            </a:pPr>
            <a:r>
              <a:rPr lang="fr-CH" err="1"/>
              <a:t>Aperitivo</a:t>
            </a:r>
            <a:r>
              <a:rPr lang="fr-CH"/>
              <a:t>:</a:t>
            </a:r>
            <a:r>
              <a:rPr lang="fr-CH" baseline="0"/>
              <a:t> lié a l’inauguration du bourg</a:t>
            </a:r>
          </a:p>
          <a:p>
            <a:pPr marL="0" indent="0">
              <a:buNone/>
            </a:pPr>
            <a:r>
              <a:rPr lang="fr-CH"/>
              <a:t>Produits enfants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7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aseline="0"/>
              <a:t>N’est plus vue comme l’entité supérieure qui doit faire. </a:t>
            </a:r>
          </a:p>
          <a:p>
            <a:pPr marL="0" indent="0">
              <a:buNone/>
            </a:pPr>
            <a:r>
              <a:rPr lang="fr-CH" baseline="0"/>
              <a:t>La Ville entretient différentes relations avec ses administrés et les acteurs locaux. Avec cette stratégie de MU, elle développe une relation d’un nouveau type: celle de partenaire. C’est le début d’un changement de culture interne à la Ville qui ruisselle sur les acteurs locaux.</a:t>
            </a:r>
          </a:p>
          <a:p>
            <a:pPr marL="0" indent="0">
              <a:buNone/>
            </a:pPr>
            <a:r>
              <a:rPr lang="fr-CH" baseline="0"/>
              <a:t>La Ville devient partenaire de ses partenaires. </a:t>
            </a:r>
          </a:p>
          <a:p>
            <a:pPr marL="0" indent="0">
              <a:buNone/>
            </a:pPr>
            <a:endParaRPr lang="fr-CH"/>
          </a:p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2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45D0-B5C6-CD4D-B57E-515CF9041D6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3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72100" y="2227262"/>
            <a:ext cx="6210300" cy="3961815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rgbClr val="009FE3"/>
                </a:solidFill>
              </a:defRPr>
            </a:lvl1pPr>
          </a:lstStyle>
          <a:p>
            <a:r>
              <a:rPr lang="fr-FR"/>
              <a:t>Titre présentation</a:t>
            </a:r>
            <a:endParaRPr lang="fr-CH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7" y="416927"/>
            <a:ext cx="2160395" cy="5465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7" y="2205125"/>
            <a:ext cx="4053465" cy="3983952"/>
          </a:xfrm>
          <a:prstGeom prst="rect">
            <a:avLst/>
          </a:prstGeom>
        </p:spPr>
      </p:pic>
      <p:sp>
        <p:nvSpPr>
          <p:cNvPr id="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2100" y="423863"/>
            <a:ext cx="621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9FE3"/>
                </a:solidFill>
              </a:defRPr>
            </a:lvl1pPr>
          </a:lstStyle>
          <a:p>
            <a:pPr lvl="0"/>
            <a:r>
              <a:rPr lang="fr-FR"/>
              <a:t>Service</a:t>
            </a:r>
            <a:br>
              <a:rPr lang="fr-FR"/>
            </a:br>
            <a:r>
              <a:rPr lang="fr-FR"/>
              <a:t>-</a:t>
            </a:r>
            <a:endParaRPr lang="fr-CH"/>
          </a:p>
          <a:p>
            <a:pPr lvl="0"/>
            <a:r>
              <a:rPr lang="fr-CH"/>
              <a:t>Secteur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2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5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5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27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371475"/>
            <a:ext cx="5181600" cy="580548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5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371475"/>
            <a:ext cx="5181600" cy="580548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5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605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838200" y="361950"/>
            <a:ext cx="5191125" cy="581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6162675" y="361950"/>
            <a:ext cx="5191125" cy="581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872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rgbClr val="009FE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9FE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textes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052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9FE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textes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5183188" y="97790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941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321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14525"/>
            <a:ext cx="10515600" cy="430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Textes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781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38150"/>
            <a:ext cx="10515600" cy="5781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Textes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41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aseline="0"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5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90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361950"/>
            <a:ext cx="10515600" cy="58150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aseline="0">
                <a:solidFill>
                  <a:srgbClr val="009FE3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009FE3"/>
                </a:solidFill>
              </a:defRPr>
            </a:lvl5pPr>
          </a:lstStyle>
          <a:p>
            <a:pPr lvl="0"/>
            <a:r>
              <a:rPr lang="fr-FR"/>
              <a:t>Modifier les textes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41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838200" y="2009775"/>
            <a:ext cx="10515600" cy="40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796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838200" y="495300"/>
            <a:ext cx="10515600" cy="56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80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E3"/>
                </a:solidFill>
              </a:defRPr>
            </a:lvl1pPr>
          </a:lstStyle>
          <a:p>
            <a:r>
              <a:rPr lang="fr-FR"/>
              <a:t>Titre</a:t>
            </a:r>
            <a:endParaRPr lang="fr-CH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25625"/>
            <a:ext cx="52101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pPr lvl="0"/>
            <a:r>
              <a:rPr lang="fr-FR"/>
              <a:t>Texte</a:t>
            </a:r>
            <a:endParaRPr lang="fr-CH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1825625"/>
            <a:ext cx="521017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pPr lvl="0"/>
            <a:r>
              <a:rPr lang="fr-FR"/>
              <a:t>Texte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41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CH"/>
              <a:t>Date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95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FE3"/>
                </a:solidFill>
              </a:defRPr>
            </a:lvl1pPr>
          </a:lstStyle>
          <a:p>
            <a:r>
              <a:rPr lang="fr-FR"/>
              <a:t>Ville de Fribourg — Service — secteur ou thème — titre présentation </a:t>
            </a:r>
            <a:r>
              <a:rPr lang="fr-FR" err="1"/>
              <a:t>ppt</a:t>
            </a:r>
            <a:endParaRPr lang="fr-FR"/>
          </a:p>
          <a:p>
            <a:endParaRPr lang="fr-CH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71475"/>
            <a:ext cx="5210175" cy="580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pPr lvl="0"/>
            <a:r>
              <a:rPr lang="fr-FR"/>
              <a:t>Texte</a:t>
            </a:r>
            <a:endParaRPr lang="fr-CH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71475"/>
            <a:ext cx="5210175" cy="580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FE3"/>
                </a:solidFill>
              </a:defRPr>
            </a:lvl1pPr>
          </a:lstStyle>
          <a:p>
            <a:pPr lvl="0"/>
            <a:r>
              <a:rPr lang="fr-FR"/>
              <a:t>Texte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2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collaud@ville-fr.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92820" y="1630392"/>
            <a:ext cx="6768860" cy="5011948"/>
          </a:xfrm>
        </p:spPr>
        <p:txBody>
          <a:bodyPr/>
          <a:lstStyle/>
          <a:p>
            <a:r>
              <a:rPr lang="fr-CH" sz="3600" dirty="0"/>
              <a:t>CoSaF Economie locale – regiosuisse</a:t>
            </a:r>
            <a:br>
              <a:rPr lang="fr-CH" sz="3600" dirty="0"/>
            </a:br>
            <a:br>
              <a:rPr lang="fr-CH" sz="3600" dirty="0"/>
            </a:br>
            <a:r>
              <a:rPr lang="fr-CH" sz="3600" dirty="0"/>
              <a:t>Stratégie de marketing urbain – gouvernance et implication des acteurs</a:t>
            </a:r>
            <a:br>
              <a:rPr lang="fr-CH" sz="2000" dirty="0"/>
            </a:br>
            <a:br>
              <a:rPr lang="fr-CH" sz="2000" dirty="0"/>
            </a:br>
            <a:br>
              <a:rPr lang="fr-CH" sz="3000" dirty="0"/>
            </a:br>
            <a:br>
              <a:rPr lang="fr-CH" sz="1800" dirty="0"/>
            </a:br>
            <a:r>
              <a:rPr lang="fr-CH" sz="1800" dirty="0"/>
              <a:t>Bienne - 13 mars 2025</a:t>
            </a:r>
            <a:endParaRPr lang="fr-CH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b="1"/>
              <a:t>Administration générale</a:t>
            </a:r>
            <a:br>
              <a:rPr lang="fr-CH"/>
            </a:br>
            <a:r>
              <a:rPr lang="fr-CH"/>
              <a:t>-</a:t>
            </a:r>
            <a:br>
              <a:rPr lang="fr-CH"/>
            </a:br>
            <a:r>
              <a:rPr lang="fr-CH"/>
              <a:t>Secteur Marketing urbain, développement durable et projets</a:t>
            </a:r>
          </a:p>
        </p:txBody>
      </p:sp>
    </p:spTree>
    <p:extLst>
      <p:ext uri="{BB962C8B-B14F-4D97-AF65-F5344CB8AC3E}">
        <p14:creationId xmlns:p14="http://schemas.microsoft.com/office/powerpoint/2010/main" val="250367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b="1"/>
              <a:t>Une stratégie de marketing urbain?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44310" y="220935"/>
            <a:ext cx="11503378" cy="104502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fr-CH" sz="20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fr-CH" sz="24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fr-CH" sz="2400">
              <a:solidFill>
                <a:schemeClr val="tx1"/>
              </a:solidFill>
            </a:endParaRPr>
          </a:p>
          <a:p>
            <a:endParaRPr lang="fr-CH" sz="240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814" y="6376774"/>
            <a:ext cx="1080000" cy="2754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581001"/>
            <a:ext cx="416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/>
              <a:t>Source : Vincent </a:t>
            </a:r>
            <a:r>
              <a:rPr lang="fr-CH" sz="1200" err="1"/>
              <a:t>Gollain</a:t>
            </a:r>
            <a:r>
              <a:rPr lang="fr-CH" sz="1200"/>
              <a:t>, février 2023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5055" y="1801336"/>
            <a:ext cx="1116188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800" b="1" i="1">
                <a:solidFill>
                  <a:srgbClr val="009FE3"/>
                </a:solidFill>
              </a:rPr>
              <a:t>«Une boîte à outils qui permet à un groupe d’acteurs locaux d’améliorer ensemble l’attractivité d’un territoire et la fierté d’appartenance de celles et ceux qui y vivent, y travaillent ou le visitent»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89814234"/>
              </p:ext>
            </p:extLst>
          </p:nvPr>
        </p:nvGraphicFramePr>
        <p:xfrm>
          <a:off x="304213" y="4301220"/>
          <a:ext cx="11675601" cy="164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158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2556D-55A9-54EB-EE0A-8723E632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119743"/>
            <a:ext cx="11665258" cy="5668063"/>
          </a:xfrm>
        </p:spPr>
        <p:txBody>
          <a:bodyPr>
            <a:normAutofit/>
          </a:bodyPr>
          <a:lstStyle/>
          <a:p>
            <a:r>
              <a:rPr lang="fr-FR" b="1">
                <a:latin typeface="+mn-lt"/>
              </a:rPr>
              <a:t>Etape 1: Mobilisation</a:t>
            </a:r>
            <a:br>
              <a:rPr lang="fr-FR" b="1">
                <a:latin typeface="+mn-lt"/>
              </a:rPr>
            </a:br>
            <a:br>
              <a:rPr lang="fr-FR" b="1">
                <a:latin typeface="+mn-lt"/>
              </a:rPr>
            </a:br>
            <a:r>
              <a:rPr lang="fr-FR" b="1">
                <a:latin typeface="+mn-lt"/>
              </a:rPr>
              <a:t>					     </a:t>
            </a:r>
            <a:r>
              <a:rPr lang="fr-FR" sz="6000" b="1">
                <a:latin typeface="+mn-lt"/>
              </a:rPr>
              <a:t>+</a:t>
            </a:r>
            <a:br>
              <a:rPr lang="fr-FR" b="1">
                <a:latin typeface="+mn-lt"/>
              </a:rPr>
            </a:br>
            <a:br>
              <a:rPr lang="fr-FR" b="1">
                <a:latin typeface="+mn-lt"/>
              </a:rPr>
            </a:br>
            <a:br>
              <a:rPr lang="fr-FR" sz="3100">
                <a:latin typeface="+mn-lt"/>
              </a:rPr>
            </a:br>
            <a:endParaRPr lang="fr-FR" sz="3100" b="1"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029364" y="858736"/>
            <a:ext cx="6251726" cy="2114731"/>
            <a:chOff x="2466147" y="1214432"/>
            <a:chExt cx="6251726" cy="2114731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75E6E83-0618-78D3-9C4C-9948A754C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147" y="1214432"/>
              <a:ext cx="2114731" cy="2114731"/>
            </a:xfrm>
            <a:prstGeom prst="rect">
              <a:avLst/>
            </a:prstGeom>
          </p:spPr>
        </p:pic>
        <p:pic>
          <p:nvPicPr>
            <p:cNvPr id="5" name="Image 4" descr="Une image contenant texte, Police, blanc, conception&#10;&#10;Description générée automatiquement">
              <a:extLst>
                <a:ext uri="{FF2B5EF4-FFF2-40B4-BE49-F238E27FC236}">
                  <a16:creationId xmlns:a16="http://schemas.microsoft.com/office/drawing/2014/main" id="{90F8D72B-3DC6-2632-2502-5E5C5427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993" y="1268568"/>
              <a:ext cx="3098880" cy="2060595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75" y="2973468"/>
            <a:ext cx="5181587" cy="27419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05539" y="6131013"/>
            <a:ext cx="1045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/>
              <a:t>Engagement des partenaires pour un 1</a:t>
            </a:r>
            <a:r>
              <a:rPr lang="fr-CH" sz="2400" b="1" baseline="30000"/>
              <a:t>er</a:t>
            </a:r>
            <a:r>
              <a:rPr lang="fr-CH" sz="2400" b="1"/>
              <a:t> plan d’action quadriennal (2024 à 2027)</a:t>
            </a:r>
          </a:p>
        </p:txBody>
      </p:sp>
      <p:sp>
        <p:nvSpPr>
          <p:cNvPr id="8" name="Rectangle 7"/>
          <p:cNvSpPr/>
          <p:nvPr/>
        </p:nvSpPr>
        <p:spPr>
          <a:xfrm>
            <a:off x="947056" y="6131013"/>
            <a:ext cx="10416343" cy="461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34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re 3"/>
          <p:cNvSpPr>
            <a:spLocks noGrp="1"/>
          </p:cNvSpPr>
          <p:nvPr>
            <p:ph type="title"/>
          </p:nvPr>
        </p:nvSpPr>
        <p:spPr>
          <a:xfrm>
            <a:off x="133350" y="137906"/>
            <a:ext cx="10515600" cy="635323"/>
          </a:xfrm>
        </p:spPr>
        <p:txBody>
          <a:bodyPr/>
          <a:lstStyle/>
          <a:p>
            <a:r>
              <a:rPr lang="fr-FR" sz="4000" b="1">
                <a:latin typeface="+mn-lt"/>
              </a:rPr>
              <a:t>Gouvernance « Fribourg, ville créative de gastronomie »</a:t>
            </a:r>
            <a:endParaRPr lang="fr-CH" sz="4000" b="1"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98836" y="1154229"/>
            <a:ext cx="9550114" cy="4596793"/>
            <a:chOff x="1098836" y="773229"/>
            <a:chExt cx="9550114" cy="4596793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1098836" y="3538723"/>
              <a:ext cx="3139317" cy="646331"/>
            </a:xfrm>
            <a:prstGeom prst="rect">
              <a:avLst/>
            </a:prstGeom>
            <a:noFill/>
            <a:ln w="9525">
              <a:solidFill>
                <a:srgbClr val="009FE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Secteur MUDD de la </a:t>
              </a:r>
              <a:r>
                <a:rPr lang="fr-FR" b="1" err="1"/>
                <a:t>VdF</a:t>
              </a:r>
              <a:r>
                <a:rPr lang="fr-FR" b="1"/>
                <a:t> </a:t>
              </a:r>
              <a:r>
                <a:rPr lang="fr-FR"/>
                <a:t>(coordonne la mise en œuvre)</a:t>
              </a:r>
            </a:p>
          </p:txBody>
        </p:sp>
        <p:sp>
          <p:nvSpPr>
            <p:cNvPr id="2" name="Accolade fermante 1"/>
            <p:cNvSpPr/>
            <p:nvPr/>
          </p:nvSpPr>
          <p:spPr>
            <a:xfrm flipH="1">
              <a:off x="4369929" y="2329317"/>
              <a:ext cx="558143" cy="3040705"/>
            </a:xfrm>
            <a:prstGeom prst="rightBrace">
              <a:avLst>
                <a:gd name="adj1" fmla="val 8333"/>
                <a:gd name="adj2" fmla="val 50262"/>
              </a:avLst>
            </a:prstGeom>
            <a:ln>
              <a:solidFill>
                <a:srgbClr val="009FE3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5754172" y="2410019"/>
              <a:ext cx="3973482" cy="615553"/>
            </a:xfrm>
            <a:prstGeom prst="rect">
              <a:avLst/>
            </a:prstGeom>
            <a:noFill/>
            <a:ln w="9525">
              <a:solidFill>
                <a:srgbClr val="009FE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Comité de pilotage</a:t>
              </a:r>
            </a:p>
            <a:p>
              <a:pPr algn="ctr"/>
              <a:r>
                <a:rPr lang="fr-FR" sz="1600"/>
                <a:t>(2x/an, décisionnel)</a:t>
              </a:r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18" idx="2"/>
              <a:endCxn id="56" idx="0"/>
            </p:cNvCxnSpPr>
            <p:nvPr/>
          </p:nvCxnSpPr>
          <p:spPr>
            <a:xfrm>
              <a:off x="7740913" y="2070317"/>
              <a:ext cx="0" cy="339702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4861929" y="3374343"/>
              <a:ext cx="2678268" cy="615553"/>
            </a:xfrm>
            <a:prstGeom prst="rect">
              <a:avLst/>
            </a:prstGeom>
            <a:noFill/>
            <a:ln w="9525">
              <a:solidFill>
                <a:srgbClr val="009FE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Comité technique externe</a:t>
              </a:r>
            </a:p>
            <a:p>
              <a:pPr algn="ctr"/>
              <a:r>
                <a:rPr lang="fr-FR" sz="1600"/>
                <a:t>(2x/an, opérationnel)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56" idx="2"/>
              <a:endCxn id="20" idx="0"/>
            </p:cNvCxnSpPr>
            <p:nvPr/>
          </p:nvCxnSpPr>
          <p:spPr>
            <a:xfrm flipH="1">
              <a:off x="6201063" y="3025572"/>
              <a:ext cx="1539850" cy="348771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7947763" y="3374343"/>
              <a:ext cx="2618334" cy="615553"/>
            </a:xfrm>
            <a:prstGeom prst="rect">
              <a:avLst/>
            </a:prstGeom>
            <a:noFill/>
            <a:ln w="9525">
              <a:solidFill>
                <a:srgbClr val="009FE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Comité technique interne</a:t>
              </a:r>
            </a:p>
            <a:p>
              <a:pPr algn="ctr"/>
              <a:r>
                <a:rPr lang="fr-FR" sz="1600"/>
                <a:t>(2x/an, opérationnel)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754171" y="773229"/>
              <a:ext cx="3973483" cy="1297088"/>
              <a:chOff x="6256834" y="206815"/>
              <a:chExt cx="3438711" cy="1297088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96A0F61-9C74-F028-5EC7-AA5F8F118D50}"/>
                  </a:ext>
                </a:extLst>
              </p:cNvPr>
              <p:cNvSpPr txBox="1"/>
              <p:nvPr/>
            </p:nvSpPr>
            <p:spPr>
              <a:xfrm>
                <a:off x="6256834" y="1103793"/>
                <a:ext cx="3438711" cy="400110"/>
              </a:xfrm>
              <a:prstGeom prst="rect">
                <a:avLst/>
              </a:prstGeom>
              <a:noFill/>
              <a:ln w="9525">
                <a:solidFill>
                  <a:srgbClr val="009FE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/>
                  <a:t>Conseil communal</a:t>
                </a:r>
                <a:endParaRPr lang="fr-FR" sz="2000"/>
              </a:p>
            </p:txBody>
          </p:sp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6834" y="206815"/>
                <a:ext cx="3438711" cy="877141"/>
              </a:xfrm>
              <a:prstGeom prst="rect">
                <a:avLst/>
              </a:prstGeom>
              <a:ln>
                <a:solidFill>
                  <a:srgbClr val="009FE3"/>
                </a:solidFill>
              </a:ln>
            </p:spPr>
          </p:pic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4856893" y="4278224"/>
              <a:ext cx="1794555" cy="369332"/>
            </a:xfrm>
            <a:prstGeom prst="rect">
              <a:avLst/>
            </a:prstGeom>
            <a:noFill/>
            <a:ln w="9525">
              <a:solidFill>
                <a:srgbClr val="009FE3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Groupe de travail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6858163" y="4279400"/>
              <a:ext cx="1794552" cy="369332"/>
            </a:xfrm>
            <a:prstGeom prst="rect">
              <a:avLst/>
            </a:prstGeom>
            <a:noFill/>
            <a:ln w="9525">
              <a:solidFill>
                <a:srgbClr val="009FE3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Groupe de travail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8769697" y="4278467"/>
              <a:ext cx="1796400" cy="369332"/>
            </a:xfrm>
            <a:prstGeom prst="rect">
              <a:avLst/>
            </a:prstGeom>
            <a:noFill/>
            <a:ln w="9525">
              <a:solidFill>
                <a:srgbClr val="009FE3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Groupe de travail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56" idx="2"/>
              <a:endCxn id="9" idx="0"/>
            </p:cNvCxnSpPr>
            <p:nvPr/>
          </p:nvCxnSpPr>
          <p:spPr>
            <a:xfrm>
              <a:off x="7740913" y="3025572"/>
              <a:ext cx="1516017" cy="348771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20" idx="2"/>
              <a:endCxn id="16" idx="0"/>
            </p:cNvCxnSpPr>
            <p:nvPr/>
          </p:nvCxnSpPr>
          <p:spPr>
            <a:xfrm flipH="1">
              <a:off x="5754171" y="3989896"/>
              <a:ext cx="446892" cy="288328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avec flèche 159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9" idx="2"/>
              <a:endCxn id="22" idx="0"/>
            </p:cNvCxnSpPr>
            <p:nvPr/>
          </p:nvCxnSpPr>
          <p:spPr>
            <a:xfrm>
              <a:off x="9256930" y="3989896"/>
              <a:ext cx="410967" cy="288571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796A0F61-9C74-F028-5EC7-AA5F8F118D50}"/>
                </a:ext>
              </a:extLst>
            </p:cNvPr>
            <p:cNvSpPr txBox="1"/>
            <p:nvPr/>
          </p:nvSpPr>
          <p:spPr>
            <a:xfrm>
              <a:off x="4861929" y="4850256"/>
              <a:ext cx="5787021" cy="369332"/>
            </a:xfrm>
            <a:prstGeom prst="rect">
              <a:avLst/>
            </a:prstGeom>
            <a:noFill/>
            <a:ln w="9525">
              <a:solidFill>
                <a:srgbClr val="009FE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Forum annuel</a:t>
              </a:r>
            </a:p>
          </p:txBody>
        </p:sp>
        <p:cxnSp>
          <p:nvCxnSpPr>
            <p:cNvPr id="176" name="Connecteur droit avec flèche 175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20" idx="2"/>
              <a:endCxn id="19" idx="0"/>
            </p:cNvCxnSpPr>
            <p:nvPr/>
          </p:nvCxnSpPr>
          <p:spPr>
            <a:xfrm>
              <a:off x="6201063" y="3989896"/>
              <a:ext cx="1554376" cy="289504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avec flèche 178">
              <a:extLst>
                <a:ext uri="{FF2B5EF4-FFF2-40B4-BE49-F238E27FC236}">
                  <a16:creationId xmlns:a16="http://schemas.microsoft.com/office/drawing/2014/main" id="{C5E4865F-02FE-21B9-F5B4-BE800595B84F}"/>
                </a:ext>
              </a:extLst>
            </p:cNvPr>
            <p:cNvCxnSpPr>
              <a:stCxn id="9" idx="2"/>
              <a:endCxn id="19" idx="0"/>
            </p:cNvCxnSpPr>
            <p:nvPr/>
          </p:nvCxnSpPr>
          <p:spPr>
            <a:xfrm flipH="1">
              <a:off x="7755439" y="3989896"/>
              <a:ext cx="1501491" cy="289504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88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637585" y="1872341"/>
            <a:ext cx="11108101" cy="2816571"/>
          </a:xfrm>
          <a:ln w="12700">
            <a:noFill/>
          </a:ln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Vision commune</a:t>
            </a:r>
          </a:p>
          <a:p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Reconnaissance</a:t>
            </a:r>
          </a:p>
          <a:p>
            <a:pPr marL="0" indent="0">
              <a:buNone/>
            </a:pPr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Attractivité</a:t>
            </a:r>
          </a:p>
          <a:p>
            <a:pPr marL="0" indent="0">
              <a:buNone/>
            </a:pPr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Gastronomie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7585" y="398376"/>
            <a:ext cx="10515600" cy="662781"/>
          </a:xfrm>
        </p:spPr>
        <p:txBody>
          <a:bodyPr/>
          <a:lstStyle/>
          <a:p>
            <a:r>
              <a:rPr lang="fr-FR" sz="4000" b="1">
                <a:latin typeface="+mn-lt"/>
              </a:rPr>
              <a:t>Axes de la stratégie de marketing urbain</a:t>
            </a:r>
            <a:endParaRPr lang="fr-CH" sz="4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14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637585" y="1036420"/>
            <a:ext cx="11554415" cy="4669971"/>
          </a:xfrm>
          <a:ln w="12700">
            <a:noFill/>
          </a:ln>
        </p:spPr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Alignement politique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Meilleur niveau d’information entre les échelons politiques et les partenaires stratégiques</a:t>
            </a:r>
          </a:p>
          <a:p>
            <a:r>
              <a:rPr lang="fr-FR" b="1">
                <a:solidFill>
                  <a:schemeClr val="tx1"/>
                </a:solidFill>
              </a:rPr>
              <a:t>Sollicitation proactive d’acteurs 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Adéquation avec la vision de la Ville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Mutualisation des ressources</a:t>
            </a:r>
          </a:p>
          <a:p>
            <a:r>
              <a:rPr lang="fr-FR" b="1">
                <a:solidFill>
                  <a:schemeClr val="tx1"/>
                </a:solidFill>
              </a:rPr>
              <a:t>Orientation solution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Communication positive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Actions incitatives (événements, facilitations, etc.)</a:t>
            </a:r>
          </a:p>
          <a:p>
            <a:r>
              <a:rPr lang="fr-FR" b="1">
                <a:solidFill>
                  <a:schemeClr val="tx1"/>
                </a:solidFill>
              </a:rPr>
              <a:t>« Vivre la ville » : changement de paradigme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La ville comme lieu de villégiature, de flânerie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Invitation au déplacement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Réappropriation de lieux requalifiés</a:t>
            </a:r>
          </a:p>
          <a:p>
            <a:pPr lvl="1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7585" y="120080"/>
            <a:ext cx="10515600" cy="662781"/>
          </a:xfrm>
        </p:spPr>
        <p:txBody>
          <a:bodyPr/>
          <a:lstStyle/>
          <a:p>
            <a:r>
              <a:rPr lang="fr-FR" sz="4000" b="1">
                <a:latin typeface="+mn-lt"/>
              </a:rPr>
              <a:t>Bénéfices déjà observés et exemples</a:t>
            </a:r>
            <a:endParaRPr lang="fr-CH" sz="4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72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637585" y="819084"/>
            <a:ext cx="11108101" cy="5520756"/>
          </a:xfrm>
          <a:ln w="12700">
            <a:noFill/>
          </a:ln>
        </p:spPr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Alignement politique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Association régionale de la Sarine : nouvelle stratégie touristique </a:t>
            </a: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 focus « terroir créatif »</a:t>
            </a:r>
            <a:endParaRPr lang="fr-FR" b="1">
              <a:solidFill>
                <a:schemeClr val="tx1"/>
              </a:solidFill>
            </a:endParaRPr>
          </a:p>
          <a:p>
            <a:pPr lvl="1"/>
            <a:r>
              <a:rPr lang="fr-FR">
                <a:solidFill>
                  <a:schemeClr val="tx1"/>
                </a:solidFill>
              </a:rPr>
              <a:t>Tables artistiques</a:t>
            </a:r>
          </a:p>
          <a:p>
            <a:r>
              <a:rPr lang="fr-FR" b="1">
                <a:solidFill>
                  <a:schemeClr val="tx1"/>
                </a:solidFill>
              </a:rPr>
              <a:t>Sollicitation proactive d’acteurs </a:t>
            </a:r>
          </a:p>
          <a:p>
            <a:pPr lvl="1"/>
            <a:r>
              <a:rPr lang="fr-FR" err="1">
                <a:solidFill>
                  <a:schemeClr val="tx1"/>
                </a:solidFill>
              </a:rPr>
              <a:t>Bénichon</a:t>
            </a:r>
            <a:endParaRPr lang="fr-FR" b="1">
              <a:solidFill>
                <a:schemeClr val="tx1"/>
              </a:solidFill>
            </a:endParaRPr>
          </a:p>
          <a:p>
            <a:pPr lvl="1"/>
            <a:r>
              <a:rPr lang="fr-FR">
                <a:solidFill>
                  <a:schemeClr val="tx1"/>
                </a:solidFill>
              </a:rPr>
              <a:t>100 ans de Jean Tinguely – focus restaurateurs</a:t>
            </a:r>
          </a:p>
          <a:p>
            <a:pPr lvl="1"/>
            <a:r>
              <a:rPr lang="fr-FR" err="1">
                <a:solidFill>
                  <a:schemeClr val="tx1"/>
                </a:solidFill>
              </a:rPr>
              <a:t>Aperitivo</a:t>
            </a:r>
            <a:r>
              <a:rPr lang="fr-FR">
                <a:solidFill>
                  <a:schemeClr val="tx1"/>
                </a:solidFill>
              </a:rPr>
              <a:t> du Bourg (Office du tourisme)</a:t>
            </a:r>
          </a:p>
          <a:p>
            <a:r>
              <a:rPr lang="fr-FR" b="1">
                <a:solidFill>
                  <a:schemeClr val="tx1"/>
                </a:solidFill>
              </a:rPr>
              <a:t>Orientation solution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GT Hôteliers, Restaurateurs et Commerçants</a:t>
            </a:r>
            <a:endParaRPr lang="fr-FR" b="1">
              <a:solidFill>
                <a:schemeClr val="tx1"/>
              </a:solidFill>
            </a:endParaRPr>
          </a:p>
          <a:p>
            <a:pPr lvl="1"/>
            <a:r>
              <a:rPr lang="fr-FR">
                <a:solidFill>
                  <a:schemeClr val="tx1"/>
                </a:solidFill>
              </a:rPr>
              <a:t>Fribourg/Freiburg Ticket</a:t>
            </a:r>
          </a:p>
          <a:p>
            <a:r>
              <a:rPr lang="fr-FR" b="1">
                <a:solidFill>
                  <a:schemeClr val="tx1"/>
                </a:solidFill>
              </a:rPr>
              <a:t>«Expérimenter la ville» : changement de paradigme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Inaugurations comme opportunités d’activation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NOVA, les Rendez-vous de l’Hiver</a:t>
            </a:r>
          </a:p>
          <a:p>
            <a:pPr marL="457200" lvl="1" indent="0">
              <a:buNone/>
            </a:pPr>
            <a:endParaRPr lang="fr-FR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>
              <a:solidFill>
                <a:schemeClr val="tx1"/>
              </a:solidFill>
            </a:endParaRPr>
          </a:p>
          <a:p>
            <a:pPr lvl="1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7585" y="156303"/>
            <a:ext cx="10515600" cy="662781"/>
          </a:xfrm>
        </p:spPr>
        <p:txBody>
          <a:bodyPr/>
          <a:lstStyle/>
          <a:p>
            <a:r>
              <a:rPr lang="fr-FR" sz="4000" b="1">
                <a:latin typeface="+mn-lt"/>
              </a:rPr>
              <a:t>Exemples</a:t>
            </a:r>
            <a:endParaRPr lang="fr-CH" sz="4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71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637585" y="1687285"/>
            <a:ext cx="11108101" cy="4452258"/>
          </a:xfrm>
          <a:ln w="12700">
            <a:noFill/>
          </a:ln>
        </p:spPr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Démarches collaboratives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La Ville facilite, incite, met en relation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De « l’immobilisme » au « faire ensemble »</a:t>
            </a:r>
          </a:p>
          <a:p>
            <a:pPr marL="457200" lvl="1" indent="0">
              <a:buNone/>
            </a:pPr>
            <a:endParaRPr lang="fr-FR">
              <a:solidFill>
                <a:schemeClr val="tx1"/>
              </a:solidFill>
            </a:endParaRPr>
          </a:p>
          <a:p>
            <a:r>
              <a:rPr lang="fr-FR" b="1">
                <a:solidFill>
                  <a:schemeClr val="tx1"/>
                </a:solidFill>
              </a:rPr>
              <a:t>Connaissance du tissu économique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Aller à la rencontre, être à l’écoute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Trouver le bon porteur de projet </a:t>
            </a:r>
          </a:p>
          <a:p>
            <a:pPr marL="457200" lvl="1" indent="0">
              <a:buNone/>
            </a:pPr>
            <a:endParaRPr lang="fr-FR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7585" y="529005"/>
            <a:ext cx="10515600" cy="662781"/>
          </a:xfrm>
        </p:spPr>
        <p:txBody>
          <a:bodyPr/>
          <a:lstStyle/>
          <a:p>
            <a:r>
              <a:rPr lang="fr-FR" sz="4000" b="1">
                <a:latin typeface="+mn-lt"/>
              </a:rPr>
              <a:t>Conclusion</a:t>
            </a:r>
            <a:endParaRPr lang="fr-CH" sz="4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26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9912" y="5268686"/>
            <a:ext cx="4214288" cy="1349829"/>
          </a:xfrm>
        </p:spPr>
        <p:txBody>
          <a:bodyPr/>
          <a:lstStyle/>
          <a:p>
            <a:pPr algn="l"/>
            <a:r>
              <a:rPr lang="fr-CH" sz="2400"/>
              <a:t>A disposition pour toute question</a:t>
            </a:r>
            <a:br>
              <a:rPr lang="fr-CH" sz="2400"/>
            </a:br>
            <a:br>
              <a:rPr lang="fr-CH" sz="1000"/>
            </a:br>
            <a:r>
              <a:rPr lang="fr-CH" sz="1700" b="0"/>
              <a:t>Contact: </a:t>
            </a:r>
            <a:br>
              <a:rPr lang="fr-CH" sz="1700" b="0"/>
            </a:br>
            <a:r>
              <a:rPr lang="fr-CH" sz="1700" b="0"/>
              <a:t>Laura Collaud, Spécialiste en marketing urbain</a:t>
            </a:r>
            <a:br>
              <a:rPr lang="fr-CH" sz="1700" b="0"/>
            </a:br>
            <a:r>
              <a:rPr lang="fr-CH" sz="1700" b="0" u="sng">
                <a:solidFill>
                  <a:schemeClr val="accent1">
                    <a:lumMod val="75000"/>
                  </a:schemeClr>
                </a:solidFill>
                <a:hlinkClick r:id="rId3"/>
              </a:rPr>
              <a:t>laura.collaud</a:t>
            </a:r>
            <a:r>
              <a:rPr lang="fr-CH" sz="1700" b="0">
                <a:hlinkClick r:id="rId3"/>
              </a:rPr>
              <a:t>@ville-fr.ch</a:t>
            </a:r>
            <a:r>
              <a:rPr lang="fr-CH" sz="1700" b="0"/>
              <a:t> - 026/351 76 32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b="1"/>
              <a:t>Administration générale</a:t>
            </a:r>
            <a:br>
              <a:rPr lang="fr-CH"/>
            </a:br>
            <a:r>
              <a:rPr lang="fr-CH"/>
              <a:t>-</a:t>
            </a:r>
            <a:br>
              <a:rPr lang="fr-CH"/>
            </a:br>
            <a:r>
              <a:rPr lang="fr-CH"/>
              <a:t>Secteur Marketing urbain, développement durable et projets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 b="14103"/>
          <a:stretch/>
        </p:blipFill>
        <p:spPr>
          <a:xfrm>
            <a:off x="6777718" y="1764053"/>
            <a:ext cx="3399064" cy="3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7889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leFR_modele_ppt_blanc" id="{6F877BF3-CAD1-440B-9134-31EE7E0E0758}" vid="{8B619D30-95BD-4F5A-A815-130A85A49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fd2a0-b8f4-463b-a2e5-a3d66c400788" xsi:nil="true"/>
    <lcf76f155ced4ddcb4097134ff3c332f xmlns="89dfdbf7-2214-45af-81ab-532e71a24b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770C88BCADE14D9064AE13D6DECD30" ma:contentTypeVersion="17" ma:contentTypeDescription="Ein neues Dokument erstellen." ma:contentTypeScope="" ma:versionID="b8f777ea496d759b535e07a04d53120a">
  <xsd:schema xmlns:xsd="http://www.w3.org/2001/XMLSchema" xmlns:xs="http://www.w3.org/2001/XMLSchema" xmlns:p="http://schemas.microsoft.com/office/2006/metadata/properties" xmlns:ns2="89dfdbf7-2214-45af-81ab-532e71a24bb5" xmlns:ns3="541fd2a0-b8f4-463b-a2e5-a3d66c400788" targetNamespace="http://schemas.microsoft.com/office/2006/metadata/properties" ma:root="true" ma:fieldsID="58d8a62db2890132881f47715ad829bf" ns2:_="" ns3:_="">
    <xsd:import namespace="89dfdbf7-2214-45af-81ab-532e71a24bb5"/>
    <xsd:import namespace="541fd2a0-b8f4-463b-a2e5-a3d66c400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dbf7-2214-45af-81ab-532e71a24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2787429-9a8d-43a9-9ea0-db5780ae2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fd2a0-b8f4-463b-a2e5-a3d66c40078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3bf7445-6288-408c-928b-a2dfff1d949d}" ma:internalName="TaxCatchAll" ma:showField="CatchAllData" ma:web="541fd2a0-b8f4-463b-a2e5-a3d66c400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20DDFB-5BF4-4867-A92B-D596F0B577A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cb23a5f-c14b-4590-a1f2-e7d7fbd6964b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f656f699-191b-48eb-98e1-fea18afa3f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3D3316-AB43-47FA-AC5F-7A2C1CDF2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886D1-4E99-42D0-811C-78CC1EA635EE}"/>
</file>

<file path=docProps/app.xml><?xml version="1.0" encoding="utf-8"?>
<Properties xmlns="http://schemas.openxmlformats.org/officeDocument/2006/extended-properties" xmlns:vt="http://schemas.openxmlformats.org/officeDocument/2006/docPropsVTypes">
  <Template>Modele de presentation en blanc</Template>
  <TotalTime>0</TotalTime>
  <Words>1021</Words>
  <Application>Microsoft Macintosh PowerPoint</Application>
  <PresentationFormat>Widescreen</PresentationFormat>
  <Paragraphs>143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Conception personnalisée</vt:lpstr>
      <vt:lpstr>CoSaF Economie locale – regiosuisse  Stratégie de marketing urbain – gouvernance et implication des acteurs    Bienne - 13 mars 2025</vt:lpstr>
      <vt:lpstr>Une stratégie de marketing urbain?</vt:lpstr>
      <vt:lpstr>Etape 1: Mobilisation            +   </vt:lpstr>
      <vt:lpstr>Gouvernance « Fribourg, ville créative de gastronomie »</vt:lpstr>
      <vt:lpstr>Axes de la stratégie de marketing urbain</vt:lpstr>
      <vt:lpstr>Bénéfices déjà observés et exemples</vt:lpstr>
      <vt:lpstr>Exemples</vt:lpstr>
      <vt:lpstr>Conclusion</vt:lpstr>
      <vt:lpstr>A disposition pour toute question  Contact:  Laura Collaud, Spécialiste en marketing urbain laura.collaud@ville-fr.ch - 026/351 76 32</vt:lpstr>
    </vt:vector>
  </TitlesOfParts>
  <Company>Ville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Vassaux Gil</dc:creator>
  <cp:lastModifiedBy>Luc Jaquet</cp:lastModifiedBy>
  <cp:revision>1</cp:revision>
  <cp:lastPrinted>2024-04-17T09:17:02Z</cp:lastPrinted>
  <dcterms:created xsi:type="dcterms:W3CDTF">2022-12-22T14:52:28Z</dcterms:created>
  <dcterms:modified xsi:type="dcterms:W3CDTF">2025-05-02T13:31:19Z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0x01010030770C88BCADE14D9064AE13D6DECD30</vt:lpwstr>
  </property>
  <property fmtid="{D5CDD505-2E9C-101B-9397-08002B2CF9AE}" pid="3" name="MediaServiceImageTags">
    <vt:lpwstr/>
  </property>
</Properties>
</file>