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6"/>
  </p:notesMasterIdLst>
  <p:handoutMasterIdLst>
    <p:handoutMasterId r:id="rId17"/>
  </p:handoutMasterIdLst>
  <p:sldIdLst>
    <p:sldId id="256" r:id="rId5"/>
    <p:sldId id="257" r:id="rId6"/>
    <p:sldId id="266" r:id="rId7"/>
    <p:sldId id="258" r:id="rId8"/>
    <p:sldId id="260" r:id="rId9"/>
    <p:sldId id="259" r:id="rId10"/>
    <p:sldId id="261" r:id="rId11"/>
    <p:sldId id="265" r:id="rId12"/>
    <p:sldId id="264" r:id="rId13"/>
    <p:sldId id="263" r:id="rId14"/>
    <p:sldId id="267" r:id="rId15"/>
  </p:sldIdLst>
  <p:sldSz cx="12192000" cy="6858000"/>
  <p:notesSz cx="6669088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077268-E5D6-7647-B0F4-7170BE865997}" v="3" dt="2025-04-15T12:22:19.6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7"/>
  </p:normalViewPr>
  <p:slideViewPr>
    <p:cSldViewPr snapToGrid="0">
      <p:cViewPr varScale="1">
        <p:scale>
          <a:sx n="108" d="100"/>
          <a:sy n="108" d="100"/>
        </p:scale>
        <p:origin x="7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 Jaquet" userId="5c4bb4ac-3e94-41e8-9f7a-baef8f7932b1" providerId="ADAL" clId="{C6077268-E5D6-7647-B0F4-7170BE865997}"/>
    <pc:docChg chg="undo custSel modSld">
      <pc:chgData name="Luc Jaquet" userId="5c4bb4ac-3e94-41e8-9f7a-baef8f7932b1" providerId="ADAL" clId="{C6077268-E5D6-7647-B0F4-7170BE865997}" dt="2025-04-15T12:22:27.160" v="44" actId="478"/>
      <pc:docMkLst>
        <pc:docMk/>
      </pc:docMkLst>
      <pc:sldChg chg="addSp delSp modSp mod delAnim modAnim">
        <pc:chgData name="Luc Jaquet" userId="5c4bb4ac-3e94-41e8-9f7a-baef8f7932b1" providerId="ADAL" clId="{C6077268-E5D6-7647-B0F4-7170BE865997}" dt="2025-04-15T12:22:27.160" v="44" actId="478"/>
        <pc:sldMkLst>
          <pc:docMk/>
          <pc:sldMk cId="513591056" sldId="256"/>
        </pc:sldMkLst>
        <pc:spChg chg="add del">
          <ac:chgData name="Luc Jaquet" userId="5c4bb4ac-3e94-41e8-9f7a-baef8f7932b1" providerId="ADAL" clId="{C6077268-E5D6-7647-B0F4-7170BE865997}" dt="2025-04-15T12:22:16.162" v="34" actId="478"/>
          <ac:spMkLst>
            <pc:docMk/>
            <pc:sldMk cId="513591056" sldId="256"/>
            <ac:spMk id="2" creationId="{A2905337-4911-A35A-E9E5-419C21E370A5}"/>
          </ac:spMkLst>
        </pc:spChg>
        <pc:spChg chg="add del mod">
          <ac:chgData name="Luc Jaquet" userId="5c4bb4ac-3e94-41e8-9f7a-baef8f7932b1" providerId="ADAL" clId="{C6077268-E5D6-7647-B0F4-7170BE865997}" dt="2025-04-15T12:22:16.162" v="34" actId="478"/>
          <ac:spMkLst>
            <pc:docMk/>
            <pc:sldMk cId="513591056" sldId="256"/>
            <ac:spMk id="9" creationId="{DC5F5EDC-9AE9-D9E6-000E-71B9789E9949}"/>
          </ac:spMkLst>
        </pc:spChg>
        <pc:picChg chg="mod">
          <ac:chgData name="Luc Jaquet" userId="5c4bb4ac-3e94-41e8-9f7a-baef8f7932b1" providerId="ADAL" clId="{C6077268-E5D6-7647-B0F4-7170BE865997}" dt="2025-04-15T12:22:18.828" v="41" actId="14100"/>
          <ac:picMkLst>
            <pc:docMk/>
            <pc:sldMk cId="513591056" sldId="256"/>
            <ac:picMk id="4" creationId="{570F29C4-34FD-C9E2-CA55-9415304C0466}"/>
          </ac:picMkLst>
        </pc:picChg>
        <pc:picChg chg="add del mod">
          <ac:chgData name="Luc Jaquet" userId="5c4bb4ac-3e94-41e8-9f7a-baef8f7932b1" providerId="ADAL" clId="{C6077268-E5D6-7647-B0F4-7170BE865997}" dt="2025-04-15T12:22:27.160" v="44" actId="478"/>
          <ac:picMkLst>
            <pc:docMk/>
            <pc:sldMk cId="513591056" sldId="256"/>
            <ac:picMk id="6" creationId="{21D7B1F1-AF71-ED94-95BF-FC0C36BBC963}"/>
          </ac:picMkLst>
        </pc:picChg>
        <pc:picChg chg="add mod">
          <ac:chgData name="Luc Jaquet" userId="5c4bb4ac-3e94-41e8-9f7a-baef8f7932b1" providerId="ADAL" clId="{C6077268-E5D6-7647-B0F4-7170BE865997}" dt="2025-04-15T12:22:19.243" v="42" actId="1076"/>
          <ac:picMkLst>
            <pc:docMk/>
            <pc:sldMk cId="513591056" sldId="256"/>
            <ac:picMk id="7" creationId="{9E004F02-D0C5-9DD2-447E-816F35A30CEB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C4EF2BF-8BB4-3C40-ED9E-82B282BCF5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E580EB9-AA4B-905B-94B6-6F3B232C8C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37671-926F-40E0-A619-3226EEA64227}" type="datetimeFigureOut">
              <a:rPr lang="de-CH" smtClean="0"/>
              <a:t>15.04.25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E004254-6F37-E816-4F2D-A64152D26DF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6060FDC-68ED-7E3F-44BE-D7D7AC0F31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7CADCB-3FE6-4679-ADE1-C9B8A3F8CCAB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713897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A2324-3B7B-44F6-9FB6-B6AF2026404E}" type="datetimeFigureOut">
              <a:rPr lang="de-CH" smtClean="0"/>
              <a:t>15.04.25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8CCEC6-5ECF-41EB-BFB5-B69640CA62AA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80745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CCEC6-5ECF-41EB-BFB5-B69640CA62AA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88389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/>
              <a:t>Die Mitarbeiterzahl hat sich verdoppelt</a:t>
            </a:r>
          </a:p>
          <a:p>
            <a:pPr marL="171450" indent="-171450">
              <a:buFontTx/>
              <a:buChar char="-"/>
            </a:pPr>
            <a:r>
              <a:rPr lang="de-DE"/>
              <a:t>Rundholzbedarf ist 10% des jährlich nachwachsenden Holzes i n Trub POTENZIAL</a:t>
            </a:r>
          </a:p>
          <a:p>
            <a:pPr marL="171450" indent="-171450">
              <a:buFontTx/>
              <a:buChar char="-"/>
            </a:pPr>
            <a:r>
              <a:rPr lang="de-DE"/>
              <a:t>Lokal Tätiges Unternehmen Baut in der ganzen Schweiz Häuser aus Holz von Trub</a:t>
            </a:r>
          </a:p>
          <a:p>
            <a:pPr marL="171450" indent="-171450">
              <a:buFontTx/>
              <a:buChar char="-"/>
            </a:pPr>
            <a:r>
              <a:rPr lang="de-DE"/>
              <a:t>Es entstand eine </a:t>
            </a:r>
            <a:r>
              <a:rPr lang="de-DE" err="1"/>
              <a:t>grosse</a:t>
            </a:r>
            <a:r>
              <a:rPr lang="de-DE"/>
              <a:t> Wertschöpfung in der Region da die Nachfrage nach lokalen Holzprodukten gesteigert wurde</a:t>
            </a:r>
          </a:p>
          <a:p>
            <a:pPr marL="171450" indent="-171450">
              <a:buFontTx/>
              <a:buChar char="-"/>
            </a:pPr>
            <a:r>
              <a:rPr lang="de-DE"/>
              <a:t>Schreinerei kann bei Neubau auch Aufträge generieren</a:t>
            </a:r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CCEC6-5ECF-41EB-BFB5-B69640CA62AA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73231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C3917-E176-0585-8B29-FBE670CD1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5A7A012-7C34-51A6-AFCC-312FEB4C87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7326181-3AEC-73F3-6CD6-D01CD03BA3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CCEC6-5ECF-41EB-BFB5-B69640CA62AA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41404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CCEC6-5ECF-41EB-BFB5-B69640CA62AA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15185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09E58-9A62-EC18-F490-EC8E0B850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3B2956D-FEBE-2B0F-8A4A-3976874864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DE"/>
              <a:t>Das ist alles Verschwunden nur die Rohstoffe sind geblieben</a:t>
            </a:r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457CA26-97DA-8796-36A6-84B35DD642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CCEC6-5ECF-41EB-BFB5-B69640CA62AA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02826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/>
              <a:t>CH-Holz wie lässt sich das besser verkaufen</a:t>
            </a:r>
          </a:p>
          <a:p>
            <a:pPr marL="171450" indent="-171450">
              <a:buFontTx/>
              <a:buChar char="-"/>
            </a:pPr>
            <a:r>
              <a:rPr lang="de-DE"/>
              <a:t>Rundholz wird aus dem Tal in </a:t>
            </a:r>
            <a:r>
              <a:rPr lang="de-DE" err="1"/>
              <a:t>grossen</a:t>
            </a:r>
            <a:r>
              <a:rPr lang="de-DE"/>
              <a:t> Mengen abgeführt</a:t>
            </a:r>
          </a:p>
          <a:p>
            <a:r>
              <a:rPr lang="de-DE"/>
              <a:t>	Wald uns seine </a:t>
            </a:r>
            <a:r>
              <a:rPr lang="de-DE" err="1"/>
              <a:t>Resource</a:t>
            </a:r>
            <a:r>
              <a:rPr lang="de-DE"/>
              <a:t> Holz ist im Trub in </a:t>
            </a:r>
            <a:r>
              <a:rPr lang="de-DE" err="1"/>
              <a:t>grosser</a:t>
            </a:r>
            <a:r>
              <a:rPr lang="de-DE"/>
              <a:t> Menge Verfügbar</a:t>
            </a:r>
          </a:p>
          <a:p>
            <a:pPr marL="1085850" lvl="2" indent="-171450">
              <a:buFontTx/>
              <a:buChar char="-"/>
            </a:pPr>
            <a:r>
              <a:rPr lang="de-DE"/>
              <a:t>Trub 62 km2 </a:t>
            </a:r>
            <a:r>
              <a:rPr lang="de-DE" err="1"/>
              <a:t>Gross</a:t>
            </a:r>
            <a:r>
              <a:rPr lang="de-DE"/>
              <a:t> 50% Wald</a:t>
            </a:r>
          </a:p>
          <a:p>
            <a:pPr marL="1085850" lvl="2" indent="-171450">
              <a:buFontTx/>
              <a:buChar char="-"/>
            </a:pPr>
            <a:r>
              <a:rPr lang="de-DE"/>
              <a:t>Ländlich strukturiert mit Landwirtschaft und vereinzelt KMU, wenig Industrie und Dienstleistung</a:t>
            </a:r>
          </a:p>
          <a:p>
            <a:pPr marL="1085850" lvl="2" indent="-171450">
              <a:buFontTx/>
              <a:buChar char="-"/>
            </a:pPr>
            <a:r>
              <a:rPr lang="de-CH"/>
              <a:t>Rundholz wird aus dem Tal geführt</a:t>
            </a:r>
          </a:p>
          <a:p>
            <a:pPr marL="1085850" lvl="2" indent="-171450">
              <a:buFontTx/>
              <a:buChar char="-"/>
            </a:pPr>
            <a:endParaRPr lang="de-CH"/>
          </a:p>
          <a:p>
            <a:pPr marL="1085850" lvl="2" indent="-171450">
              <a:buFontTx/>
              <a:buChar char="-"/>
            </a:pPr>
            <a:r>
              <a:rPr lang="de-CH"/>
              <a:t>Zimmerei kauft veredelte Produkte</a:t>
            </a:r>
          </a:p>
          <a:p>
            <a:pPr marL="628650" lvl="1" indent="-171450">
              <a:buFontTx/>
              <a:buChar char="-"/>
            </a:pPr>
            <a:endParaRPr lang="de-DE"/>
          </a:p>
          <a:p>
            <a:pPr marL="171450" indent="-171450">
              <a:buFontTx/>
              <a:buChar char="-"/>
            </a:pPr>
            <a:r>
              <a:rPr lang="de-DE"/>
              <a:t>Lokale Sägereien gehen ein (Nebenerwerbsbetriebe in der Landwirtschaft)</a:t>
            </a:r>
          </a:p>
          <a:p>
            <a:pPr marL="171450" indent="-171450">
              <a:buFontTx/>
              <a:buChar char="-"/>
            </a:pPr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CCEC6-5ECF-41EB-BFB5-B69640CA62AA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88110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D17FD-112A-5CFE-3A6C-6732AB01B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24FA96F-B553-62AF-5001-B7435D2ADA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/>
              <a:t>J.H. hatte den Wunsch in eine Produktion zu investieren</a:t>
            </a:r>
          </a:p>
          <a:p>
            <a:pPr marL="171450" indent="-171450">
              <a:buFontTx/>
              <a:buChar char="-"/>
            </a:pPr>
            <a:r>
              <a:rPr lang="de-CH"/>
              <a:t>In etwas, was andere nicht anbieten</a:t>
            </a:r>
          </a:p>
          <a:p>
            <a:pPr marL="171450" indent="-171450">
              <a:buFontTx/>
              <a:buChar char="-"/>
            </a:pPr>
            <a:r>
              <a:rPr lang="de-CH"/>
              <a:t>Und die Fragen anzugehen (von der letzten Folie)</a:t>
            </a:r>
          </a:p>
          <a:p>
            <a:pPr marL="171450" indent="-171450">
              <a:buFontTx/>
              <a:buChar char="-"/>
            </a:pPr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187F1F5-AD4D-42F4-B2FB-218F0624E3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CCEC6-5ECF-41EB-BFB5-B69640CA62AA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16187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/>
              <a:t>Geschichte Wandergeselle und Nägeli 2009</a:t>
            </a:r>
          </a:p>
          <a:p>
            <a:pPr marL="171450" indent="-171450">
              <a:buFontTx/>
              <a:buChar char="-"/>
            </a:pPr>
            <a:r>
              <a:rPr lang="de-DE"/>
              <a:t>Jürg Hirschi als Mehrheitsaktionär sucht lokale Partner, die vom Projekt profitieren könnten 2010</a:t>
            </a:r>
          </a:p>
          <a:p>
            <a:pPr marL="628650" lvl="1" indent="-171450">
              <a:buFontTx/>
              <a:buChar char="-"/>
            </a:pPr>
            <a:r>
              <a:rPr lang="de-DE"/>
              <a:t>Sägereien, Gewerbe, Waldbesitzer</a:t>
            </a:r>
          </a:p>
          <a:p>
            <a:pPr marL="628650" lvl="1" indent="-171450">
              <a:buFontTx/>
              <a:buChar char="-"/>
            </a:pPr>
            <a:r>
              <a:rPr lang="de-DE"/>
              <a:t>Zimmerei Hirschi</a:t>
            </a:r>
          </a:p>
          <a:p>
            <a:pPr marL="628650" lvl="1" indent="-171450">
              <a:buFontTx/>
              <a:buChar char="-"/>
            </a:pPr>
            <a:r>
              <a:rPr lang="de-DE"/>
              <a:t>Schreinerei Eichenberger</a:t>
            </a:r>
          </a:p>
          <a:p>
            <a:pPr marL="628650" lvl="1" indent="-171450">
              <a:buFontTx/>
              <a:buChar char="-"/>
            </a:pPr>
            <a:r>
              <a:rPr lang="de-DE"/>
              <a:t>Sägerei </a:t>
            </a:r>
            <a:r>
              <a:rPr lang="de-DE" err="1"/>
              <a:t>Hägu</a:t>
            </a:r>
            <a:endParaRPr lang="de-DE"/>
          </a:p>
          <a:p>
            <a:pPr marL="628650" lvl="1" indent="-171450">
              <a:buFontTx/>
              <a:buChar char="-"/>
            </a:pPr>
            <a:r>
              <a:rPr lang="de-DE"/>
              <a:t>Sägerei Gerber Marbach</a:t>
            </a:r>
          </a:p>
          <a:p>
            <a:pPr marL="171450" lvl="0" indent="-171450">
              <a:buFontTx/>
              <a:buChar char="-"/>
            </a:pPr>
            <a:endParaRPr lang="de-DE"/>
          </a:p>
          <a:p>
            <a:pPr marL="628650" lvl="1" indent="-171450">
              <a:buFontTx/>
              <a:buChar char="-"/>
            </a:pPr>
            <a:endParaRPr lang="de-CH"/>
          </a:p>
          <a:p>
            <a:pPr marL="628650" lvl="1" indent="-171450">
              <a:buFontTx/>
              <a:buChar char="-"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CCEC6-5ECF-41EB-BFB5-B69640CA62AA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4688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/>
              <a:t>Die Auslastung der </a:t>
            </a:r>
            <a:r>
              <a:rPr lang="de-DE" err="1"/>
              <a:t>Analge</a:t>
            </a:r>
            <a:r>
              <a:rPr lang="de-DE"/>
              <a:t> sollte Teilweise durch andere Holzbaubetriebe erreicht werden</a:t>
            </a:r>
          </a:p>
          <a:p>
            <a:pPr marL="171450" indent="-171450">
              <a:buFontTx/>
              <a:buChar char="-"/>
            </a:pPr>
            <a:r>
              <a:rPr lang="de-DE"/>
              <a:t>Dies stellte sich jedoch nicht ein</a:t>
            </a:r>
          </a:p>
          <a:p>
            <a:pPr marL="171450" indent="-171450">
              <a:buFontTx/>
              <a:buChar char="-"/>
            </a:pPr>
            <a:r>
              <a:rPr lang="de-DE"/>
              <a:t>Aber es entstand die Nachfrage nach der Planung von ganzen Einfamilienhäuser</a:t>
            </a:r>
          </a:p>
          <a:p>
            <a:pPr marL="171450" indent="-171450">
              <a:buFontTx/>
              <a:buChar char="-"/>
            </a:pPr>
            <a:r>
              <a:rPr lang="de-DE"/>
              <a:t>Kundengruppe regional und CH-Holz</a:t>
            </a:r>
          </a:p>
          <a:p>
            <a:pPr marL="171450" indent="-171450">
              <a:buFontTx/>
              <a:buChar char="-"/>
            </a:pPr>
            <a:endParaRPr lang="de-DE"/>
          </a:p>
          <a:p>
            <a:pPr marL="171450" indent="-171450">
              <a:buFontTx/>
              <a:buChar char="-"/>
            </a:pPr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CCEC6-5ECF-41EB-BFB5-B69640CA62AA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9605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2D501-512D-0F3C-AE49-DAE675E38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AF0D35F-C82D-3359-B3A8-99AF2C456F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Der Markt entwickelt sich zu unseren </a:t>
            </a:r>
            <a:r>
              <a:rPr lang="de-DE" err="1"/>
              <a:t>gunsten</a:t>
            </a:r>
            <a:r>
              <a:rPr lang="de-DE"/>
              <a:t> CO2 und Nachhaltigkeit</a:t>
            </a:r>
          </a:p>
          <a:p>
            <a:pPr marL="0" indent="0">
              <a:buFontTx/>
              <a:buNone/>
            </a:pPr>
            <a:r>
              <a:rPr lang="de-CH"/>
              <a:t>Es wird eine Bauweise nachgefragt die </a:t>
            </a:r>
            <a:r>
              <a:rPr lang="de-CH" err="1"/>
              <a:t>low</a:t>
            </a:r>
            <a:r>
              <a:rPr lang="de-CH"/>
              <a:t> </a:t>
            </a:r>
            <a:r>
              <a:rPr lang="de-CH" err="1"/>
              <a:t>tech</a:t>
            </a:r>
            <a:r>
              <a:rPr lang="de-CH"/>
              <a:t> als </a:t>
            </a:r>
            <a:r>
              <a:rPr lang="de-CH" err="1"/>
              <a:t>ansatz</a:t>
            </a:r>
            <a:r>
              <a:rPr lang="de-CH"/>
              <a:t> hat und nicht hochkomplexe Wohnmaschinen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58747C3-5C93-73B9-A0D8-DF399AA35C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CCEC6-5ECF-41EB-BFB5-B69640CA62AA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19755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/>
              <a:t>Nachfrage nach MFH wird grösser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CCEC6-5ECF-41EB-BFB5-B69640CA62AA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30480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75169" y="6356350"/>
            <a:ext cx="4743843" cy="365125"/>
          </a:xfrm>
        </p:spPr>
        <p:txBody>
          <a:bodyPr/>
          <a:lstStyle/>
          <a:p>
            <a:r>
              <a:rPr lang="he-IL">
                <a:latin typeface="Aptos" panose="020B0004020202020204" pitchFamily="34" charset="0"/>
                <a:ea typeface="Calibri" panose="020F0502020204030204" pitchFamily="34" charset="0"/>
              </a:rPr>
              <a:t>׀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515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8B9C-477D-492A-96AD-1FC2CC997A73}" type="datetime1">
              <a:rPr lang="en-US" smtClean="0"/>
              <a:t>4/15/25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77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8927" y="997973"/>
            <a:ext cx="8473395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ED5-E26D-4E29-B1B3-7847B6779594}" type="datetime1">
              <a:rPr lang="en-US" smtClean="0"/>
              <a:t>4/15/25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463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>
                <a:latin typeface="Aptos" panose="020B0004020202020204" pitchFamily="34" charset="0"/>
                <a:ea typeface="Calibri" panose="020F0502020204030204" pitchFamily="34" charset="0"/>
              </a:rPr>
              <a:t>Truberholz AG </a:t>
            </a:r>
            <a:r>
              <a:rPr lang="he-IL">
                <a:latin typeface="Aptos" panose="020B0004020202020204" pitchFamily="34" charset="0"/>
                <a:ea typeface="Calibri" panose="020F0502020204030204" pitchFamily="34" charset="0"/>
              </a:rPr>
              <a:t>׀</a:t>
            </a:r>
            <a:r>
              <a:rPr lang="de-CH">
                <a:latin typeface="Aptos" panose="020B0004020202020204" pitchFamily="34" charset="0"/>
                <a:ea typeface="Calibri" panose="020F0502020204030204" pitchFamily="34" charset="0"/>
              </a:rPr>
              <a:t> Trub </a:t>
            </a:r>
            <a:r>
              <a:rPr lang="he-IL">
                <a:latin typeface="Aptos" panose="020B0004020202020204" pitchFamily="34" charset="0"/>
                <a:ea typeface="Calibri" panose="020F0502020204030204" pitchFamily="34" charset="0"/>
              </a:rPr>
              <a:t>׀</a:t>
            </a:r>
            <a:r>
              <a:rPr lang="de-CH">
                <a:latin typeface="Aptos" panose="020B0004020202020204" pitchFamily="34" charset="0"/>
                <a:ea typeface="Calibri" panose="020F0502020204030204" pitchFamily="34" charset="0"/>
              </a:rPr>
              <a:t> truberholz.ch</a:t>
            </a:r>
            <a:endParaRPr lang="de-CH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405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64E7-5594-42A3-ADBF-E95A7ACEAD64}" type="datetime1">
              <a:rPr lang="en-US" smtClean="0"/>
              <a:t>4/15/25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523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088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2B0B-D248-4FFB-8695-AD7FA4B1284A}" type="datetime1">
              <a:rPr lang="en-US" smtClean="0"/>
              <a:t>4/15/25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600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929147"/>
            <a:ext cx="10689336" cy="7984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088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088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1344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1344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8EFB-9159-4510-B73F-4F0409ADE937}" type="datetime1">
              <a:rPr lang="en-US" smtClean="0"/>
              <a:t>4/15/25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23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9412-2452-4BED-A324-9D8C115361AD}" type="datetime1">
              <a:rPr lang="en-US" smtClean="0"/>
              <a:t>4/15/25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6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8F62-D251-40E8-A23C-F4CFE9FEAB41}" type="datetime1">
              <a:rPr lang="en-US" smtClean="0"/>
              <a:t>4/15/25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48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9848"/>
            <a:ext cx="4093599" cy="13167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9848"/>
            <a:ext cx="6172200" cy="47912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1176"/>
            <a:ext cx="4093599" cy="33192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6144-149E-4874-93A5-554A0357CF82}" type="datetime1">
              <a:rPr lang="en-US" smtClean="0"/>
              <a:t>4/15/25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022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5D8-0540-4835-AE5C-25D29DBA01BE}" type="datetime1">
              <a:rPr lang="en-US" smtClean="0"/>
              <a:t>4/15/25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387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21992"/>
            <a:ext cx="10691265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E31BA835-12AC-4E8F-955A-EA3F4DE2791F}" type="datetime1">
              <a:rPr lang="en-US" smtClean="0"/>
              <a:t>4/15/25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43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5D67320-FCFD-4931-AAF7-C6C853329C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475F321-DC19-8B04-1B5A-DC36A19D698B}"/>
              </a:ext>
            </a:extLst>
          </p:cNvPr>
          <p:cNvSpPr/>
          <p:nvPr/>
        </p:nvSpPr>
        <p:spPr>
          <a:xfrm>
            <a:off x="4883937" y="1"/>
            <a:ext cx="7308063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0F29C4-34FD-C9E2-CA55-9415304C0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" t="483" r="188" b="-45699"/>
          <a:stretch/>
        </p:blipFill>
        <p:spPr>
          <a:xfrm>
            <a:off x="4876159" y="-35778"/>
            <a:ext cx="7315841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2905337-4911-A35A-E9E5-419C21E370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400" y="908651"/>
            <a:ext cx="3835470" cy="3640345"/>
          </a:xfrm>
        </p:spPr>
        <p:txBody>
          <a:bodyPr anchor="t">
            <a:normAutofit/>
          </a:bodyPr>
          <a:lstStyle/>
          <a:p>
            <a:r>
              <a:rPr lang="de-DE" sz="4000" dirty="0" err="1"/>
              <a:t>Truberholz</a:t>
            </a:r>
            <a:r>
              <a:rPr lang="de-DE" sz="4000" dirty="0"/>
              <a:t> AG</a:t>
            </a:r>
            <a:endParaRPr lang="de-CH" sz="40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0962AF7-B2D4-F5B2-BC71-E23E870552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6582" y="1878431"/>
            <a:ext cx="3380437" cy="850392"/>
          </a:xfrm>
        </p:spPr>
        <p:txBody>
          <a:bodyPr anchor="b">
            <a:normAutofit/>
          </a:bodyPr>
          <a:lstStyle/>
          <a:p>
            <a:r>
              <a:rPr lang="de-DE" sz="1800">
                <a:latin typeface="+mj-lt"/>
              </a:rPr>
              <a:t>Was macht Regionen stark?</a:t>
            </a:r>
            <a:endParaRPr lang="de-CH" sz="1800">
              <a:latin typeface="+mj-lt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35910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E26A3E-5BA7-EEA3-5DCE-02F28C487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099DB95-7F66-3699-FB45-16EEE1AE56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4C7D65-32BA-85E6-0002-F9863630A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559063"/>
            <a:ext cx="3306747" cy="5256025"/>
          </a:xfrm>
        </p:spPr>
        <p:txBody>
          <a:bodyPr>
            <a:normAutofit/>
          </a:bodyPr>
          <a:lstStyle/>
          <a:p>
            <a:r>
              <a:rPr lang="de-DE" sz="4000"/>
              <a:t>2025</a:t>
            </a:r>
            <a:br>
              <a:rPr lang="de-DE" sz="4000"/>
            </a:br>
            <a:br>
              <a:rPr lang="de-DE" sz="4000"/>
            </a:br>
            <a:r>
              <a:rPr lang="de-DE" sz="4000"/>
              <a:t>Was ist</a:t>
            </a:r>
            <a:br>
              <a:rPr lang="de-DE" sz="4000"/>
            </a:br>
            <a:br>
              <a:rPr lang="de-DE" sz="4000"/>
            </a:br>
            <a:r>
              <a:rPr lang="de-DE" sz="4000"/>
              <a:t>Heute ?</a:t>
            </a:r>
            <a:endParaRPr lang="de-CH" sz="360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D7A198-0D8C-FD18-A739-EEC10CEE9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3022" y="622249"/>
            <a:ext cx="6844892" cy="5639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>
                <a:latin typeface="+mj-lt"/>
              </a:rPr>
              <a:t>Regionale Auswirkung</a:t>
            </a:r>
          </a:p>
          <a:p>
            <a:pPr marL="0" indent="0">
              <a:buNone/>
            </a:pPr>
            <a:r>
              <a:rPr lang="de-DE">
                <a:latin typeface="+mj-lt"/>
              </a:rPr>
              <a:t>	- Zimmerei Total 90 MA</a:t>
            </a:r>
          </a:p>
          <a:p>
            <a:pPr marL="0" indent="0">
              <a:buNone/>
            </a:pPr>
            <a:r>
              <a:rPr lang="de-DE">
                <a:latin typeface="+mj-lt"/>
              </a:rPr>
              <a:t>		- Truberholz 3500 m2/Jahr</a:t>
            </a:r>
          </a:p>
          <a:p>
            <a:pPr marL="0" indent="0">
              <a:buNone/>
            </a:pPr>
            <a:r>
              <a:rPr lang="de-DE">
                <a:latin typeface="+mj-lt"/>
              </a:rPr>
              <a:t>		- Planung 5 Stellen 1 Lehrling</a:t>
            </a:r>
          </a:p>
          <a:p>
            <a:pPr marL="0" indent="0">
              <a:buNone/>
            </a:pPr>
            <a:r>
              <a:rPr lang="de-DE">
                <a:latin typeface="+mj-lt"/>
              </a:rPr>
              <a:t>	- Rundholzbedarf jährlich 3000 m3</a:t>
            </a:r>
          </a:p>
          <a:p>
            <a:pPr marL="0" indent="0">
              <a:buNone/>
            </a:pPr>
            <a:r>
              <a:rPr lang="de-DE">
                <a:latin typeface="+mj-lt"/>
              </a:rPr>
              <a:t>	- 25 Wohneinheiten pro Jahr</a:t>
            </a:r>
          </a:p>
          <a:p>
            <a:pPr marL="0" indent="0">
              <a:buNone/>
            </a:pPr>
            <a:r>
              <a:rPr lang="de-DE">
                <a:latin typeface="+mj-lt"/>
              </a:rPr>
              <a:t>	- KMU im Dorf</a:t>
            </a:r>
          </a:p>
          <a:p>
            <a:pPr marL="0" indent="0">
              <a:buNone/>
            </a:pPr>
            <a:r>
              <a:rPr lang="de-DE">
                <a:latin typeface="+mj-lt"/>
              </a:rPr>
              <a:t>	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1C0C1EB-F177-5CA0-E65E-6698B5D96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223541" y="723900"/>
            <a:ext cx="15948" cy="54500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 descr="Ein Bild, das Schrift, Logo, weiß, Symbol enthält.&#10;&#10;KI-generierte Inhalte können fehlerhaft sein.">
            <a:extLst>
              <a:ext uri="{FF2B5EF4-FFF2-40B4-BE49-F238E27FC236}">
                <a16:creationId xmlns:a16="http://schemas.microsoft.com/office/drawing/2014/main" id="{17EF9F86-19DA-58F4-B89F-56E63B1224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487" y="5867400"/>
            <a:ext cx="1531513" cy="98910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655ABA6-7AA9-1AFB-3206-38B43E82ED35}"/>
              </a:ext>
            </a:extLst>
          </p:cNvPr>
          <p:cNvSpPr txBox="1"/>
          <p:nvPr/>
        </p:nvSpPr>
        <p:spPr>
          <a:xfrm>
            <a:off x="4776372" y="648886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CH" sz="140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Truberholz AG </a:t>
            </a:r>
            <a:r>
              <a:rPr lang="he-IL" sz="140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׀</a:t>
            </a:r>
            <a:r>
              <a:rPr lang="de-CH" sz="140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 </a:t>
            </a:r>
            <a:r>
              <a:rPr lang="de-CH" sz="1400">
                <a:latin typeface="Aptos" panose="020B0004020202020204" pitchFamily="34" charset="0"/>
                <a:ea typeface="Calibri" panose="020F0502020204030204" pitchFamily="34" charset="0"/>
              </a:rPr>
              <a:t>Trub </a:t>
            </a:r>
            <a:r>
              <a:rPr lang="he-IL" sz="140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׀</a:t>
            </a:r>
            <a:r>
              <a:rPr lang="de-CH" sz="140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 truberholz.ch</a:t>
            </a:r>
            <a:endParaRPr lang="de-CH" sz="14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63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071618-6284-2CE7-AA4B-555AA40C1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85177F2-DF40-24D5-E8D9-424814501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3CCB19D-F259-47D6-676C-6AB45CC7D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223541" y="723900"/>
            <a:ext cx="15948" cy="54500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 descr="Ein Bild, das Schrift, Logo, weiß, Symbol enthält.&#10;&#10;KI-generierte Inhalte können fehlerhaft sein.">
            <a:extLst>
              <a:ext uri="{FF2B5EF4-FFF2-40B4-BE49-F238E27FC236}">
                <a16:creationId xmlns:a16="http://schemas.microsoft.com/office/drawing/2014/main" id="{8051BA7E-3E4D-84B2-E191-07819575A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487" y="5867400"/>
            <a:ext cx="1531513" cy="98910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D319E47-531D-1C1F-6C54-E3A832755B06}"/>
              </a:ext>
            </a:extLst>
          </p:cNvPr>
          <p:cNvSpPr txBox="1"/>
          <p:nvPr/>
        </p:nvSpPr>
        <p:spPr>
          <a:xfrm>
            <a:off x="4776372" y="648886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CH" sz="140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Truberholz AG </a:t>
            </a:r>
            <a:r>
              <a:rPr lang="he-IL" sz="140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׀</a:t>
            </a:r>
            <a:r>
              <a:rPr lang="de-CH" sz="140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 </a:t>
            </a:r>
            <a:r>
              <a:rPr lang="de-CH" sz="1400">
                <a:latin typeface="Aptos" panose="020B0004020202020204" pitchFamily="34" charset="0"/>
                <a:ea typeface="Calibri" panose="020F0502020204030204" pitchFamily="34" charset="0"/>
              </a:rPr>
              <a:t>Trub </a:t>
            </a:r>
            <a:r>
              <a:rPr lang="he-IL" sz="140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׀</a:t>
            </a:r>
            <a:r>
              <a:rPr lang="de-CH" sz="140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 truberholz.ch</a:t>
            </a:r>
            <a:endParaRPr lang="de-CH" sz="14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B714392-5FF8-0ED2-5411-5AEECB1668E4}"/>
              </a:ext>
            </a:extLst>
          </p:cNvPr>
          <p:cNvSpPr/>
          <p:nvPr/>
        </p:nvSpPr>
        <p:spPr>
          <a:xfrm>
            <a:off x="3665220" y="617220"/>
            <a:ext cx="1409700" cy="587164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0CD0CC4-9DF1-CFD6-D72A-5230EBD9C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/>
              <a:t>WAS ist morgen ???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96645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F710FDB-0919-493E-8539-8240C23F1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1312C2E-13B9-1294-FFDB-CBE09E462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559063"/>
            <a:ext cx="3306747" cy="5256025"/>
          </a:xfrm>
        </p:spPr>
        <p:txBody>
          <a:bodyPr>
            <a:normAutofit/>
          </a:bodyPr>
          <a:lstStyle/>
          <a:p>
            <a:r>
              <a:rPr lang="de-DE" sz="4000"/>
              <a:t>Truberholz</a:t>
            </a:r>
            <a:br>
              <a:rPr lang="de-DE" sz="4000"/>
            </a:br>
            <a:r>
              <a:rPr lang="de-DE" sz="4800"/>
              <a:t> </a:t>
            </a:r>
            <a:br>
              <a:rPr lang="de-DE" sz="4000"/>
            </a:br>
            <a:r>
              <a:rPr lang="de-DE" sz="4000"/>
              <a:t>Einfach</a:t>
            </a:r>
            <a:br>
              <a:rPr lang="de-DE" sz="4000"/>
            </a:br>
            <a:br>
              <a:rPr lang="de-DE" sz="4000"/>
            </a:br>
            <a:r>
              <a:rPr lang="de-DE" sz="4000"/>
              <a:t>Natürlich</a:t>
            </a:r>
            <a:br>
              <a:rPr lang="de-DE" sz="4000"/>
            </a:br>
            <a:br>
              <a:rPr lang="de-DE" sz="4000"/>
            </a:br>
            <a:r>
              <a:rPr lang="de-DE" sz="4000"/>
              <a:t>Regional</a:t>
            </a:r>
            <a:endParaRPr lang="de-CH" sz="360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990AA4A-F7FD-46DB-4EF8-C47AAC009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971" y="609144"/>
            <a:ext cx="6844892" cy="5639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err="1">
                <a:latin typeface="+mj-lt"/>
              </a:rPr>
              <a:t>Truberholzwände</a:t>
            </a:r>
            <a:r>
              <a:rPr lang="de-DE">
                <a:latin typeface="+mj-lt"/>
              </a:rPr>
              <a:t> bestehen aus unbehandelten, rohen Tannen- und Fichtenbretter</a:t>
            </a:r>
          </a:p>
          <a:p>
            <a:pPr marL="0" indent="0">
              <a:buNone/>
            </a:pPr>
            <a:endParaRPr lang="de-DE">
              <a:latin typeface="+mj-lt"/>
            </a:endParaRPr>
          </a:p>
          <a:p>
            <a:pPr marL="0" indent="0">
              <a:buNone/>
            </a:pPr>
            <a:r>
              <a:rPr lang="de-DE">
                <a:latin typeface="+mj-lt"/>
              </a:rPr>
              <a:t>Das Wandsystem ist Diffusionsoffen und es wird keine Folie zur Abdichtung verwendet</a:t>
            </a:r>
          </a:p>
          <a:p>
            <a:pPr marL="0" indent="0">
              <a:buNone/>
            </a:pPr>
            <a:endParaRPr lang="de-DE">
              <a:latin typeface="+mj-lt"/>
            </a:endParaRPr>
          </a:p>
          <a:p>
            <a:pPr marL="0" indent="0">
              <a:buNone/>
            </a:pPr>
            <a:r>
              <a:rPr lang="de-DE">
                <a:latin typeface="+mj-lt"/>
              </a:rPr>
              <a:t>Der Rohstoff der ganzen Gebäudehülle besteht nur aus Holz, Holzdämmungen und Holzverkleidungen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AFF0B6C-73E2-4B40-9280-938C14922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223541" y="723900"/>
            <a:ext cx="15948" cy="54500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 descr="Ein Bild, das Schrift, Logo, weiß, Symbol enthält.&#10;&#10;KI-generierte Inhalte können fehlerhaft sein.">
            <a:extLst>
              <a:ext uri="{FF2B5EF4-FFF2-40B4-BE49-F238E27FC236}">
                <a16:creationId xmlns:a16="http://schemas.microsoft.com/office/drawing/2014/main" id="{504034C3-F6AF-05A3-5AFC-849A56147B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487" y="5867400"/>
            <a:ext cx="1531513" cy="98910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FECED9F-2ADF-8041-B195-26E6779DD615}"/>
              </a:ext>
            </a:extLst>
          </p:cNvPr>
          <p:cNvSpPr txBox="1"/>
          <p:nvPr/>
        </p:nvSpPr>
        <p:spPr>
          <a:xfrm>
            <a:off x="4776372" y="648886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CH" sz="140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Truberholz AG </a:t>
            </a:r>
            <a:r>
              <a:rPr lang="he-IL" sz="140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׀</a:t>
            </a:r>
            <a:r>
              <a:rPr lang="de-CH" sz="140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 </a:t>
            </a:r>
            <a:r>
              <a:rPr lang="de-CH" sz="1400">
                <a:latin typeface="Aptos" panose="020B0004020202020204" pitchFamily="34" charset="0"/>
                <a:ea typeface="Calibri" panose="020F0502020204030204" pitchFamily="34" charset="0"/>
              </a:rPr>
              <a:t>Trub </a:t>
            </a:r>
            <a:r>
              <a:rPr lang="he-IL" sz="140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׀</a:t>
            </a:r>
            <a:r>
              <a:rPr lang="de-CH" sz="140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 truberholz.ch</a:t>
            </a:r>
            <a:endParaRPr lang="de-CH" sz="14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2" name="Grafik 11" descr="Ein Bild, das Im Haus, Holz, Balken, Fabrik enthält.&#10;&#10;KI-generierte Inhalte können fehlerhaft sein.">
            <a:extLst>
              <a:ext uri="{FF2B5EF4-FFF2-40B4-BE49-F238E27FC236}">
                <a16:creationId xmlns:a16="http://schemas.microsoft.com/office/drawing/2014/main" id="{5FE192AD-2515-8C30-4D53-D021748D33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705" y="723900"/>
            <a:ext cx="6495034" cy="4335780"/>
          </a:xfrm>
          <a:prstGeom prst="rect">
            <a:avLst/>
          </a:prstGeom>
        </p:spPr>
      </p:pic>
      <p:pic>
        <p:nvPicPr>
          <p:cNvPr id="14" name="Grafik 13" descr="Ein Bild, das hölzern, Im Haus, Holz, Boden enthält.&#10;&#10;KI-generierte Inhalte können fehlerhaft sein.">
            <a:extLst>
              <a:ext uri="{FF2B5EF4-FFF2-40B4-BE49-F238E27FC236}">
                <a16:creationId xmlns:a16="http://schemas.microsoft.com/office/drawing/2014/main" id="{058DD68C-707E-533D-338C-8C1B9FD340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705" y="730970"/>
            <a:ext cx="6495033" cy="4335780"/>
          </a:xfrm>
          <a:prstGeom prst="rect">
            <a:avLst/>
          </a:prstGeom>
        </p:spPr>
      </p:pic>
      <p:pic>
        <p:nvPicPr>
          <p:cNvPr id="18" name="Grafik 17" descr="Ein Bild, das draußen, Gebäude, Baum, Pflanze enthält.&#10;&#10;KI-generierte Inhalte können fehlerhaft sein.">
            <a:extLst>
              <a:ext uri="{FF2B5EF4-FFF2-40B4-BE49-F238E27FC236}">
                <a16:creationId xmlns:a16="http://schemas.microsoft.com/office/drawing/2014/main" id="{28FDA68E-22D5-57D6-E584-4AE0D06A49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8"/>
          <a:stretch/>
        </p:blipFill>
        <p:spPr>
          <a:xfrm>
            <a:off x="4714921" y="734034"/>
            <a:ext cx="6495033" cy="4635829"/>
          </a:xfrm>
          <a:prstGeom prst="rect">
            <a:avLst/>
          </a:prstGeom>
        </p:spPr>
      </p:pic>
      <p:pic>
        <p:nvPicPr>
          <p:cNvPr id="16" name="Grafik 15" descr="Ein Bild, das Im Haus, Wand, Inneneinrichtung, Boden enthält.&#10;&#10;KI-generierte Inhalte können fehlerhaft sein.">
            <a:extLst>
              <a:ext uri="{FF2B5EF4-FFF2-40B4-BE49-F238E27FC236}">
                <a16:creationId xmlns:a16="http://schemas.microsoft.com/office/drawing/2014/main" id="{CA4D2916-3F67-4E05-6C13-A569CD270F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922" y="733472"/>
            <a:ext cx="6495032" cy="4643948"/>
          </a:xfrm>
          <a:prstGeom prst="rect">
            <a:avLst/>
          </a:prstGeom>
        </p:spPr>
      </p:pic>
      <p:pic>
        <p:nvPicPr>
          <p:cNvPr id="20" name="Grafik 19" descr="Ein Bild, das Im Haus, Wand, Inneneinrichtung, Holz enthält.&#10;&#10;KI-generierte Inhalte können fehlerhaft sein.">
            <a:extLst>
              <a:ext uri="{FF2B5EF4-FFF2-40B4-BE49-F238E27FC236}">
                <a16:creationId xmlns:a16="http://schemas.microsoft.com/office/drawing/2014/main" id="{8AF863E7-EE28-BE90-9199-1C24EBF880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913" y="725801"/>
            <a:ext cx="6495032" cy="463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5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FC6FED-7F30-F678-A4EC-6C470BCA5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1446A94-B398-CEB6-A3BD-6051885F49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Ein Bild, das Entwurf, Zeichnung, Bild, Baum enthält.&#10;&#10;KI-generierte Inhalte können fehlerhaft sein.">
            <a:extLst>
              <a:ext uri="{FF2B5EF4-FFF2-40B4-BE49-F238E27FC236}">
                <a16:creationId xmlns:a16="http://schemas.microsoft.com/office/drawing/2014/main" id="{B7A8F0A4-7A96-8937-1B07-48505ECBC39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7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8"/>
            <a:ext cx="12192000" cy="6858000"/>
          </a:xfrm>
          <a:prstGeom prst="rect">
            <a:avLst/>
          </a:prstGeom>
          <a:effectLst>
            <a:glow rad="127000">
              <a:schemeClr val="accent1">
                <a:alpha val="47000"/>
              </a:schemeClr>
            </a:glo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E96EB96-04D3-403A-AFFF-5C44E448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559063"/>
            <a:ext cx="3306747" cy="5256025"/>
          </a:xfrm>
        </p:spPr>
        <p:txBody>
          <a:bodyPr>
            <a:normAutofit/>
          </a:bodyPr>
          <a:lstStyle/>
          <a:p>
            <a:r>
              <a:rPr lang="de-DE">
                <a:latin typeface="Algerian" panose="04020705040A02060702" pitchFamily="82" charset="0"/>
              </a:rPr>
              <a:t>17. &amp; 18.</a:t>
            </a:r>
            <a:br>
              <a:rPr lang="de-DE">
                <a:latin typeface="Algerian" panose="04020705040A02060702" pitchFamily="82" charset="0"/>
              </a:rPr>
            </a:br>
            <a:r>
              <a:rPr lang="de-DE">
                <a:latin typeface="Algerian" panose="04020705040A02060702" pitchFamily="82" charset="0"/>
              </a:rPr>
              <a:t>Jahr-hundert</a:t>
            </a:r>
            <a:br>
              <a:rPr lang="de-DE" sz="4000"/>
            </a:br>
            <a:br>
              <a:rPr lang="de-DE" sz="4000"/>
            </a:br>
            <a:r>
              <a:rPr lang="de-DE">
                <a:latin typeface="Algerian" panose="04020705040A02060702" pitchFamily="82" charset="0"/>
              </a:rPr>
              <a:t>Emmental</a:t>
            </a:r>
            <a:br>
              <a:rPr lang="de-DE" sz="4000"/>
            </a:br>
            <a:br>
              <a:rPr lang="de-DE" sz="4000"/>
            </a:br>
            <a:endParaRPr lang="de-CH" sz="360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04217E-6048-6334-4EEB-82879AF8A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3022" y="622249"/>
            <a:ext cx="6844892" cy="5639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800">
                <a:latin typeface="Algerian" panose="04020705040A02060702" pitchFamily="82" charset="0"/>
              </a:rPr>
              <a:t>Wohlstand im Emmental durch Export</a:t>
            </a:r>
          </a:p>
          <a:p>
            <a:pPr marL="0" indent="0">
              <a:buNone/>
            </a:pPr>
            <a:r>
              <a:rPr lang="de-DE" sz="2800">
                <a:latin typeface="Algerian" panose="04020705040A02060702" pitchFamily="82" charset="0"/>
              </a:rPr>
              <a:t>	- Käse</a:t>
            </a:r>
          </a:p>
          <a:p>
            <a:pPr marL="0" indent="0">
              <a:buNone/>
            </a:pPr>
            <a:r>
              <a:rPr lang="de-DE" sz="2800">
                <a:latin typeface="Algerian" panose="04020705040A02060702" pitchFamily="82" charset="0"/>
              </a:rPr>
              <a:t>	- Holz</a:t>
            </a:r>
          </a:p>
          <a:p>
            <a:pPr marL="0" indent="0">
              <a:buNone/>
            </a:pPr>
            <a:r>
              <a:rPr lang="de-DE" sz="2800">
                <a:latin typeface="Algerian" panose="04020705040A02060702" pitchFamily="82" charset="0"/>
              </a:rPr>
              <a:t>	- Pferde</a:t>
            </a:r>
          </a:p>
          <a:p>
            <a:pPr marL="0" indent="0">
              <a:buNone/>
            </a:pPr>
            <a:r>
              <a:rPr lang="de-DE" sz="2800">
                <a:latin typeface="Algerian" panose="04020705040A02060702" pitchFamily="82" charset="0"/>
              </a:rPr>
              <a:t>	- Leinwandprodukte</a:t>
            </a:r>
          </a:p>
          <a:p>
            <a:pPr marL="0" indent="0">
              <a:buNone/>
            </a:pPr>
            <a:r>
              <a:rPr lang="de-DE" sz="2800">
                <a:latin typeface="Algerian" panose="04020705040A02060702" pitchFamily="82" charset="0"/>
              </a:rPr>
              <a:t>	- Fleisch</a:t>
            </a:r>
          </a:p>
          <a:p>
            <a:pPr marL="0" indent="0">
              <a:buNone/>
            </a:pPr>
            <a:r>
              <a:rPr lang="de-DE" sz="2800">
                <a:latin typeface="Algerian" panose="04020705040A02060702" pitchFamily="82" charset="0"/>
              </a:rPr>
              <a:t>das Gebiet war damals vermutlich der wirtschaftlich am weitesten entwickelte Landesteil Berns</a:t>
            </a:r>
            <a:r>
              <a:rPr lang="de-DE">
                <a:latin typeface="Algerian" panose="04020705040A02060702" pitchFamily="82" charset="0"/>
              </a:rPr>
              <a:t>	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687806-71AD-7E0C-F52B-CCBB8DCEDA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223541" y="723900"/>
            <a:ext cx="15948" cy="54500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446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6A4EB2-27FE-E570-E3E8-008288C19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65FC51-C04C-03A5-012A-4A5AC15B9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935E917-BF6B-6D74-6AB2-840CAF7ED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559063"/>
            <a:ext cx="3306747" cy="5256025"/>
          </a:xfrm>
        </p:spPr>
        <p:txBody>
          <a:bodyPr>
            <a:normAutofit/>
          </a:bodyPr>
          <a:lstStyle/>
          <a:p>
            <a:r>
              <a:rPr lang="de-DE" sz="4000"/>
              <a:t>2008</a:t>
            </a:r>
            <a:br>
              <a:rPr lang="de-DE" sz="4000"/>
            </a:br>
            <a:br>
              <a:rPr lang="de-DE" sz="4000"/>
            </a:br>
            <a:r>
              <a:rPr lang="de-DE"/>
              <a:t>Am</a:t>
            </a:r>
            <a:br>
              <a:rPr lang="de-DE" sz="4000"/>
            </a:br>
            <a:br>
              <a:rPr lang="de-DE" sz="4000"/>
            </a:br>
            <a:r>
              <a:rPr lang="de-DE"/>
              <a:t>Anfang</a:t>
            </a:r>
            <a:br>
              <a:rPr lang="de-DE" sz="4000"/>
            </a:br>
            <a:br>
              <a:rPr lang="de-DE" sz="4000"/>
            </a:br>
            <a:endParaRPr lang="de-CH" sz="360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02DC36E-E9FF-D050-1E8B-4FE21490C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3022" y="622249"/>
            <a:ext cx="6844892" cy="5639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>
                <a:latin typeface="+mj-lt"/>
              </a:rPr>
              <a:t>Regionale </a:t>
            </a:r>
            <a:r>
              <a:rPr lang="de-DE" err="1">
                <a:latin typeface="+mj-lt"/>
              </a:rPr>
              <a:t>Resourcen</a:t>
            </a:r>
            <a:r>
              <a:rPr lang="de-DE">
                <a:latin typeface="+mj-lt"/>
              </a:rPr>
              <a:t> ???</a:t>
            </a:r>
          </a:p>
          <a:p>
            <a:pPr marL="0" indent="0">
              <a:buNone/>
            </a:pPr>
            <a:r>
              <a:rPr lang="de-DE">
                <a:latin typeface="+mj-lt"/>
              </a:rPr>
              <a:t>Regionale Wertschöpfung ???</a:t>
            </a:r>
          </a:p>
          <a:p>
            <a:pPr marL="0" indent="0">
              <a:buNone/>
            </a:pPr>
            <a:r>
              <a:rPr lang="de-DE">
                <a:latin typeface="+mj-lt"/>
              </a:rPr>
              <a:t>Potenzial ???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F3F39FB-8D0B-7555-AAF8-F81831A51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223541" y="723900"/>
            <a:ext cx="15948" cy="54500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 descr="Ein Bild, das Schrift, Logo, weiß, Symbol enthält.&#10;&#10;KI-generierte Inhalte können fehlerhaft sein.">
            <a:extLst>
              <a:ext uri="{FF2B5EF4-FFF2-40B4-BE49-F238E27FC236}">
                <a16:creationId xmlns:a16="http://schemas.microsoft.com/office/drawing/2014/main" id="{B41DD1E6-27A8-5262-5C97-CBF1F44D6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487" y="5867400"/>
            <a:ext cx="1531513" cy="98910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804F499-59C8-A283-F6EF-7B69349B4CC0}"/>
              </a:ext>
            </a:extLst>
          </p:cNvPr>
          <p:cNvSpPr txBox="1"/>
          <p:nvPr/>
        </p:nvSpPr>
        <p:spPr>
          <a:xfrm>
            <a:off x="4776372" y="648886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CH" sz="140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Truberholz AG </a:t>
            </a:r>
            <a:r>
              <a:rPr lang="he-IL" sz="140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׀</a:t>
            </a:r>
            <a:r>
              <a:rPr lang="de-CH" sz="140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 </a:t>
            </a:r>
            <a:r>
              <a:rPr lang="de-CH" sz="1400">
                <a:latin typeface="Aptos" panose="020B0004020202020204" pitchFamily="34" charset="0"/>
                <a:ea typeface="Calibri" panose="020F0502020204030204" pitchFamily="34" charset="0"/>
              </a:rPr>
              <a:t>Trub </a:t>
            </a:r>
            <a:r>
              <a:rPr lang="he-IL" sz="140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׀</a:t>
            </a:r>
            <a:r>
              <a:rPr lang="de-CH" sz="140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 truberholz.ch</a:t>
            </a:r>
            <a:endParaRPr lang="de-CH" sz="14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6" name="Grafik 5" descr="Ein Bild, das Pflanze, draußen, Gras, Wald enthält.&#10;&#10;KI-generierte Inhalte können fehlerhaft sein.">
            <a:extLst>
              <a:ext uri="{FF2B5EF4-FFF2-40B4-BE49-F238E27FC236}">
                <a16:creationId xmlns:a16="http://schemas.microsoft.com/office/drawing/2014/main" id="{4DB37F55-49DE-5DC3-0870-83114B777C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868" y="2011680"/>
            <a:ext cx="3255234" cy="3915931"/>
          </a:xfrm>
          <a:prstGeom prst="rect">
            <a:avLst/>
          </a:prstGeom>
        </p:spPr>
      </p:pic>
      <p:pic>
        <p:nvPicPr>
          <p:cNvPr id="15" name="Grafik 14" descr="Ein Bild, das draußen, Fahrzeug, Baum, Rad enthält.&#10;&#10;KI-generierte Inhalte können fehlerhaft sein.">
            <a:extLst>
              <a:ext uri="{FF2B5EF4-FFF2-40B4-BE49-F238E27FC236}">
                <a16:creationId xmlns:a16="http://schemas.microsoft.com/office/drawing/2014/main" id="{86E3C92C-F2A5-C424-32B2-2CDAF59515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770" y="1985190"/>
            <a:ext cx="4287200" cy="2411550"/>
          </a:xfrm>
          <a:prstGeom prst="rect">
            <a:avLst/>
          </a:prstGeom>
        </p:spPr>
      </p:pic>
      <p:pic>
        <p:nvPicPr>
          <p:cNvPr id="19" name="Grafik 18" descr="Ein Bild, das Text, Schrift, Design, Logo enthält.&#10;&#10;KI-generierte Inhalte können fehlerhaft sein.">
            <a:extLst>
              <a:ext uri="{FF2B5EF4-FFF2-40B4-BE49-F238E27FC236}">
                <a16:creationId xmlns:a16="http://schemas.microsoft.com/office/drawing/2014/main" id="{A5FA4524-2019-B903-AD43-6468671DE0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784" y="4473343"/>
            <a:ext cx="2572448" cy="1513205"/>
          </a:xfrm>
          <a:prstGeom prst="rect">
            <a:avLst/>
          </a:prstGeom>
        </p:spPr>
      </p:pic>
      <p:pic>
        <p:nvPicPr>
          <p:cNvPr id="22" name="Grafik 21" descr="Ein Bild, das Fabrik, Verlassen, Gebäude, Verfall enthält.&#10;&#10;KI-generierte Inhalte können fehlerhaft sein.">
            <a:extLst>
              <a:ext uri="{FF2B5EF4-FFF2-40B4-BE49-F238E27FC236}">
                <a16:creationId xmlns:a16="http://schemas.microsoft.com/office/drawing/2014/main" id="{E8931ECD-5662-8E54-A333-39990EA8D1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7"/>
          <a:stretch/>
        </p:blipFill>
        <p:spPr>
          <a:xfrm>
            <a:off x="4505770" y="1946692"/>
            <a:ext cx="7614332" cy="3980920"/>
          </a:xfrm>
          <a:prstGeom prst="rect">
            <a:avLst/>
          </a:prstGeom>
        </p:spPr>
      </p:pic>
      <p:pic>
        <p:nvPicPr>
          <p:cNvPr id="26" name="Grafik 25" descr="Ein Bild, das draußen, Landschaft, Wolke, Fichte enthält.&#10;&#10;KI-generierte Inhalte können fehlerhaft sein.">
            <a:extLst>
              <a:ext uri="{FF2B5EF4-FFF2-40B4-BE49-F238E27FC236}">
                <a16:creationId xmlns:a16="http://schemas.microsoft.com/office/drawing/2014/main" id="{D3468319-9B3A-781B-8FE0-3267A1A836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30"/>
          <a:stretch/>
        </p:blipFill>
        <p:spPr>
          <a:xfrm>
            <a:off x="4503725" y="0"/>
            <a:ext cx="76933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7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30BB2B-9ADF-4D4D-65E8-6FF10F0FD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6B81625-90B7-07CE-653B-58C4A6FE0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50A0F3-69F5-8564-B8EC-7338DA763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559063"/>
            <a:ext cx="3306747" cy="5256025"/>
          </a:xfrm>
        </p:spPr>
        <p:txBody>
          <a:bodyPr>
            <a:normAutofit fontScale="90000"/>
          </a:bodyPr>
          <a:lstStyle/>
          <a:p>
            <a:r>
              <a:rPr lang="de-DE" sz="4000"/>
              <a:t>2010</a:t>
            </a:r>
            <a:br>
              <a:rPr lang="de-DE" sz="4000"/>
            </a:br>
            <a:br>
              <a:rPr lang="de-DE" sz="4000"/>
            </a:br>
            <a:r>
              <a:rPr lang="de-DE" err="1"/>
              <a:t>GRundlagen</a:t>
            </a:r>
            <a:br>
              <a:rPr lang="de-DE" sz="4000"/>
            </a:br>
            <a:br>
              <a:rPr lang="de-DE" sz="4000"/>
            </a:br>
            <a:br>
              <a:rPr lang="de-DE"/>
            </a:br>
            <a:br>
              <a:rPr lang="de-DE"/>
            </a:br>
            <a:br>
              <a:rPr lang="de-DE" sz="4000"/>
            </a:br>
            <a:br>
              <a:rPr lang="de-DE" sz="4000"/>
            </a:br>
            <a:endParaRPr lang="de-CH" sz="360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AAE3E8-2F4D-3792-1617-2C1074130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3022" y="622249"/>
            <a:ext cx="6844892" cy="5639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>
                <a:latin typeface="+mj-lt"/>
              </a:rPr>
              <a:t>Innovative Unternehmer/innen</a:t>
            </a:r>
          </a:p>
          <a:p>
            <a:pPr marL="0" indent="0">
              <a:buNone/>
            </a:pPr>
            <a:r>
              <a:rPr lang="de-DE">
                <a:latin typeface="+mj-lt"/>
              </a:rPr>
              <a:t>Beweggrund</a:t>
            </a:r>
          </a:p>
          <a:p>
            <a:pPr marL="0" indent="0">
              <a:buNone/>
            </a:pPr>
            <a:r>
              <a:rPr lang="de-DE">
                <a:latin typeface="+mj-lt"/>
              </a:rPr>
              <a:t>Wille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FA0111-3FFD-B1A4-B491-5CC36E93F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223541" y="723900"/>
            <a:ext cx="15948" cy="54500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 descr="Ein Bild, das Schrift, Logo, weiß, Symbol enthält.&#10;&#10;KI-generierte Inhalte können fehlerhaft sein.">
            <a:extLst>
              <a:ext uri="{FF2B5EF4-FFF2-40B4-BE49-F238E27FC236}">
                <a16:creationId xmlns:a16="http://schemas.microsoft.com/office/drawing/2014/main" id="{A7EDED92-980D-F70C-1B3D-67471DCEF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487" y="5867400"/>
            <a:ext cx="1531513" cy="98910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A5F5E30-A9DF-A05B-46CC-22FF3FBC9AF9}"/>
              </a:ext>
            </a:extLst>
          </p:cNvPr>
          <p:cNvSpPr txBox="1"/>
          <p:nvPr/>
        </p:nvSpPr>
        <p:spPr>
          <a:xfrm>
            <a:off x="4776372" y="648886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CH" sz="140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Truberholz AG </a:t>
            </a:r>
            <a:r>
              <a:rPr lang="he-IL" sz="140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׀</a:t>
            </a:r>
            <a:r>
              <a:rPr lang="de-CH" sz="140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 </a:t>
            </a:r>
            <a:r>
              <a:rPr lang="de-CH" sz="1400">
                <a:latin typeface="Aptos" panose="020B0004020202020204" pitchFamily="34" charset="0"/>
                <a:ea typeface="Calibri" panose="020F0502020204030204" pitchFamily="34" charset="0"/>
              </a:rPr>
              <a:t>Trub </a:t>
            </a:r>
            <a:r>
              <a:rPr lang="he-IL" sz="140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׀</a:t>
            </a:r>
            <a:r>
              <a:rPr lang="de-CH" sz="140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 truberholz.ch</a:t>
            </a:r>
            <a:endParaRPr lang="de-CH" sz="14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1" name="Grafik 10" descr="Ein Bild, das Baum, draußen, Abholzung, Holz enthält.&#10;&#10;KI-generierte Inhalte können fehlerhaft sein.">
            <a:extLst>
              <a:ext uri="{FF2B5EF4-FFF2-40B4-BE49-F238E27FC236}">
                <a16:creationId xmlns:a16="http://schemas.microsoft.com/office/drawing/2014/main" id="{58595A20-DA7F-A41D-CE1F-9C89D40EB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67" y="3491731"/>
            <a:ext cx="4073369" cy="2682241"/>
          </a:xfrm>
          <a:prstGeom prst="rect">
            <a:avLst/>
          </a:prstGeom>
        </p:spPr>
      </p:pic>
      <p:pic>
        <p:nvPicPr>
          <p:cNvPr id="7" name="Grafik 6" descr="Ein Bild, das Text, Screenshot, Schrift, Grafiken enthält.&#10;&#10;KI-generierte Inhalte können fehlerhaft sein.">
            <a:extLst>
              <a:ext uri="{FF2B5EF4-FFF2-40B4-BE49-F238E27FC236}">
                <a16:creationId xmlns:a16="http://schemas.microsoft.com/office/drawing/2014/main" id="{EF62E4AC-9682-22B1-3E73-E8B7DF06AA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372" y="26210"/>
            <a:ext cx="4432130" cy="3863340"/>
          </a:xfrm>
          <a:prstGeom prst="rect">
            <a:avLst/>
          </a:prstGeom>
        </p:spPr>
      </p:pic>
      <p:pic>
        <p:nvPicPr>
          <p:cNvPr id="13" name="Grafik 12" descr="Ein Bild, das Text, Tür, Handschrift, Holz enthält.&#10;&#10;KI-generierte Inhalte können fehlerhaft sein.">
            <a:extLst>
              <a:ext uri="{FF2B5EF4-FFF2-40B4-BE49-F238E27FC236}">
                <a16:creationId xmlns:a16="http://schemas.microsoft.com/office/drawing/2014/main" id="{E3651514-BF18-098A-60F5-B8B110D414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67" y="-26210"/>
            <a:ext cx="7867539" cy="688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1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6F0B5D-8FDC-363F-F7A2-C10DBF5C5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DA3CD4D-B789-4621-0AD5-0A70380C5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B351FB-3CB3-3E51-7621-320316612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559063"/>
            <a:ext cx="3306747" cy="5256025"/>
          </a:xfrm>
        </p:spPr>
        <p:txBody>
          <a:bodyPr>
            <a:normAutofit/>
          </a:bodyPr>
          <a:lstStyle/>
          <a:p>
            <a:r>
              <a:rPr lang="de-DE"/>
              <a:t>2009</a:t>
            </a:r>
            <a:br>
              <a:rPr lang="de-DE" sz="4000"/>
            </a:br>
            <a:br>
              <a:rPr lang="de-DE" sz="4000"/>
            </a:br>
            <a:r>
              <a:rPr lang="de-DE" sz="4000"/>
              <a:t>Start</a:t>
            </a:r>
            <a:br>
              <a:rPr lang="de-DE" sz="4000"/>
            </a:br>
            <a:br>
              <a:rPr lang="de-DE" sz="4000"/>
            </a:br>
            <a:endParaRPr lang="de-CH" sz="360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843524-0F8B-D30A-371B-67AAD1C75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3022" y="622249"/>
            <a:ext cx="6844892" cy="5639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>
                <a:latin typeface="+mj-lt"/>
              </a:rPr>
              <a:t>Durch einen Wandergesellen kommt Jürg Hirschi auf das Massivholzsystem</a:t>
            </a:r>
          </a:p>
          <a:p>
            <a:pPr marL="0" indent="0">
              <a:buNone/>
            </a:pPr>
            <a:r>
              <a:rPr lang="de-DE">
                <a:latin typeface="+mj-lt"/>
              </a:rPr>
              <a:t>Zusammen mit Mitarbeitern und externen Partnern wird ein AG gegründet die das Massivholzsystem produzieren wird</a:t>
            </a:r>
          </a:p>
          <a:p>
            <a:pPr marL="0" indent="0">
              <a:buNone/>
            </a:pPr>
            <a:r>
              <a:rPr lang="de-DE">
                <a:latin typeface="+mj-lt"/>
              </a:rPr>
              <a:t>Unterstützung durch die Neue Regionalpolitik (NRP)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31BE10-FDC7-E95B-D51E-F525D6147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223541" y="723900"/>
            <a:ext cx="15948" cy="54500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 descr="Ein Bild, das Schrift, Logo, weiß, Symbol enthält.&#10;&#10;KI-generierte Inhalte können fehlerhaft sein.">
            <a:extLst>
              <a:ext uri="{FF2B5EF4-FFF2-40B4-BE49-F238E27FC236}">
                <a16:creationId xmlns:a16="http://schemas.microsoft.com/office/drawing/2014/main" id="{D7D41153-0AE4-9377-00E2-B1720F8EF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487" y="5867400"/>
            <a:ext cx="1531513" cy="98910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D47138D-7AEE-807D-9BED-9A69F560C31F}"/>
              </a:ext>
            </a:extLst>
          </p:cNvPr>
          <p:cNvSpPr txBox="1"/>
          <p:nvPr/>
        </p:nvSpPr>
        <p:spPr>
          <a:xfrm>
            <a:off x="4776372" y="648886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CH" sz="140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Truberholz AG </a:t>
            </a:r>
            <a:r>
              <a:rPr lang="he-IL" sz="140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׀</a:t>
            </a:r>
            <a:r>
              <a:rPr lang="de-CH" sz="140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 </a:t>
            </a:r>
            <a:r>
              <a:rPr lang="de-CH" sz="1400">
                <a:latin typeface="Aptos" panose="020B0004020202020204" pitchFamily="34" charset="0"/>
                <a:ea typeface="Calibri" panose="020F0502020204030204" pitchFamily="34" charset="0"/>
              </a:rPr>
              <a:t>Trub </a:t>
            </a:r>
            <a:r>
              <a:rPr lang="he-IL" sz="140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׀</a:t>
            </a:r>
            <a:r>
              <a:rPr lang="de-CH" sz="140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 truberholz.ch</a:t>
            </a:r>
            <a:endParaRPr lang="de-CH" sz="14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Inhaltsplatzhalter 4" descr="Ein Bild, das Gras, draußen, Baum, Beerdigung enthält.&#10;&#10;KI-generierte Inhalte können fehlerhaft sein.">
            <a:extLst>
              <a:ext uri="{FF2B5EF4-FFF2-40B4-BE49-F238E27FC236}">
                <a16:creationId xmlns:a16="http://schemas.microsoft.com/office/drawing/2014/main" id="{B40E41D5-353E-4305-8C7C-111B51A1B3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188" y="3065488"/>
            <a:ext cx="4261964" cy="319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94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5C2805-047C-69B4-3407-5A3356E0D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977528B-741F-A966-3D01-F176BB0C2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5CD100-BC9F-2521-55A0-04BEB4931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559063"/>
            <a:ext cx="3306747" cy="5256025"/>
          </a:xfrm>
        </p:spPr>
        <p:txBody>
          <a:bodyPr>
            <a:normAutofit/>
          </a:bodyPr>
          <a:lstStyle/>
          <a:p>
            <a:r>
              <a:rPr lang="de-DE" sz="4000"/>
              <a:t>2013</a:t>
            </a:r>
            <a:br>
              <a:rPr lang="de-DE" sz="4000"/>
            </a:br>
            <a:br>
              <a:rPr lang="de-DE" sz="4000"/>
            </a:br>
            <a:r>
              <a:rPr lang="de-DE"/>
              <a:t>Markt</a:t>
            </a:r>
            <a:br>
              <a:rPr lang="de-DE"/>
            </a:br>
            <a:br>
              <a:rPr lang="de-DE"/>
            </a:br>
            <a:r>
              <a:rPr lang="de-DE"/>
              <a:t>Produktion</a:t>
            </a:r>
            <a:br>
              <a:rPr lang="de-DE"/>
            </a:br>
            <a:br>
              <a:rPr lang="de-DE"/>
            </a:br>
            <a:endParaRPr lang="de-CH" sz="360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046AC6C-03DD-058A-4BD7-E1713AEBC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3022" y="622249"/>
            <a:ext cx="6844892" cy="5639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>
                <a:latin typeface="+mj-lt"/>
              </a:rPr>
              <a:t>Der gedachte Markt für das Produkt</a:t>
            </a:r>
          </a:p>
          <a:p>
            <a:pPr marL="0" indent="0">
              <a:buNone/>
            </a:pPr>
            <a:r>
              <a:rPr lang="de-DE">
                <a:latin typeface="+mj-lt"/>
              </a:rPr>
              <a:t>Die Realität</a:t>
            </a:r>
          </a:p>
          <a:p>
            <a:pPr marL="0" indent="0">
              <a:buNone/>
            </a:pPr>
            <a:r>
              <a:rPr lang="de-DE">
                <a:latin typeface="+mj-lt"/>
              </a:rPr>
              <a:t>Flexibel bleiben und auf Kundenwünsche eingehen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91B666C-D10A-2A9F-C483-FA994FC73F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223541" y="723900"/>
            <a:ext cx="15948" cy="54500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 descr="Ein Bild, das Schrift, Logo, weiß, Symbol enthält.&#10;&#10;KI-generierte Inhalte können fehlerhaft sein.">
            <a:extLst>
              <a:ext uri="{FF2B5EF4-FFF2-40B4-BE49-F238E27FC236}">
                <a16:creationId xmlns:a16="http://schemas.microsoft.com/office/drawing/2014/main" id="{298003BE-96A1-D46E-05E1-A85795CA4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487" y="5867400"/>
            <a:ext cx="1531513" cy="98910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134C9C7-E060-6675-2150-BF55E19102A4}"/>
              </a:ext>
            </a:extLst>
          </p:cNvPr>
          <p:cNvSpPr txBox="1"/>
          <p:nvPr/>
        </p:nvSpPr>
        <p:spPr>
          <a:xfrm>
            <a:off x="4776372" y="648886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CH" sz="140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Truberholz AG </a:t>
            </a:r>
            <a:r>
              <a:rPr lang="he-IL" sz="140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׀</a:t>
            </a:r>
            <a:r>
              <a:rPr lang="de-CH" sz="140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 </a:t>
            </a:r>
            <a:r>
              <a:rPr lang="de-CH" sz="1400">
                <a:latin typeface="Aptos" panose="020B0004020202020204" pitchFamily="34" charset="0"/>
                <a:ea typeface="Calibri" panose="020F0502020204030204" pitchFamily="34" charset="0"/>
              </a:rPr>
              <a:t>Trub </a:t>
            </a:r>
            <a:r>
              <a:rPr lang="he-IL" sz="140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׀</a:t>
            </a:r>
            <a:r>
              <a:rPr lang="de-CH" sz="140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 truberholz.ch</a:t>
            </a:r>
            <a:endParaRPr lang="de-CH" sz="14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6" name="Grafik 5" descr="Ein Bild, das Text, Screenshot, Schrift, Diagramm enthält.&#10;&#10;KI-generierte Inhalte können fehlerhaft sein.">
            <a:extLst>
              <a:ext uri="{FF2B5EF4-FFF2-40B4-BE49-F238E27FC236}">
                <a16:creationId xmlns:a16="http://schemas.microsoft.com/office/drawing/2014/main" id="{816FE593-2DB7-4432-BB0B-C1E470CAD7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489" y="2652265"/>
            <a:ext cx="7847768" cy="299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0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725106-1199-978A-F689-5E39CE24A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DE27263-0DB5-47C4-7B95-140A55B5F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ADEBC31-497C-3EB8-C0A7-9987AD21B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559063"/>
            <a:ext cx="3306747" cy="5256025"/>
          </a:xfrm>
        </p:spPr>
        <p:txBody>
          <a:bodyPr>
            <a:normAutofit/>
          </a:bodyPr>
          <a:lstStyle/>
          <a:p>
            <a:r>
              <a:rPr lang="de-DE" sz="4000"/>
              <a:t>2016</a:t>
            </a:r>
            <a:br>
              <a:rPr lang="de-DE" sz="4000"/>
            </a:br>
            <a:br>
              <a:rPr lang="de-DE" sz="4000"/>
            </a:br>
            <a:r>
              <a:rPr lang="de-DE"/>
              <a:t>Nachhaltig</a:t>
            </a:r>
            <a:br>
              <a:rPr lang="de-DE"/>
            </a:br>
            <a:br>
              <a:rPr lang="de-DE"/>
            </a:br>
            <a:r>
              <a:rPr lang="de-DE"/>
              <a:t>Co2	Emission	</a:t>
            </a:r>
            <a:endParaRPr lang="de-CH" sz="360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DB06B03-BFC2-8C34-03AF-74CAFA325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3022" y="622249"/>
            <a:ext cx="6844892" cy="5639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>
                <a:latin typeface="+mj-lt"/>
              </a:rPr>
              <a:t>Marktentwicklung und Kundenbedürfnis</a:t>
            </a:r>
          </a:p>
          <a:p>
            <a:pPr marL="0" indent="0">
              <a:buNone/>
            </a:pPr>
            <a:r>
              <a:rPr lang="de-DE">
                <a:latin typeface="+mj-lt"/>
              </a:rPr>
              <a:t>	- Nachhaltige Bauweise</a:t>
            </a:r>
          </a:p>
          <a:p>
            <a:pPr marL="0" indent="0">
              <a:buNone/>
            </a:pPr>
            <a:r>
              <a:rPr lang="de-DE">
                <a:latin typeface="+mj-lt"/>
              </a:rPr>
              <a:t>	- CO</a:t>
            </a:r>
            <a:r>
              <a:rPr lang="de-DE" sz="1200">
                <a:latin typeface="+mj-lt"/>
              </a:rPr>
              <a:t>2</a:t>
            </a:r>
            <a:endParaRPr lang="de-DE">
              <a:latin typeface="+mj-lt"/>
            </a:endParaRPr>
          </a:p>
          <a:p>
            <a:pPr marL="0" indent="0">
              <a:buNone/>
            </a:pPr>
            <a:r>
              <a:rPr lang="de-DE">
                <a:latin typeface="+mj-lt"/>
              </a:rPr>
              <a:t>	- CH-Holz</a:t>
            </a:r>
          </a:p>
          <a:p>
            <a:pPr marL="0" indent="0">
              <a:buNone/>
            </a:pPr>
            <a:r>
              <a:rPr lang="de-DE">
                <a:latin typeface="+mj-lt"/>
              </a:rPr>
              <a:t>	- Mondholz</a:t>
            </a:r>
          </a:p>
          <a:p>
            <a:pPr marL="0" indent="0">
              <a:buNone/>
            </a:pPr>
            <a:r>
              <a:rPr lang="de-DE">
                <a:latin typeface="+mj-lt"/>
              </a:rPr>
              <a:t>	- Kundenbedürfnis einfache Bauweise</a:t>
            </a:r>
          </a:p>
          <a:p>
            <a:pPr marL="0" indent="0">
              <a:buNone/>
            </a:pPr>
            <a:endParaRPr lang="de-DE">
              <a:latin typeface="+mj-l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11EDC7-2D4D-13A4-A396-A066205AD5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223541" y="723900"/>
            <a:ext cx="15948" cy="54500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 descr="Ein Bild, das Schrift, Logo, weiß, Symbol enthält.&#10;&#10;KI-generierte Inhalte können fehlerhaft sein.">
            <a:extLst>
              <a:ext uri="{FF2B5EF4-FFF2-40B4-BE49-F238E27FC236}">
                <a16:creationId xmlns:a16="http://schemas.microsoft.com/office/drawing/2014/main" id="{9886303B-546C-9261-FDEA-B4C300210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487" y="5867400"/>
            <a:ext cx="1531513" cy="98910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46BBB7C-2286-8A8C-43CF-C35AEF010DD0}"/>
              </a:ext>
            </a:extLst>
          </p:cNvPr>
          <p:cNvSpPr txBox="1"/>
          <p:nvPr/>
        </p:nvSpPr>
        <p:spPr>
          <a:xfrm>
            <a:off x="4776372" y="648886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CH" sz="140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Truberholz AG </a:t>
            </a:r>
            <a:r>
              <a:rPr lang="he-IL" sz="140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׀</a:t>
            </a:r>
            <a:r>
              <a:rPr lang="de-CH" sz="140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 </a:t>
            </a:r>
            <a:r>
              <a:rPr lang="de-CH" sz="1400">
                <a:latin typeface="Aptos" panose="020B0004020202020204" pitchFamily="34" charset="0"/>
                <a:ea typeface="Calibri" panose="020F0502020204030204" pitchFamily="34" charset="0"/>
              </a:rPr>
              <a:t>Trub </a:t>
            </a:r>
            <a:r>
              <a:rPr lang="he-IL" sz="140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׀</a:t>
            </a:r>
            <a:r>
              <a:rPr lang="de-CH" sz="140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 truberholz.ch</a:t>
            </a:r>
            <a:endParaRPr lang="de-CH" sz="14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6" name="Grafik 5" descr="Ein Bild, das Text, Logo, Schrift, Grafiken enthält.&#10;&#10;KI-generierte Inhalte können fehlerhaft sein.">
            <a:extLst>
              <a:ext uri="{FF2B5EF4-FFF2-40B4-BE49-F238E27FC236}">
                <a16:creationId xmlns:a16="http://schemas.microsoft.com/office/drawing/2014/main" id="{F6C94646-4EA8-77D1-E595-B7F9AE42B3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106" y="0"/>
            <a:ext cx="3841894" cy="2979826"/>
          </a:xfrm>
          <a:prstGeom prst="rect">
            <a:avLst/>
          </a:prstGeom>
        </p:spPr>
      </p:pic>
      <p:pic>
        <p:nvPicPr>
          <p:cNvPr id="11" name="Grafik 10" descr="Ein Bild, das Weihnachtsbaum, Uhr enthält.&#10;&#10;KI-generierte Inhalte können fehlerhaft sein.">
            <a:extLst>
              <a:ext uri="{FF2B5EF4-FFF2-40B4-BE49-F238E27FC236}">
                <a16:creationId xmlns:a16="http://schemas.microsoft.com/office/drawing/2014/main" id="{8C29D29F-A262-7A4C-02AC-ADE18BEFC8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899" y="3325493"/>
            <a:ext cx="5486400" cy="2743200"/>
          </a:xfrm>
          <a:prstGeom prst="rect">
            <a:avLst/>
          </a:prstGeom>
        </p:spPr>
      </p:pic>
      <p:pic>
        <p:nvPicPr>
          <p:cNvPr id="13" name="Grafik 12" descr="Ein Bild, das Text, Schrift, Symbol, Logo enthält.&#10;&#10;KI-generierte Inhalte können fehlerhaft sein.">
            <a:extLst>
              <a:ext uri="{FF2B5EF4-FFF2-40B4-BE49-F238E27FC236}">
                <a16:creationId xmlns:a16="http://schemas.microsoft.com/office/drawing/2014/main" id="{F34726A7-46FC-81E8-B927-AC434F0A24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367" y="3411106"/>
            <a:ext cx="6781100" cy="249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98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F0A20C-F024-CD38-4318-345DA3806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45ED0FE-0F72-FFA4-996B-2FEC8CAA5C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E798084-6670-045B-B43B-3893DFFAC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559063"/>
            <a:ext cx="3306747" cy="5256025"/>
          </a:xfrm>
        </p:spPr>
        <p:txBody>
          <a:bodyPr>
            <a:normAutofit/>
          </a:bodyPr>
          <a:lstStyle/>
          <a:p>
            <a:r>
              <a:rPr lang="de-DE" sz="4000"/>
              <a:t>2019</a:t>
            </a:r>
            <a:br>
              <a:rPr lang="de-DE" sz="4000"/>
            </a:br>
            <a:br>
              <a:rPr lang="de-DE" sz="4000"/>
            </a:br>
            <a:r>
              <a:rPr lang="de-DE"/>
              <a:t>Erfolg</a:t>
            </a:r>
            <a:br>
              <a:rPr lang="de-DE" sz="4000"/>
            </a:br>
            <a:br>
              <a:rPr lang="de-DE" sz="4000"/>
            </a:br>
            <a:br>
              <a:rPr lang="de-DE" sz="4000"/>
            </a:br>
            <a:br>
              <a:rPr lang="de-DE" sz="4000"/>
            </a:br>
            <a:endParaRPr lang="de-CH" sz="360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27FE4A8-6AD0-112B-A50B-6D112E2A4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3022" y="622249"/>
            <a:ext cx="6844892" cy="5639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>
                <a:latin typeface="+mj-lt"/>
              </a:rPr>
              <a:t>Die Zimmerei Hirschi Baut eine moderne Produktionshalle</a:t>
            </a:r>
          </a:p>
          <a:p>
            <a:pPr marL="0" indent="0">
              <a:buNone/>
            </a:pPr>
            <a:r>
              <a:rPr lang="de-DE">
                <a:latin typeface="+mj-lt"/>
              </a:rPr>
              <a:t>Der Betrieb wird auf das alte Sägerei Areal verlegt</a:t>
            </a:r>
          </a:p>
          <a:p>
            <a:pPr marL="0" indent="0">
              <a:buNone/>
            </a:pPr>
            <a:r>
              <a:rPr lang="de-DE">
                <a:latin typeface="+mj-lt"/>
              </a:rPr>
              <a:t>Wachstum in der Planung ermöglicht </a:t>
            </a:r>
            <a:r>
              <a:rPr lang="de-DE" err="1">
                <a:latin typeface="+mj-lt"/>
              </a:rPr>
              <a:t>grössere</a:t>
            </a:r>
            <a:r>
              <a:rPr lang="de-DE">
                <a:latin typeface="+mj-lt"/>
              </a:rPr>
              <a:t> Objekte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761D1E0-EDBB-5D0D-B285-03769328B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223541" y="723900"/>
            <a:ext cx="15948" cy="54500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 descr="Ein Bild, das Schrift, Logo, weiß, Symbol enthält.&#10;&#10;KI-generierte Inhalte können fehlerhaft sein.">
            <a:extLst>
              <a:ext uri="{FF2B5EF4-FFF2-40B4-BE49-F238E27FC236}">
                <a16:creationId xmlns:a16="http://schemas.microsoft.com/office/drawing/2014/main" id="{C71023EE-413C-D67B-D7B3-8729CCEA3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487" y="5867400"/>
            <a:ext cx="1531513" cy="98910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75D4FDA-079C-1FB5-CC02-46B57A10746D}"/>
              </a:ext>
            </a:extLst>
          </p:cNvPr>
          <p:cNvSpPr txBox="1"/>
          <p:nvPr/>
        </p:nvSpPr>
        <p:spPr>
          <a:xfrm>
            <a:off x="4776372" y="648886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CH" sz="140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Truberholz AG </a:t>
            </a:r>
            <a:r>
              <a:rPr lang="he-IL" sz="140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׀</a:t>
            </a:r>
            <a:r>
              <a:rPr lang="de-CH" sz="140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 </a:t>
            </a:r>
            <a:r>
              <a:rPr lang="de-CH" sz="1400">
                <a:latin typeface="Aptos" panose="020B0004020202020204" pitchFamily="34" charset="0"/>
                <a:ea typeface="Calibri" panose="020F0502020204030204" pitchFamily="34" charset="0"/>
              </a:rPr>
              <a:t>Trub </a:t>
            </a:r>
            <a:r>
              <a:rPr lang="he-IL" sz="140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׀</a:t>
            </a:r>
            <a:r>
              <a:rPr lang="de-CH" sz="140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 truberholz.ch</a:t>
            </a:r>
            <a:endParaRPr lang="de-CH" sz="14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6" name="Grafik 5" descr="Ein Bild, das draußen, Himmel, Baum, Holz enthält.&#10;&#10;KI-generierte Inhalte können fehlerhaft sein.">
            <a:extLst>
              <a:ext uri="{FF2B5EF4-FFF2-40B4-BE49-F238E27FC236}">
                <a16:creationId xmlns:a16="http://schemas.microsoft.com/office/drawing/2014/main" id="{3D80E245-766B-C0DF-DF70-04A1D44039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372" y="2049780"/>
            <a:ext cx="4463142" cy="406146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9DF8B03-96B3-26C9-C354-B50CBD26A9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6372" y="2049779"/>
            <a:ext cx="4794348" cy="410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1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41fd2a0-b8f4-463b-a2e5-a3d66c400788" xsi:nil="true"/>
    <lcf76f155ced4ddcb4097134ff3c332f xmlns="89dfdbf7-2214-45af-81ab-532e71a24bb5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0770C88BCADE14D9064AE13D6DECD30" ma:contentTypeVersion="17" ma:contentTypeDescription="Ein neues Dokument erstellen." ma:contentTypeScope="" ma:versionID="b8f777ea496d759b535e07a04d53120a">
  <xsd:schema xmlns:xsd="http://www.w3.org/2001/XMLSchema" xmlns:xs="http://www.w3.org/2001/XMLSchema" xmlns:p="http://schemas.microsoft.com/office/2006/metadata/properties" xmlns:ns2="89dfdbf7-2214-45af-81ab-532e71a24bb5" xmlns:ns3="541fd2a0-b8f4-463b-a2e5-a3d66c400788" targetNamespace="http://schemas.microsoft.com/office/2006/metadata/properties" ma:root="true" ma:fieldsID="58d8a62db2890132881f47715ad829bf" ns2:_="" ns3:_="">
    <xsd:import namespace="89dfdbf7-2214-45af-81ab-532e71a24bb5"/>
    <xsd:import namespace="541fd2a0-b8f4-463b-a2e5-a3d66c40078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dfdbf7-2214-45af-81ab-532e71a24b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Bildmarkierungen" ma:readOnly="false" ma:fieldId="{5cf76f15-5ced-4ddc-b409-7134ff3c332f}" ma:taxonomyMulti="true" ma:sspId="42787429-9a8d-43a9-9ea0-db5780ae23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1fd2a0-b8f4-463b-a2e5-a3d66c400788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13bf7445-6288-408c-928b-a2dfff1d949d}" ma:internalName="TaxCatchAll" ma:showField="CatchAllData" ma:web="541fd2a0-b8f4-463b-a2e5-a3d66c40078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320ED18-E977-4487-962F-3CE07569088F}">
  <ds:schemaRefs>
    <ds:schemaRef ds:uri="http://schemas.microsoft.com/office/infopath/2007/PartnerControls"/>
    <ds:schemaRef ds:uri="http://purl.org/dc/terms/"/>
    <ds:schemaRef ds:uri="http://schemas.microsoft.com/office/2006/documentManagement/types"/>
    <ds:schemaRef ds:uri="6cb23a5f-c14b-4590-a1f2-e7d7fbd6964b"/>
    <ds:schemaRef ds:uri="http://purl.org/dc/dcmitype/"/>
    <ds:schemaRef ds:uri="http://purl.org/dc/elements/1.1/"/>
    <ds:schemaRef ds:uri="http://www.w3.org/XML/1998/namespace"/>
    <ds:schemaRef ds:uri="http://schemas.openxmlformats.org/package/2006/metadata/core-properties"/>
    <ds:schemaRef ds:uri="f656f699-191b-48eb-98e1-fea18afa3f57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9BA2443B-368A-4C8C-8964-611E79DEC146}"/>
</file>

<file path=customXml/itemProps3.xml><?xml version="1.0" encoding="utf-8"?>
<ds:datastoreItem xmlns:ds="http://schemas.openxmlformats.org/officeDocument/2006/customXml" ds:itemID="{62C5E3BF-F15F-48FE-AA67-E1F14379A3F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645</Words>
  <Application>Microsoft Macintosh PowerPoint</Application>
  <PresentationFormat>Widescreen</PresentationFormat>
  <Paragraphs>107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Algerian</vt:lpstr>
      <vt:lpstr>Aptos</vt:lpstr>
      <vt:lpstr>Arial</vt:lpstr>
      <vt:lpstr>Calibri</vt:lpstr>
      <vt:lpstr>Calisto MT</vt:lpstr>
      <vt:lpstr>Univers Condensed</vt:lpstr>
      <vt:lpstr>ChronicleVTI</vt:lpstr>
      <vt:lpstr>Truberholz AG</vt:lpstr>
      <vt:lpstr>Truberholz   Einfach  Natürlich  Regional</vt:lpstr>
      <vt:lpstr>17. &amp; 18. Jahr-hundert  Emmental  </vt:lpstr>
      <vt:lpstr>2008  Am  Anfang  </vt:lpstr>
      <vt:lpstr>2010  GRundlagen      </vt:lpstr>
      <vt:lpstr>2009  Start  </vt:lpstr>
      <vt:lpstr>2013  Markt  Produktion  </vt:lpstr>
      <vt:lpstr>2016  Nachhaltig  Co2 Emission </vt:lpstr>
      <vt:lpstr>2019  Erfolg    </vt:lpstr>
      <vt:lpstr>2025  Was ist  Heute ?</vt:lpstr>
      <vt:lpstr>WAS ist morgen ???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Christian Marty</dc:creator>
  <cp:lastModifiedBy>Luc Jaquet</cp:lastModifiedBy>
  <cp:revision>1</cp:revision>
  <cp:lastPrinted>2025-03-13T05:24:28Z</cp:lastPrinted>
  <dcterms:created xsi:type="dcterms:W3CDTF">2025-03-07T10:16:02Z</dcterms:created>
  <dcterms:modified xsi:type="dcterms:W3CDTF">2025-04-15T12:22:30Z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0x01010030770C88BCADE14D9064AE13D6DECD30</vt:lpwstr>
  </property>
  <property fmtid="{D5CDD505-2E9C-101B-9397-08002B2CF9AE}" pid="3" name="MediaServiceImageTags">
    <vt:lpwstr/>
  </property>
</Properties>
</file>