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64" r:id="rId5"/>
    <p:sldId id="266" r:id="rId6"/>
    <p:sldId id="261" r:id="rId7"/>
    <p:sldId id="262" r:id="rId8"/>
    <p:sldId id="269" r:id="rId9"/>
    <p:sldId id="271" r:id="rId10"/>
    <p:sldId id="272" r:id="rId11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66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454" autoAdjust="0"/>
    <p:restoredTop sz="90929"/>
  </p:normalViewPr>
  <p:slideViewPr>
    <p:cSldViewPr>
      <p:cViewPr varScale="1">
        <p:scale>
          <a:sx n="98" d="100"/>
          <a:sy n="98" d="100"/>
        </p:scale>
        <p:origin x="4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05FA4CB-B09B-4A6D-1889-382958575F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CC7B337-F258-70E5-8C82-24EE517DCE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2430396-E892-2570-0186-F19671ADBE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17ED2035-183B-91DD-8450-47966917DE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0DB11453-9218-4E04-82EB-362B917CA3B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10D3335-FE5D-D2C4-ADF6-0633EB0349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404662-42D0-3693-5508-A5F4DA8838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0734E94-15DF-3DCA-02B9-70F63D3E30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980E23C-DF94-0480-D147-1041C8AE26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die Formate des Vorlagentextes zu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E3B282D-2DEC-C569-21A2-881E7D636B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de-CH" alt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5BC11B35-C516-3B4E-D432-1410494C0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761EB91F-5E0E-41BD-862C-DAE459E53BB2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9FD1A1-FBAD-FC87-1C41-11D1377C5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C0794-D997-4D1A-84B0-B829B40FA6B4}" type="slidenum">
              <a:rPr lang="de-CH" altLang="de-DE"/>
              <a:pPr/>
              <a:t>1</a:t>
            </a:fld>
            <a:endParaRPr lang="de-CH" altLang="de-DE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33D41F0-DC31-CA47-EE35-96631EE4E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45335D3-BF40-288A-B7CB-2581453A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14645B-1906-FC8C-434D-4B020F00E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B697E-D977-4958-965E-C6A0EB78A2FD}" type="slidenum">
              <a:rPr lang="de-CH" altLang="de-DE"/>
              <a:pPr/>
              <a:t>10</a:t>
            </a:fld>
            <a:endParaRPr lang="de-CH" altLang="de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D724E46-9DA6-9C33-0C45-10D2C47B9D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A76F9A0-D09D-6D9C-535D-ADFDACCFA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174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361B8C-5325-3111-2D3A-B0319EC20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F8C71-7874-4EEF-87AE-7606507A20C3}" type="slidenum">
              <a:rPr lang="de-CH" altLang="de-DE"/>
              <a:pPr/>
              <a:t>2</a:t>
            </a:fld>
            <a:endParaRPr lang="de-CH" altLang="de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116DE0B-24A4-AF49-E6EB-734D3B9EF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F214AE-DC6B-E81F-038D-0B22F5734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2AE673-ABA8-66E2-C79A-D8BDE65AE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0CD6F-2364-4FA4-8D6C-512122A21979}" type="slidenum">
              <a:rPr lang="de-CH" altLang="de-DE"/>
              <a:pPr/>
              <a:t>3</a:t>
            </a:fld>
            <a:endParaRPr lang="de-CH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210FD90-0ED9-1B1F-BEE0-573627243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840E783-D651-5E77-DCE1-63C469D49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A497A6-4E63-9A8D-CDC2-B5DD994BC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C92B6-E98D-4E36-BCCA-2AE310E13CD0}" type="slidenum">
              <a:rPr lang="de-CH" altLang="de-DE"/>
              <a:pPr/>
              <a:t>4</a:t>
            </a:fld>
            <a:endParaRPr lang="de-CH" altLang="de-DE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8D7A7FA-8D0E-7A72-DE1E-A61B34E7D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785A921-E007-3574-8EF7-2C29D3A11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E6355C-3708-FF3B-05DB-F34B2B6BE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5E8A3-F39A-4610-B177-959A22CD220A}" type="slidenum">
              <a:rPr lang="de-CH" altLang="de-DE"/>
              <a:pPr/>
              <a:t>5</a:t>
            </a:fld>
            <a:endParaRPr lang="de-CH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1B71AD0-E426-AFD9-466C-6AF137256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B18BC25-B75A-002E-008D-EFFA0BD1F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3E0595-467A-DBCB-DE72-BD76DC35C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3003F-9C70-4B93-9D5D-94ABC966743D}" type="slidenum">
              <a:rPr lang="de-CH" altLang="de-DE"/>
              <a:pPr/>
              <a:t>6</a:t>
            </a:fld>
            <a:endParaRPr lang="de-CH" altLang="de-DE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9BA0041-DC62-6B83-65B7-071873FDF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9B6ECE6-DB69-0BD8-95E2-B2A7257E1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14645B-1906-FC8C-434D-4B020F00E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B697E-D977-4958-965E-C6A0EB78A2FD}" type="slidenum">
              <a:rPr lang="de-CH" altLang="de-DE"/>
              <a:pPr/>
              <a:t>7</a:t>
            </a:fld>
            <a:endParaRPr lang="de-CH" altLang="de-DE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D724E46-9DA6-9C33-0C45-10D2C47B9D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A76F9A0-D09D-6D9C-535D-ADFDACCFA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F92B41-E01F-239F-DCC7-1E8FC9618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D5FD7-422C-4363-BCAF-4A607E5A20F4}" type="slidenum">
              <a:rPr lang="de-CH" altLang="de-DE"/>
              <a:pPr/>
              <a:t>8</a:t>
            </a:fld>
            <a:endParaRPr lang="de-CH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6958471-B604-DF8D-9970-2B0F01E02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5FD6AC-51D8-9A3D-F779-BEF947F28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0F15A5-CCB5-9415-8331-A2A169798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10B1B-0BAB-4BDC-A6D8-62D1FE3341F7}" type="slidenum">
              <a:rPr lang="de-CH" altLang="de-DE"/>
              <a:pPr/>
              <a:t>9</a:t>
            </a:fld>
            <a:endParaRPr lang="de-CH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E82ABAC-EEB6-821F-D40F-41630B2DC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2D79F32-4457-B03B-D015-A5E426F42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62649-B205-6F8E-FD07-680755E6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7859F0-0AA0-8E0B-8341-DA17A01D3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E930F-C47A-45C9-7D17-C419319B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DF5226-F9B4-76FF-D701-10D1A395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9A9B6-36B1-B8D7-C76E-14A28351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50C2-6D6B-4B28-87B2-9E8BD006F76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532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40EEA-A58C-7319-2C2A-9DE1063F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C7E9DE-054A-8779-FB16-487D477FD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0631B-2528-EE4F-6EE4-214E8B6A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FC61C0-3B73-90B6-B02E-C165410F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E2E199-DFB1-DA5F-46FB-6B564D1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449C6-4E06-41BF-BD18-C919534C809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3464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DCD1D06-7B6C-8FF4-7149-98F62175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1066800"/>
            <a:ext cx="1924050" cy="5334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D41A96-308E-0EB3-D30A-B6AA36CB4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066800"/>
            <a:ext cx="5619750" cy="5334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23CCF-DD29-CCCA-6A47-EFB65BCB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FE3D2A-DCDA-263A-4482-A866AF0C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C36B7F-4798-4D96-3906-7901FE0A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C6D32-811D-40DE-91F5-985CDAE540A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9923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8494E-1C02-DD57-3B77-04B0372D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052C4-B220-A4D2-DFFA-EADCB0D6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0CEDF1-1313-A533-11E7-AD4BC52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163AD4-26AE-347E-AA34-95CD045D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F5D22B-286C-4AAD-6002-81A2FB28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0BB91-A653-477D-AB6C-CCEE8C27D78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5324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F679-D27D-ED1E-6435-840DFCF2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2BC280-5CCE-E084-96C1-44F06D70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2C980-9008-8EA5-EE1A-3F1A3E29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B81F8E-859B-6FCB-D5BF-ABE1A34E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FA9AC-938C-C955-5C8C-0107B292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365A3-E718-4ACA-B255-A63FB8E87CA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569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C6AF8-3E86-B8F4-2503-F135B722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ABFF1F-D2C2-6AE5-648E-3FE428CA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771900" cy="4419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9F28C0-28C3-6B1B-91BD-6CEAE2BB9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771900" cy="4419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92F07A-3780-9DDE-7650-28402204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6A21A2-9483-5839-57C9-58E53FC0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FB52CB-51C5-1C51-4322-A0096D5F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022A0-A596-42B2-A94F-60A8E44CEC3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56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F059D-5A3E-DBFE-F432-BA6CAF5B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4DC295-917A-ED40-CBF1-1CECC931B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429DA2-B4E8-5117-BD65-BE666376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9CED76-3948-6011-AC49-88027A70F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F82A88-F687-D4E5-9552-98E36BBD0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4F78F7-B54A-FB3E-CB95-FBC0AA8B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2951A3-C16C-4C58-54AE-252742F4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A06F246-4739-6927-B1C3-99B30A76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D0E2-11D5-4F6F-BC1D-6241BD61672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20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D3ED6-FDCE-6AD5-470C-2FFF6B5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209DF9-6594-256A-2F46-876FB266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8BFFC5-D86A-5E8A-B191-A3579D9A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DDF612-AA33-12A0-DD5F-D639F11E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3665A-1FD6-4503-9544-356A01C06AD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624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B16DA6-F91A-EE34-7BB3-214A146B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D78A6-29C4-66F1-0B88-092ADF50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DF8C3-6088-BD46-5475-6C59D10D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EE09B-8CB6-449B-95E4-C3142DAA026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8532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74ECD-D033-BCA4-7A7D-8F28F50F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8EFA3-1E6B-C011-0197-EA4CC20A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3E8966-0D8F-F959-9B40-5AD9AF974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2320D-E816-40B8-33AA-66527E59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9BA33F-9E0B-472D-9A72-C638832B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7C1024-1F14-2471-7499-6C395DF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25D2-B8AF-4205-A743-6E31CC3590C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3872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97190-9487-5211-C2E3-95E850C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B8CE85-D7AB-F471-276E-73BC36652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A16325-EEF1-4211-A2CC-75AFBF04E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515A8F-537F-E235-F698-10C55212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FA9E02-82A6-4F15-3AAA-1B43CB76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0A2EA3-0C38-D8CD-200D-7AC05C4C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CD7EB-7B43-48CB-9E89-E9AE389D991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285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B68420-D972-EF9B-FDEB-2EDE50CB3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668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 Grenzpfad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43C9AF-553D-0B67-0F7E-68FBB70CE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696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die Formate des Vorlagentextes zu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03E713-17C4-14DA-F890-A9BD2F0103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E0B622-D4DB-0C86-BB4F-E0DEE0C731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CH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2995C6-ED51-E6C0-2068-E956C43552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6BF61-A460-4EB3-8818-CE776479B386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D2E449C-30AE-F0DA-302E-7F5644C87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01813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302F04C9-831E-CE62-B0E5-5A8099AC63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0"/>
            <a:ext cx="457200" cy="1600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8B696397-711D-0227-10C6-7C86CAEFD0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81781" y="586581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1200" b="1">
                <a:solidFill>
                  <a:schemeClr val="bg1"/>
                </a:solidFill>
                <a:latin typeface="Arial" panose="020B0604020202020204" pitchFamily="34" charset="0"/>
              </a:rPr>
              <a:t>www.grenzpfad.ch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>
            <a:extLst>
              <a:ext uri="{FF2B5EF4-FFF2-40B4-BE49-F238E27FC236}">
                <a16:creationId xmlns:a16="http://schemas.microsoft.com/office/drawing/2014/main" id="{0759B083-63DF-C436-7385-91905CF6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149080"/>
            <a:ext cx="7467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altLang="de-DE" dirty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de-CH" altLang="de-DE" sz="2000" b="1" dirty="0">
                <a:latin typeface="Verdana" panose="020B0604030504040204" pitchFamily="34" charset="0"/>
              </a:rPr>
              <a:t>Ein Blick in meine Vergangenheit – </a:t>
            </a:r>
            <a:br>
              <a:rPr lang="de-CH" altLang="de-DE" sz="2000" b="1" dirty="0">
                <a:latin typeface="Verdana" panose="020B0604030504040204" pitchFamily="34" charset="0"/>
              </a:rPr>
            </a:br>
            <a:r>
              <a:rPr lang="de-CH" altLang="de-DE" sz="2000" b="1" dirty="0">
                <a:latin typeface="Verdana" panose="020B0604030504040204" pitchFamily="34" charset="0"/>
              </a:rPr>
              <a:t>ein kleiner Beitrag für eure Zukunft?</a:t>
            </a:r>
          </a:p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Biel, 13. März 2025</a:t>
            </a:r>
          </a:p>
          <a:p>
            <a:pPr>
              <a:spcBef>
                <a:spcPct val="50000"/>
              </a:spcBef>
            </a:pPr>
            <a:endParaRPr lang="de-CH" altLang="de-DE" dirty="0">
              <a:latin typeface="Verdana" panose="020B0604030504040204" pitchFamily="34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9EBE0C12-D3B0-E4D0-8387-02BF5936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692696"/>
            <a:ext cx="69127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Grenzpfad Napfbergland – </a:t>
            </a:r>
            <a:b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de-CH" altLang="de-DE" sz="2800" dirty="0">
                <a:solidFill>
                  <a:schemeClr val="tx2"/>
                </a:solidFill>
                <a:latin typeface="Verdana" panose="020B0604030504040204" pitchFamily="34" charset="0"/>
              </a:rPr>
              <a:t>Ein Fernwanderweg in die Alpen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250D4A-3B9B-A8EF-6675-299423A5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28" y="1844824"/>
            <a:ext cx="7668344" cy="2673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936CDF4-3614-655D-0C9C-D5E59DB9C866}"/>
              </a:ext>
            </a:extLst>
          </p:cNvPr>
          <p:cNvSpPr/>
          <p:nvPr/>
        </p:nvSpPr>
        <p:spPr>
          <a:xfrm>
            <a:off x="376063" y="0"/>
            <a:ext cx="64807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147652D-8E14-5848-A5AB-68C601EF6549}"/>
              </a:ext>
            </a:extLst>
          </p:cNvPr>
          <p:cNvSpPr/>
          <p:nvPr/>
        </p:nvSpPr>
        <p:spPr>
          <a:xfrm>
            <a:off x="7020272" y="0"/>
            <a:ext cx="201622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6FE4452-8D9B-6C90-4A68-5AF78962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41998"/>
            <a:ext cx="76986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Wir bleiben dran…</a:t>
            </a:r>
            <a:endParaRPr lang="de-CH" altLang="de-DE" sz="28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7826B9E-5E52-B660-12E8-2B3088E7C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69181" cy="48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75AC53-BB3F-8075-1B12-B500BCB4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„Stille Zone“ Mitten in der CH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83FC687F-42BF-2465-77B3-EAA96F37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80" y="1219200"/>
            <a:ext cx="297160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FFBD6BB0-9008-2DC4-737D-B0F7F58D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46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Der Fernwanderweg Grenzpfad Napfbergland durchquert die gesamte „Stille Zone Mitte“, entlang Kulturgrenze…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740B7E8-DC83-3B33-D2CB-4959612B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84" y="1195573"/>
            <a:ext cx="4329715" cy="43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58931E2-F41C-BBFD-A468-1D8F76FCFA61}"/>
              </a:ext>
            </a:extLst>
          </p:cNvPr>
          <p:cNvCxnSpPr>
            <a:cxnSpLocks/>
          </p:cNvCxnSpPr>
          <p:nvPr/>
        </p:nvCxnSpPr>
        <p:spPr>
          <a:xfrm>
            <a:off x="5580112" y="2132856"/>
            <a:ext cx="720080" cy="2448272"/>
          </a:xfrm>
          <a:prstGeom prst="straightConnector1">
            <a:avLst/>
          </a:prstGeom>
          <a:ln w="34925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666D85A-2D78-ADFC-648F-ABDF4DA0BDD6}"/>
              </a:ext>
            </a:extLst>
          </p:cNvPr>
          <p:cNvCxnSpPr>
            <a:cxnSpLocks/>
          </p:cNvCxnSpPr>
          <p:nvPr/>
        </p:nvCxnSpPr>
        <p:spPr>
          <a:xfrm>
            <a:off x="6300192" y="4581128"/>
            <a:ext cx="576064" cy="82947"/>
          </a:xfrm>
          <a:prstGeom prst="straightConnector1">
            <a:avLst/>
          </a:prstGeom>
          <a:ln w="34925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2069EC47-06B7-0B0A-0988-6FB702BB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6" y="3330157"/>
            <a:ext cx="2565648" cy="20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2D9B5D-12A7-EB8B-F8B2-C8CD34DA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Schweiz Mobil, Wanderland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4376BD7-4AF3-9DBD-9C04-2ACED572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17232"/>
            <a:ext cx="746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Grenzpfad: Einzigartige regionale Route vom zentralen Mittelland in die Alpen!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B25A0741-DE1A-D474-A9D0-7364D592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6800"/>
            <a:ext cx="5462588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1493B74-BFC3-EFC5-3E45-5B5B5C0A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63" y="1052735"/>
            <a:ext cx="2146967" cy="42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41002F-9338-2C6F-F3DF-3399B242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Mit grosser </a:t>
            </a:r>
            <a:r>
              <a:rPr lang="de-CH" altLang="de-DE" sz="2800" b="1" dirty="0" err="1">
                <a:solidFill>
                  <a:schemeClr val="tx2"/>
                </a:solidFill>
                <a:latin typeface="Verdana" panose="020B0604030504040204" pitchFamily="34" charset="0"/>
              </a:rPr>
              <a:t>Akteurvielfalt</a:t>
            </a:r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…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B723248-16D7-56D6-37F1-440FC64D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53340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7D8496DE-3BBA-CE00-D9B8-9E7F27FA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967" y="3356992"/>
            <a:ext cx="2514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... allerdings </a:t>
            </a:r>
            <a:br>
              <a:rPr lang="de-CH" altLang="de-DE" sz="2000" dirty="0">
                <a:latin typeface="Verdana" panose="020B0604030504040204" pitchFamily="34" charset="0"/>
              </a:rPr>
            </a:br>
            <a:r>
              <a:rPr lang="de-CH" altLang="de-DE" sz="2000" dirty="0">
                <a:latin typeface="Verdana" panose="020B0604030504040204" pitchFamily="34" charset="0"/>
              </a:rPr>
              <a:t>mit unter-schiedlichen Interessen und Ausrichtungen!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B84547-3E99-989C-837B-2D9E22D08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86" y="1304925"/>
            <a:ext cx="2819400" cy="904875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1E67C1B-F5A2-43D4-ED6D-B2C42756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93" y="5229200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…und jeweils separaten Budgets!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6DC09CBD-C8F9-6331-7ABA-215BAB76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88913"/>
            <a:ext cx="5565775" cy="6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E2EFECAD-49DF-4752-EE70-DD9DD04CA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196752"/>
            <a:ext cx="2895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000" b="1" dirty="0">
                <a:solidFill>
                  <a:schemeClr val="tx2"/>
                </a:solidFill>
                <a:latin typeface="Verdana" panose="020B0604030504040204" pitchFamily="34" charset="0"/>
              </a:rPr>
              <a:t>Vision 2011</a:t>
            </a:r>
            <a:br>
              <a:rPr lang="de-CH" altLang="de-DE" sz="2000" b="1" dirty="0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de-CH" altLang="de-DE" sz="2000" b="1" dirty="0">
                <a:solidFill>
                  <a:schemeClr val="tx2"/>
                </a:solidFill>
                <a:latin typeface="Verdana" panose="020B0604030504040204" pitchFamily="34" charset="0"/>
              </a:rPr>
              <a:t>Grenzpfad = grosser „Reiss-verschluss</a:t>
            </a:r>
            <a:r>
              <a:rPr lang="de-CH" altLang="de-DE" sz="2000" dirty="0">
                <a:solidFill>
                  <a:schemeClr val="tx2"/>
                </a:solidFill>
                <a:latin typeface="Verdana" panose="020B0604030504040204" pitchFamily="34" charset="0"/>
              </a:rPr>
              <a:t>“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67AD67-061F-3BCE-16F3-2C090B75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836712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Mit grosser </a:t>
            </a:r>
            <a:r>
              <a:rPr lang="de-CH" altLang="de-DE" sz="2800" b="1" dirty="0" err="1">
                <a:solidFill>
                  <a:schemeClr val="tx2"/>
                </a:solidFill>
                <a:latin typeface="Verdana" panose="020B0604030504040204" pitchFamily="34" charset="0"/>
              </a:rPr>
              <a:t>Akteurvielfalt</a:t>
            </a:r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…(2)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9FDFB3-52DD-7FAB-430C-59B2B2FA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24" y="1700808"/>
            <a:ext cx="8028384" cy="391795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E70D20F-97B9-92DA-0404-E515D452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52" y="5720855"/>
            <a:ext cx="7272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latin typeface="Verdana" panose="020B0604030504040204" pitchFamily="34" charset="0"/>
              </a:rPr>
              <a:t>... von der Gastronomie, Hotellerie bis hin zum Käse..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B43A83-D22C-D511-7CC9-DD6DF7D8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04664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Erfahrungen &amp; </a:t>
            </a:r>
            <a:r>
              <a:rPr lang="de-CH" altLang="de-DE" sz="2800" b="1" dirty="0" err="1">
                <a:solidFill>
                  <a:schemeClr val="tx2"/>
                </a:solidFill>
                <a:latin typeface="Verdana" panose="020B0604030504040204" pitchFamily="34" charset="0"/>
              </a:rPr>
              <a:t>Learnings</a:t>
            </a:r>
            <a:endParaRPr lang="de-CH" altLang="de-DE" sz="28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2C6EE84-9FCB-8733-4255-06EC57C7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268760"/>
            <a:ext cx="748883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de-CH" altLang="de-DE" sz="2000" dirty="0">
                <a:latin typeface="Verdana" panose="020B0604030504040204" pitchFamily="34" charset="0"/>
              </a:rPr>
              <a:t>Der Grenzpfad war zwar 1998 von mehreren Regionen gemeinsam lanciert worden, doch speziell das Entlebuch entwickelte sich mit seiner Biosphäre sehr selbstbewusst weiter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de-CH" altLang="de-DE" sz="2000" dirty="0">
                <a:latin typeface="Verdana" panose="020B0604030504040204" pitchFamily="34" charset="0"/>
              </a:rPr>
              <a:t>Es ist heikel «von weit her mit fremden Ideen und Ansätzen» daher zu kommen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de-CH" altLang="de-DE" sz="2000" dirty="0">
                <a:latin typeface="Verdana" panose="020B0604030504040204" pitchFamily="34" charset="0"/>
              </a:rPr>
              <a:t>Communities mit starker Identität entwickeln Abwehrreaktionen bzw. funktionieren </a:t>
            </a:r>
            <a:r>
              <a:rPr lang="de-CH" altLang="de-DE" sz="2000" dirty="0" err="1">
                <a:latin typeface="Verdana" panose="020B0604030504040204" pitchFamily="34" charset="0"/>
              </a:rPr>
              <a:t>exludierend</a:t>
            </a:r>
            <a:r>
              <a:rPr lang="de-CH" altLang="de-DE" sz="2000" dirty="0">
                <a:latin typeface="Verdana" panose="020B0604030504040204" pitchFamily="34" charset="0"/>
              </a:rPr>
              <a:t>..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de-CH" altLang="de-DE" sz="2000" dirty="0">
                <a:latin typeface="Verdana" panose="020B0604030504040204" pitchFamily="34" charset="0"/>
              </a:rPr>
              <a:t>Und vor allem bleiben die Finanzsysteme von Teilräumen im grossen und Ganzen auf diese Teilräume beschränkt… ohne Naturpark o.Ä. bleibt es für die Grenzgänger wohl meist bei den Brosamen… &gt; extremer Einsatz nötig… viel zu verlieren…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3A152A2-C48E-E74A-5FDF-A440894A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3539"/>
            <a:ext cx="4123400" cy="30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A910FB-CF91-6C9D-5124-15B91A2A2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39" y="3573016"/>
            <a:ext cx="4306696" cy="2696716"/>
          </a:xfrm>
          <a:prstGeom prst="rect">
            <a:avLst/>
          </a:prstGeom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id="{EAC432C3-0E86-B9C1-63DA-093D4770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22" y="908720"/>
            <a:ext cx="7492247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CH" altLang="de-DE" sz="2000" dirty="0">
                <a:latin typeface="Verdana" panose="020B0604030504040204" pitchFamily="34" charset="0"/>
              </a:rPr>
              <a:t> vorab </a:t>
            </a:r>
            <a:r>
              <a:rPr lang="de-CH" altLang="de-DE" sz="2000" dirty="0" err="1">
                <a:latin typeface="Verdana" panose="020B0604030504040204" pitchFamily="34" charset="0"/>
              </a:rPr>
              <a:t>müss</a:t>
            </a:r>
            <a:r>
              <a:rPr lang="de-CH" altLang="de-DE" sz="2000" dirty="0">
                <a:latin typeface="Verdana" panose="020B0604030504040204" pitchFamily="34" charset="0"/>
              </a:rPr>
              <a:t>(t)en die regionalen Systeme auf abstrakter Ebene überregional zu einem Gesamtsystem designt / geformt werden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altLang="de-DE" sz="2000" dirty="0">
                <a:latin typeface="Verdana" panose="020B0604030504040204" pitchFamily="34" charset="0"/>
              </a:rPr>
              <a:t> die Naturpärke sind dafür ein gutes Beispiel, mit langfristiger Finanzierung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altLang="de-DE" sz="2000" dirty="0">
                <a:latin typeface="Verdana" panose="020B0604030504040204" pitchFamily="34" charset="0"/>
              </a:rPr>
              <a:t> durchs Band Kontakt auf Augenhöhe, partnerschaftliche Zusammenarbeit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altLang="de-DE" sz="2000" dirty="0">
                <a:latin typeface="Verdana" panose="020B0604030504040204" pitchFamily="34" charset="0"/>
              </a:rPr>
              <a:t> neue Ansätze auf Stufe Bund / Kantone</a:t>
            </a:r>
          </a:p>
          <a:p>
            <a:pPr>
              <a:spcBef>
                <a:spcPct val="50000"/>
              </a:spcBef>
            </a:pPr>
            <a:endParaRPr lang="de-CH" altLang="de-DE" dirty="0">
              <a:latin typeface="Verdana" panose="020B0604030504040204" pitchFamily="34" charset="0"/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CD2FB31A-C81C-3DD4-A73A-927D5455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74" y="260648"/>
            <a:ext cx="60650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Chancen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02D009B-5BB3-7745-989B-230C941B6536}"/>
              </a:ext>
            </a:extLst>
          </p:cNvPr>
          <p:cNvSpPr/>
          <p:nvPr/>
        </p:nvSpPr>
        <p:spPr>
          <a:xfrm>
            <a:off x="7020272" y="0"/>
            <a:ext cx="201622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47A75BD-32A3-1230-9901-247856A29D38}"/>
              </a:ext>
            </a:extLst>
          </p:cNvPr>
          <p:cNvSpPr/>
          <p:nvPr/>
        </p:nvSpPr>
        <p:spPr>
          <a:xfrm>
            <a:off x="376063" y="0"/>
            <a:ext cx="64807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89F3CEE9-D280-9812-5246-64F0E6E1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506" y="1504112"/>
            <a:ext cx="381642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dirty="0">
                <a:latin typeface="Verdana" panose="020B0604030504040204" pitchFamily="34" charset="0"/>
              </a:rPr>
              <a:t>w</a:t>
            </a:r>
            <a:r>
              <a:rPr lang="de-CH" altLang="de-DE" dirty="0" err="1">
                <a:latin typeface="Verdana" panose="020B0604030504040204" pitchFamily="34" charset="0"/>
              </a:rPr>
              <a:t>illkommen</a:t>
            </a:r>
            <a:r>
              <a:rPr lang="de-CH" altLang="de-DE" dirty="0">
                <a:latin typeface="Verdana" panose="020B0604030504040204" pitchFamily="34" charset="0"/>
              </a:rPr>
              <a:t> in der Welt der variablen Geometrie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CH" altLang="de-DE" dirty="0">
                <a:latin typeface="Verdana" panose="020B0604030504040204" pitchFamily="34" charset="0"/>
              </a:rPr>
              <a:t>ein Hoch auf die funktionalen Räume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CH" altLang="de-DE" dirty="0">
                <a:latin typeface="Verdana" panose="020B0604030504040204" pitchFamily="34" charset="0"/>
              </a:rPr>
              <a:t>Ungeachtet</a:t>
            </a:r>
            <a:br>
              <a:rPr lang="de-CH" altLang="de-DE" dirty="0">
                <a:latin typeface="Verdana" panose="020B0604030504040204" pitchFamily="34" charset="0"/>
              </a:rPr>
            </a:br>
            <a:r>
              <a:rPr lang="de-CH" altLang="de-DE" dirty="0">
                <a:latin typeface="Verdana" panose="020B0604030504040204" pitchFamily="34" charset="0"/>
              </a:rPr>
              <a:t>diverser </a:t>
            </a:r>
            <a:br>
              <a:rPr lang="de-CH" altLang="de-DE" dirty="0">
                <a:latin typeface="Verdana" panose="020B0604030504040204" pitchFamily="34" charset="0"/>
              </a:rPr>
            </a:br>
            <a:r>
              <a:rPr lang="de-CH" altLang="de-DE" dirty="0">
                <a:latin typeface="Verdana" panose="020B0604030504040204" pitchFamily="34" charset="0"/>
              </a:rPr>
              <a:t>Grenzen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CH" altLang="de-DE" dirty="0">
                <a:latin typeface="Verdana" panose="020B0604030504040204" pitchFamily="34" charset="0"/>
              </a:rPr>
              <a:t>zu Gunsten grösserer, auch einheimischer Bevölkerungskreise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EC8DB5-4985-F0D9-4007-8E11E6F9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74" y="362744"/>
            <a:ext cx="76986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 sz="2800" b="1" dirty="0">
                <a:solidFill>
                  <a:schemeClr val="tx2"/>
                </a:solidFill>
                <a:latin typeface="Verdana" panose="020B0604030504040204" pitchFamily="34" charset="0"/>
              </a:rPr>
              <a:t>Vorbildlicher Umgang mit Vielfalt… </a:t>
            </a:r>
            <a:r>
              <a:rPr lang="de-CH" altLang="de-DE" sz="2800" dirty="0">
                <a:solidFill>
                  <a:schemeClr val="tx2"/>
                </a:solidFill>
                <a:latin typeface="Verdana" panose="020B0604030504040204" pitchFamily="34" charset="0"/>
              </a:rPr>
              <a:t>wir üben auf kleinerer Fläche weiter ;-)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A78D88-DD5F-432B-4A8C-5C8753E1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8" y="1521185"/>
            <a:ext cx="4434443" cy="417646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0EE05BE-2397-2C6D-9727-311AFB86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20444"/>
            <a:ext cx="1937553" cy="15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770C88BCADE14D9064AE13D6DECD30" ma:contentTypeVersion="17" ma:contentTypeDescription="Ein neues Dokument erstellen." ma:contentTypeScope="" ma:versionID="b8f777ea496d759b535e07a04d53120a">
  <xsd:schema xmlns:xsd="http://www.w3.org/2001/XMLSchema" xmlns:xs="http://www.w3.org/2001/XMLSchema" xmlns:p="http://schemas.microsoft.com/office/2006/metadata/properties" xmlns:ns2="89dfdbf7-2214-45af-81ab-532e71a24bb5" xmlns:ns3="541fd2a0-b8f4-463b-a2e5-a3d66c400788" targetNamespace="http://schemas.microsoft.com/office/2006/metadata/properties" ma:root="true" ma:fieldsID="58d8a62db2890132881f47715ad829bf" ns2:_="" ns3:_="">
    <xsd:import namespace="89dfdbf7-2214-45af-81ab-532e71a24bb5"/>
    <xsd:import namespace="541fd2a0-b8f4-463b-a2e5-a3d66c400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dbf7-2214-45af-81ab-532e71a24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2787429-9a8d-43a9-9ea0-db5780ae2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fd2a0-b8f4-463b-a2e5-a3d66c40078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bf7445-6288-408c-928b-a2dfff1d949d}" ma:internalName="TaxCatchAll" ma:showField="CatchAllData" ma:web="541fd2a0-b8f4-463b-a2e5-a3d66c400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fd2a0-b8f4-463b-a2e5-a3d66c400788" xsi:nil="true"/>
    <lcf76f155ced4ddcb4097134ff3c332f xmlns="89dfdbf7-2214-45af-81ab-532e71a24b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0BEA31-8442-4528-A4E4-8A414A459866}"/>
</file>

<file path=customXml/itemProps2.xml><?xml version="1.0" encoding="utf-8"?>
<ds:datastoreItem xmlns:ds="http://schemas.openxmlformats.org/officeDocument/2006/customXml" ds:itemID="{991C13CA-1A4E-46B7-93D4-299342C3E3E3}"/>
</file>

<file path=customXml/itemProps3.xml><?xml version="1.0" encoding="utf-8"?>
<ds:datastoreItem xmlns:ds="http://schemas.openxmlformats.org/officeDocument/2006/customXml" ds:itemID="{E7A136E3-0039-4CA9-97D7-531062AC3D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Audrey Stauffer</dc:creator>
  <cp:lastModifiedBy>Werner Stirnimann</cp:lastModifiedBy>
  <cp:revision>31</cp:revision>
  <dcterms:created xsi:type="dcterms:W3CDTF">2010-03-31T13:25:09Z</dcterms:created>
  <dcterms:modified xsi:type="dcterms:W3CDTF">2025-03-11T10:46:26Z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0x01010030770C88BCADE14D9064AE13D6DECD30</vt:lpwstr>
  </property>
  <property fmtid="{D5CDD505-2E9C-101B-9397-08002B2CF9AE}" pid="3" name="MediaServiceImageTags">
    <vt:lpwstr/>
  </property>
</Properties>
</file>