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7" r:id="rId13"/>
    <p:sldId id="265" r:id="rId14"/>
    <p:sldId id="266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Stark" initials="JS" lastIdx="1" clrIdx="0">
    <p:extLst>
      <p:ext uri="{19B8F6BF-5375-455C-9EA6-DF929625EA0E}">
        <p15:presenceInfo xmlns:p15="http://schemas.microsoft.com/office/powerpoint/2012/main" userId="Jonathan Sta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485F82"/>
    <a:srgbClr val="565B68"/>
    <a:srgbClr val="F0F0F0"/>
    <a:srgbClr val="F5F5F5"/>
    <a:srgbClr val="FAFAFA"/>
    <a:srgbClr val="CCCCCC"/>
    <a:srgbClr val="66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5909" autoAdjust="0"/>
  </p:normalViewPr>
  <p:slideViewPr>
    <p:cSldViewPr>
      <p:cViewPr varScale="1">
        <p:scale>
          <a:sx n="114" d="100"/>
          <a:sy n="114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17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Jaquet" userId="5c4bb4ac-3e94-41e8-9f7a-baef8f7932b1" providerId="ADAL" clId="{F2822E60-0323-614D-8574-C86D4B545E2C}"/>
    <pc:docChg chg="custSel modSld">
      <pc:chgData name="Luc Jaquet" userId="5c4bb4ac-3e94-41e8-9f7a-baef8f7932b1" providerId="ADAL" clId="{F2822E60-0323-614D-8574-C86D4B545E2C}" dt="2025-05-02T13:34:25.523" v="1" actId="20577"/>
      <pc:docMkLst>
        <pc:docMk/>
      </pc:docMkLst>
      <pc:sldChg chg="modSp mod">
        <pc:chgData name="Luc Jaquet" userId="5c4bb4ac-3e94-41e8-9f7a-baef8f7932b1" providerId="ADAL" clId="{F2822E60-0323-614D-8574-C86D4B545E2C}" dt="2025-05-02T13:34:25.523" v="1" actId="20577"/>
        <pc:sldMkLst>
          <pc:docMk/>
          <pc:sldMk cId="2181856095" sldId="256"/>
        </pc:sldMkLst>
        <pc:spChg chg="mod">
          <ac:chgData name="Luc Jaquet" userId="5c4bb4ac-3e94-41e8-9f7a-baef8f7932b1" providerId="ADAL" clId="{F2822E60-0323-614D-8574-C86D4B545E2C}" dt="2025-05-02T13:34:25.523" v="1" actId="20577"/>
          <ac:spMkLst>
            <pc:docMk/>
            <pc:sldMk cId="2181856095" sldId="256"/>
            <ac:spMk id="6" creationId="{EEBD5372-9970-9AB5-3940-0FC1F79718D6}"/>
          </ac:spMkLst>
        </pc:spChg>
        <pc:spChg chg="mod">
          <ac:chgData name="Luc Jaquet" userId="5c4bb4ac-3e94-41e8-9f7a-baef8f7932b1" providerId="ADAL" clId="{F2822E60-0323-614D-8574-C86D4B545E2C}" dt="2025-05-02T13:34:20.237" v="0" actId="313"/>
          <ac:spMkLst>
            <pc:docMk/>
            <pc:sldMk cId="2181856095" sldId="256"/>
            <ac:spMk id="8" creationId="{041CB9A7-1F09-1015-A6F1-EAE95C5CFC54}"/>
          </ac:spMkLst>
        </pc:spChg>
      </pc:sldChg>
    </pc:docChg>
  </pc:docChgLst>
  <pc:docChgLst>
    <pc:chgData name="Luc Jaquet" userId="5c4bb4ac-3e94-41e8-9f7a-baef8f7932b1" providerId="ADAL" clId="{6E59B4DC-E8DA-3D43-847E-7D3F6D2DF7C7}"/>
    <pc:docChg chg="undo custSel modSld">
      <pc:chgData name="Luc Jaquet" userId="5c4bb4ac-3e94-41e8-9f7a-baef8f7932b1" providerId="ADAL" clId="{6E59B4DC-E8DA-3D43-847E-7D3F6D2DF7C7}" dt="2025-04-15T12:20:04.380" v="12" actId="1076"/>
      <pc:docMkLst>
        <pc:docMk/>
      </pc:docMkLst>
      <pc:sldChg chg="addSp modSp mod">
        <pc:chgData name="Luc Jaquet" userId="5c4bb4ac-3e94-41e8-9f7a-baef8f7932b1" providerId="ADAL" clId="{6E59B4DC-E8DA-3D43-847E-7D3F6D2DF7C7}" dt="2025-04-15T12:20:04.380" v="12" actId="1076"/>
        <pc:sldMkLst>
          <pc:docMk/>
          <pc:sldMk cId="2181856095" sldId="256"/>
        </pc:sldMkLst>
        <pc:spChg chg="mod">
          <ac:chgData name="Luc Jaquet" userId="5c4bb4ac-3e94-41e8-9f7a-baef8f7932b1" providerId="ADAL" clId="{6E59B4DC-E8DA-3D43-847E-7D3F6D2DF7C7}" dt="2025-04-15T12:20:04.327" v="11" actId="14100"/>
          <ac:spMkLst>
            <pc:docMk/>
            <pc:sldMk cId="2181856095" sldId="256"/>
            <ac:spMk id="8" creationId="{041CB9A7-1F09-1015-A6F1-EAE95C5CFC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6587-B9B1-4021-8915-B222E1BA9B10}" type="datetimeFigureOut">
              <a:rPr lang="fr-CH" smtClean="0"/>
              <a:t>02.05.25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E873-6CF4-49E7-B911-FA1C9956F173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665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6579-A8D0-4C12-9C7B-97F6ACE1F45C}" type="datetimeFigureOut">
              <a:rPr lang="fr-CH" smtClean="0"/>
              <a:t>02.05.25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79E25-67DB-4BCE-85A5-FCD7196FEAC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6472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hilfe-antwort-2314115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41549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3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1CC498-8A67-4140-AD40-656CC6B52EC7}"/>
              </a:ext>
            </a:extLst>
          </p:cNvPr>
          <p:cNvSpPr txBox="1"/>
          <p:nvPr userDrawn="1"/>
        </p:nvSpPr>
        <p:spPr>
          <a:xfrm>
            <a:off x="1371600" y="6093296"/>
            <a:ext cx="944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Rue du Château 112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 – 1680 Romont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8817E7-31FB-4D25-873E-5A1AF5053EF7}"/>
              </a:ext>
            </a:extLst>
          </p:cNvPr>
          <p:cNvSpPr txBox="1"/>
          <p:nvPr userDrawn="1"/>
        </p:nvSpPr>
        <p:spPr>
          <a:xfrm>
            <a:off x="1371600" y="4047699"/>
            <a:ext cx="9448800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6699CC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fld id="{9066BA01-1CF9-40BC-8C74-FCE12C8331E3}" type="datetime2">
              <a:rPr lang="fr-CH" sz="1200" smtClean="0">
                <a:solidFill>
                  <a:srgbClr val="003366"/>
                </a:solidFill>
                <a:latin typeface="+mn-lt"/>
              </a:rPr>
              <a:pPr lvl="0"/>
              <a:t>vendredi, 2 mai 2025</a:t>
            </a:fld>
            <a:endParaRPr lang="fr-CH" sz="12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9689D6-210B-95A6-BC47-23BE08D38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313" y="5789581"/>
            <a:ext cx="1277509" cy="303715"/>
          </a:xfrm>
          <a:prstGeom prst="rect">
            <a:avLst/>
          </a:prstGeom>
        </p:spPr>
      </p:pic>
      <p:pic>
        <p:nvPicPr>
          <p:cNvPr id="5" name="Picture 6" descr="C0-HD-TOP.png">
            <a:extLst>
              <a:ext uri="{FF2B5EF4-FFF2-40B4-BE49-F238E27FC236}">
                <a16:creationId xmlns:a16="http://schemas.microsoft.com/office/drawing/2014/main" id="{CFCFE6C2-DBDA-3764-777A-3D70516E0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colorTemperature colorTemp="6498"/>
                    </a14:imgEffect>
                    <a14:imgEffect>
                      <a14:saturation sat="89000"/>
                    </a14:imgEffect>
                    <a14:imgEffect>
                      <a14:brightnessContrast bright="-8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-1978869" y="1951485"/>
            <a:ext cx="6885385" cy="2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capture d’écran, Dessin d’enfant, cerf-volant&#10;&#10;Description générée automatiquement">
            <a:extLst>
              <a:ext uri="{FF2B5EF4-FFF2-40B4-BE49-F238E27FC236}">
                <a16:creationId xmlns:a16="http://schemas.microsoft.com/office/drawing/2014/main" id="{F59FBFA9-AB40-3EDD-C41E-967DD8A5D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08" t="1901" r="49897" b="3851"/>
          <a:stretch/>
        </p:blipFill>
        <p:spPr>
          <a:xfrm>
            <a:off x="10992544" y="0"/>
            <a:ext cx="122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97F36D-713A-11AD-4BFB-C79ED571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12052"/>
            <a:ext cx="10297143" cy="666651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49A55E-D2A0-F545-71E5-15647FDD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43"/>
            <a:ext cx="10297143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D7E124-EE77-E02D-6C24-8A396472D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064" y="127140"/>
            <a:ext cx="1277509" cy="3037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62CDBE-D5FB-EC8B-CF58-2EEA7587E22F}"/>
              </a:ext>
            </a:extLst>
          </p:cNvPr>
          <p:cNvSpPr txBox="1"/>
          <p:nvPr userDrawn="1"/>
        </p:nvSpPr>
        <p:spPr>
          <a:xfrm>
            <a:off x="5951984" y="12714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des régions fribourgeoises pour la Nouvelle Politique Régionale (NPR)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Verein der freiburger Regionen für die Neue Regionalpolitik (NRP)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B1773-2FA1-6EDD-BA3F-2D83AC4CB77A}"/>
              </a:ext>
            </a:extLst>
          </p:cNvPr>
          <p:cNvSpPr/>
          <p:nvPr userDrawn="1"/>
        </p:nvSpPr>
        <p:spPr>
          <a:xfrm>
            <a:off x="0" y="0"/>
            <a:ext cx="119336" cy="6858000"/>
          </a:xfrm>
          <a:custGeom>
            <a:avLst/>
            <a:gdLst>
              <a:gd name="connsiteX0" fmla="*/ 0 w 119336"/>
              <a:gd name="connsiteY0" fmla="*/ 0 h 6858000"/>
              <a:gd name="connsiteX1" fmla="*/ 119336 w 119336"/>
              <a:gd name="connsiteY1" fmla="*/ 0 h 6858000"/>
              <a:gd name="connsiteX2" fmla="*/ 119336 w 119336"/>
              <a:gd name="connsiteY2" fmla="*/ 754380 h 6858000"/>
              <a:gd name="connsiteX3" fmla="*/ 119336 w 119336"/>
              <a:gd name="connsiteY3" fmla="*/ 1577340 h 6858000"/>
              <a:gd name="connsiteX4" fmla="*/ 119336 w 119336"/>
              <a:gd name="connsiteY4" fmla="*/ 2263140 h 6858000"/>
              <a:gd name="connsiteX5" fmla="*/ 119336 w 119336"/>
              <a:gd name="connsiteY5" fmla="*/ 2743200 h 6858000"/>
              <a:gd name="connsiteX6" fmla="*/ 119336 w 119336"/>
              <a:gd name="connsiteY6" fmla="*/ 3497580 h 6858000"/>
              <a:gd name="connsiteX7" fmla="*/ 119336 w 119336"/>
              <a:gd name="connsiteY7" fmla="*/ 4046220 h 6858000"/>
              <a:gd name="connsiteX8" fmla="*/ 119336 w 119336"/>
              <a:gd name="connsiteY8" fmla="*/ 4594860 h 6858000"/>
              <a:gd name="connsiteX9" fmla="*/ 119336 w 119336"/>
              <a:gd name="connsiteY9" fmla="*/ 5417820 h 6858000"/>
              <a:gd name="connsiteX10" fmla="*/ 119336 w 119336"/>
              <a:gd name="connsiteY10" fmla="*/ 5897880 h 6858000"/>
              <a:gd name="connsiteX11" fmla="*/ 119336 w 119336"/>
              <a:gd name="connsiteY11" fmla="*/ 6858000 h 6858000"/>
              <a:gd name="connsiteX12" fmla="*/ 0 w 119336"/>
              <a:gd name="connsiteY12" fmla="*/ 6858000 h 6858000"/>
              <a:gd name="connsiteX13" fmla="*/ 0 w 119336"/>
              <a:gd name="connsiteY13" fmla="*/ 6240780 h 6858000"/>
              <a:gd name="connsiteX14" fmla="*/ 0 w 119336"/>
              <a:gd name="connsiteY14" fmla="*/ 5554980 h 6858000"/>
              <a:gd name="connsiteX15" fmla="*/ 0 w 119336"/>
              <a:gd name="connsiteY15" fmla="*/ 5074920 h 6858000"/>
              <a:gd name="connsiteX16" fmla="*/ 0 w 119336"/>
              <a:gd name="connsiteY16" fmla="*/ 4526280 h 6858000"/>
              <a:gd name="connsiteX17" fmla="*/ 0 w 119336"/>
              <a:gd name="connsiteY17" fmla="*/ 3977640 h 6858000"/>
              <a:gd name="connsiteX18" fmla="*/ 0 w 119336"/>
              <a:gd name="connsiteY18" fmla="*/ 3154680 h 6858000"/>
              <a:gd name="connsiteX19" fmla="*/ 0 w 119336"/>
              <a:gd name="connsiteY19" fmla="*/ 2400300 h 6858000"/>
              <a:gd name="connsiteX20" fmla="*/ 0 w 119336"/>
              <a:gd name="connsiteY20" fmla="*/ 1645920 h 6858000"/>
              <a:gd name="connsiteX21" fmla="*/ 0 w 119336"/>
              <a:gd name="connsiteY21" fmla="*/ 822960 h 6858000"/>
              <a:gd name="connsiteX22" fmla="*/ 0 w 119336"/>
              <a:gd name="connsiteY2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336" h="6858000" fill="none" extrusionOk="0">
                <a:moveTo>
                  <a:pt x="0" y="0"/>
                </a:moveTo>
                <a:cubicBezTo>
                  <a:pt x="31562" y="-1582"/>
                  <a:pt x="92849" y="5548"/>
                  <a:pt x="119336" y="0"/>
                </a:cubicBezTo>
                <a:cubicBezTo>
                  <a:pt x="121185" y="209212"/>
                  <a:pt x="149524" y="412881"/>
                  <a:pt x="119336" y="754380"/>
                </a:cubicBezTo>
                <a:cubicBezTo>
                  <a:pt x="89148" y="1095879"/>
                  <a:pt x="110657" y="1299855"/>
                  <a:pt x="119336" y="1577340"/>
                </a:cubicBezTo>
                <a:cubicBezTo>
                  <a:pt x="128015" y="1854825"/>
                  <a:pt x="116091" y="2107807"/>
                  <a:pt x="119336" y="2263140"/>
                </a:cubicBezTo>
                <a:cubicBezTo>
                  <a:pt x="122581" y="2418473"/>
                  <a:pt x="132722" y="2601586"/>
                  <a:pt x="119336" y="2743200"/>
                </a:cubicBezTo>
                <a:cubicBezTo>
                  <a:pt x="105950" y="2884814"/>
                  <a:pt x="145667" y="3259920"/>
                  <a:pt x="119336" y="3497580"/>
                </a:cubicBezTo>
                <a:cubicBezTo>
                  <a:pt x="93005" y="3735240"/>
                  <a:pt x="103817" y="3818097"/>
                  <a:pt x="119336" y="4046220"/>
                </a:cubicBezTo>
                <a:cubicBezTo>
                  <a:pt x="134855" y="4274343"/>
                  <a:pt x="131789" y="4466889"/>
                  <a:pt x="119336" y="4594860"/>
                </a:cubicBezTo>
                <a:cubicBezTo>
                  <a:pt x="106883" y="4722831"/>
                  <a:pt x="148240" y="5065719"/>
                  <a:pt x="119336" y="5417820"/>
                </a:cubicBezTo>
                <a:cubicBezTo>
                  <a:pt x="90432" y="5769921"/>
                  <a:pt x="101381" y="5731417"/>
                  <a:pt x="119336" y="5897880"/>
                </a:cubicBezTo>
                <a:cubicBezTo>
                  <a:pt x="137291" y="6064343"/>
                  <a:pt x="151864" y="6409203"/>
                  <a:pt x="119336" y="6858000"/>
                </a:cubicBezTo>
                <a:cubicBezTo>
                  <a:pt x="82819" y="6852446"/>
                  <a:pt x="27630" y="6856788"/>
                  <a:pt x="0" y="6858000"/>
                </a:cubicBezTo>
                <a:cubicBezTo>
                  <a:pt x="14841" y="6655261"/>
                  <a:pt x="-14645" y="6462635"/>
                  <a:pt x="0" y="6240780"/>
                </a:cubicBezTo>
                <a:cubicBezTo>
                  <a:pt x="14645" y="6018925"/>
                  <a:pt x="-3629" y="5820068"/>
                  <a:pt x="0" y="5554980"/>
                </a:cubicBezTo>
                <a:cubicBezTo>
                  <a:pt x="3629" y="5289892"/>
                  <a:pt x="10900" y="5208943"/>
                  <a:pt x="0" y="5074920"/>
                </a:cubicBezTo>
                <a:cubicBezTo>
                  <a:pt x="-10900" y="4940897"/>
                  <a:pt x="12783" y="4734545"/>
                  <a:pt x="0" y="4526280"/>
                </a:cubicBezTo>
                <a:cubicBezTo>
                  <a:pt x="-12783" y="4318015"/>
                  <a:pt x="20060" y="4139718"/>
                  <a:pt x="0" y="3977640"/>
                </a:cubicBezTo>
                <a:cubicBezTo>
                  <a:pt x="-20060" y="3815562"/>
                  <a:pt x="25412" y="3563526"/>
                  <a:pt x="0" y="3154680"/>
                </a:cubicBezTo>
                <a:cubicBezTo>
                  <a:pt x="-25412" y="2745834"/>
                  <a:pt x="-17243" y="2578407"/>
                  <a:pt x="0" y="2400300"/>
                </a:cubicBezTo>
                <a:cubicBezTo>
                  <a:pt x="17243" y="2222193"/>
                  <a:pt x="14118" y="1803718"/>
                  <a:pt x="0" y="1645920"/>
                </a:cubicBezTo>
                <a:cubicBezTo>
                  <a:pt x="-14118" y="1488122"/>
                  <a:pt x="-16522" y="1186187"/>
                  <a:pt x="0" y="822960"/>
                </a:cubicBezTo>
                <a:cubicBezTo>
                  <a:pt x="16522" y="459733"/>
                  <a:pt x="13741" y="394287"/>
                  <a:pt x="0" y="0"/>
                </a:cubicBezTo>
                <a:close/>
              </a:path>
              <a:path w="119336" h="6858000" stroke="0" extrusionOk="0">
                <a:moveTo>
                  <a:pt x="0" y="0"/>
                </a:moveTo>
                <a:cubicBezTo>
                  <a:pt x="48133" y="1989"/>
                  <a:pt x="88497" y="2717"/>
                  <a:pt x="119336" y="0"/>
                </a:cubicBezTo>
                <a:cubicBezTo>
                  <a:pt x="106676" y="323715"/>
                  <a:pt x="119863" y="408488"/>
                  <a:pt x="119336" y="685800"/>
                </a:cubicBezTo>
                <a:cubicBezTo>
                  <a:pt x="118809" y="963112"/>
                  <a:pt x="130665" y="987992"/>
                  <a:pt x="119336" y="1234440"/>
                </a:cubicBezTo>
                <a:cubicBezTo>
                  <a:pt x="108007" y="1480888"/>
                  <a:pt x="112872" y="1554337"/>
                  <a:pt x="119336" y="1714500"/>
                </a:cubicBezTo>
                <a:cubicBezTo>
                  <a:pt x="125800" y="1874663"/>
                  <a:pt x="126272" y="2262204"/>
                  <a:pt x="119336" y="2468880"/>
                </a:cubicBezTo>
                <a:cubicBezTo>
                  <a:pt x="112400" y="2675556"/>
                  <a:pt x="132378" y="2939894"/>
                  <a:pt x="119336" y="3154680"/>
                </a:cubicBezTo>
                <a:cubicBezTo>
                  <a:pt x="106294" y="3369466"/>
                  <a:pt x="99171" y="3534571"/>
                  <a:pt x="119336" y="3840480"/>
                </a:cubicBezTo>
                <a:cubicBezTo>
                  <a:pt x="139501" y="4146389"/>
                  <a:pt x="129213" y="4258127"/>
                  <a:pt x="119336" y="4457700"/>
                </a:cubicBezTo>
                <a:cubicBezTo>
                  <a:pt x="109459" y="4657273"/>
                  <a:pt x="106571" y="5018963"/>
                  <a:pt x="119336" y="5280660"/>
                </a:cubicBezTo>
                <a:cubicBezTo>
                  <a:pt x="132101" y="5542357"/>
                  <a:pt x="130182" y="5748293"/>
                  <a:pt x="119336" y="6103620"/>
                </a:cubicBezTo>
                <a:cubicBezTo>
                  <a:pt x="108490" y="6458947"/>
                  <a:pt x="92118" y="6672277"/>
                  <a:pt x="119336" y="6858000"/>
                </a:cubicBezTo>
                <a:cubicBezTo>
                  <a:pt x="68049" y="6855537"/>
                  <a:pt x="45306" y="6856328"/>
                  <a:pt x="0" y="6858000"/>
                </a:cubicBezTo>
                <a:cubicBezTo>
                  <a:pt x="-23027" y="6644720"/>
                  <a:pt x="-17228" y="6518564"/>
                  <a:pt x="0" y="6377940"/>
                </a:cubicBezTo>
                <a:cubicBezTo>
                  <a:pt x="17228" y="6237316"/>
                  <a:pt x="18767" y="6052842"/>
                  <a:pt x="0" y="5829300"/>
                </a:cubicBezTo>
                <a:cubicBezTo>
                  <a:pt x="-18767" y="5605758"/>
                  <a:pt x="-14318" y="5468346"/>
                  <a:pt x="0" y="5212080"/>
                </a:cubicBezTo>
                <a:cubicBezTo>
                  <a:pt x="14318" y="4955814"/>
                  <a:pt x="-6361" y="4966804"/>
                  <a:pt x="0" y="4732020"/>
                </a:cubicBezTo>
                <a:cubicBezTo>
                  <a:pt x="6361" y="4497236"/>
                  <a:pt x="-25473" y="4214921"/>
                  <a:pt x="0" y="3909060"/>
                </a:cubicBezTo>
                <a:cubicBezTo>
                  <a:pt x="25473" y="3603199"/>
                  <a:pt x="-15287" y="3636659"/>
                  <a:pt x="0" y="3429000"/>
                </a:cubicBezTo>
                <a:cubicBezTo>
                  <a:pt x="15287" y="3221341"/>
                  <a:pt x="-7565" y="3064566"/>
                  <a:pt x="0" y="2948940"/>
                </a:cubicBezTo>
                <a:cubicBezTo>
                  <a:pt x="7565" y="2833314"/>
                  <a:pt x="-18659" y="2663548"/>
                  <a:pt x="0" y="2468880"/>
                </a:cubicBezTo>
                <a:cubicBezTo>
                  <a:pt x="18659" y="2274212"/>
                  <a:pt x="-4519" y="2018462"/>
                  <a:pt x="0" y="1851660"/>
                </a:cubicBezTo>
                <a:cubicBezTo>
                  <a:pt x="4519" y="1684858"/>
                  <a:pt x="13419" y="1393766"/>
                  <a:pt x="0" y="1234440"/>
                </a:cubicBezTo>
                <a:cubicBezTo>
                  <a:pt x="-13419" y="1075114"/>
                  <a:pt x="-2722" y="318339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18599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003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capture d’écran, Dessin d’enfant, cerf-volant&#10;&#10;Description générée automatiquement">
            <a:extLst>
              <a:ext uri="{FF2B5EF4-FFF2-40B4-BE49-F238E27FC236}">
                <a16:creationId xmlns:a16="http://schemas.microsoft.com/office/drawing/2014/main" id="{EE4A6804-2AD3-E398-F1BE-7E977EE4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1" t="1902" r="24180" b="3831"/>
          <a:stretch/>
        </p:blipFill>
        <p:spPr>
          <a:xfrm>
            <a:off x="10992544" y="1"/>
            <a:ext cx="122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EF79F6-63F6-2A57-72CB-EA29008A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12052"/>
            <a:ext cx="10297143" cy="666651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88B71D-0A34-150D-A99C-CEC8C0B21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43"/>
            <a:ext cx="10297143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4CC73B-49FC-EE21-C958-4C55494FB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064" y="127140"/>
            <a:ext cx="1277509" cy="3037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B586AB-549F-1B88-1CDD-8FE49DA8B763}"/>
              </a:ext>
            </a:extLst>
          </p:cNvPr>
          <p:cNvSpPr txBox="1"/>
          <p:nvPr userDrawn="1"/>
        </p:nvSpPr>
        <p:spPr>
          <a:xfrm>
            <a:off x="5951984" y="12714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des régions fribourgeoises pour la Nouvelle Politique Régionale (NPR)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Verein der freiburger Regionen für die Neue Regionalpolitik (NRP)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8823B-839A-7588-B423-C7DC84110603}"/>
              </a:ext>
            </a:extLst>
          </p:cNvPr>
          <p:cNvSpPr/>
          <p:nvPr userDrawn="1"/>
        </p:nvSpPr>
        <p:spPr>
          <a:xfrm>
            <a:off x="0" y="0"/>
            <a:ext cx="119336" cy="6858000"/>
          </a:xfrm>
          <a:custGeom>
            <a:avLst/>
            <a:gdLst>
              <a:gd name="connsiteX0" fmla="*/ 0 w 119336"/>
              <a:gd name="connsiteY0" fmla="*/ 0 h 6858000"/>
              <a:gd name="connsiteX1" fmla="*/ 119336 w 119336"/>
              <a:gd name="connsiteY1" fmla="*/ 0 h 6858000"/>
              <a:gd name="connsiteX2" fmla="*/ 119336 w 119336"/>
              <a:gd name="connsiteY2" fmla="*/ 754380 h 6858000"/>
              <a:gd name="connsiteX3" fmla="*/ 119336 w 119336"/>
              <a:gd name="connsiteY3" fmla="*/ 1577340 h 6858000"/>
              <a:gd name="connsiteX4" fmla="*/ 119336 w 119336"/>
              <a:gd name="connsiteY4" fmla="*/ 2263140 h 6858000"/>
              <a:gd name="connsiteX5" fmla="*/ 119336 w 119336"/>
              <a:gd name="connsiteY5" fmla="*/ 2743200 h 6858000"/>
              <a:gd name="connsiteX6" fmla="*/ 119336 w 119336"/>
              <a:gd name="connsiteY6" fmla="*/ 3497580 h 6858000"/>
              <a:gd name="connsiteX7" fmla="*/ 119336 w 119336"/>
              <a:gd name="connsiteY7" fmla="*/ 4046220 h 6858000"/>
              <a:gd name="connsiteX8" fmla="*/ 119336 w 119336"/>
              <a:gd name="connsiteY8" fmla="*/ 4594860 h 6858000"/>
              <a:gd name="connsiteX9" fmla="*/ 119336 w 119336"/>
              <a:gd name="connsiteY9" fmla="*/ 5417820 h 6858000"/>
              <a:gd name="connsiteX10" fmla="*/ 119336 w 119336"/>
              <a:gd name="connsiteY10" fmla="*/ 5897880 h 6858000"/>
              <a:gd name="connsiteX11" fmla="*/ 119336 w 119336"/>
              <a:gd name="connsiteY11" fmla="*/ 6858000 h 6858000"/>
              <a:gd name="connsiteX12" fmla="*/ 0 w 119336"/>
              <a:gd name="connsiteY12" fmla="*/ 6858000 h 6858000"/>
              <a:gd name="connsiteX13" fmla="*/ 0 w 119336"/>
              <a:gd name="connsiteY13" fmla="*/ 6240780 h 6858000"/>
              <a:gd name="connsiteX14" fmla="*/ 0 w 119336"/>
              <a:gd name="connsiteY14" fmla="*/ 5554980 h 6858000"/>
              <a:gd name="connsiteX15" fmla="*/ 0 w 119336"/>
              <a:gd name="connsiteY15" fmla="*/ 5074920 h 6858000"/>
              <a:gd name="connsiteX16" fmla="*/ 0 w 119336"/>
              <a:gd name="connsiteY16" fmla="*/ 4526280 h 6858000"/>
              <a:gd name="connsiteX17" fmla="*/ 0 w 119336"/>
              <a:gd name="connsiteY17" fmla="*/ 3977640 h 6858000"/>
              <a:gd name="connsiteX18" fmla="*/ 0 w 119336"/>
              <a:gd name="connsiteY18" fmla="*/ 3154680 h 6858000"/>
              <a:gd name="connsiteX19" fmla="*/ 0 w 119336"/>
              <a:gd name="connsiteY19" fmla="*/ 2400300 h 6858000"/>
              <a:gd name="connsiteX20" fmla="*/ 0 w 119336"/>
              <a:gd name="connsiteY20" fmla="*/ 1645920 h 6858000"/>
              <a:gd name="connsiteX21" fmla="*/ 0 w 119336"/>
              <a:gd name="connsiteY21" fmla="*/ 822960 h 6858000"/>
              <a:gd name="connsiteX22" fmla="*/ 0 w 119336"/>
              <a:gd name="connsiteY2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336" h="6858000" fill="none" extrusionOk="0">
                <a:moveTo>
                  <a:pt x="0" y="0"/>
                </a:moveTo>
                <a:cubicBezTo>
                  <a:pt x="31562" y="-1582"/>
                  <a:pt x="92849" y="5548"/>
                  <a:pt x="119336" y="0"/>
                </a:cubicBezTo>
                <a:cubicBezTo>
                  <a:pt x="121185" y="209212"/>
                  <a:pt x="149524" y="412881"/>
                  <a:pt x="119336" y="754380"/>
                </a:cubicBezTo>
                <a:cubicBezTo>
                  <a:pt x="89148" y="1095879"/>
                  <a:pt x="110657" y="1299855"/>
                  <a:pt x="119336" y="1577340"/>
                </a:cubicBezTo>
                <a:cubicBezTo>
                  <a:pt x="128015" y="1854825"/>
                  <a:pt x="116091" y="2107807"/>
                  <a:pt x="119336" y="2263140"/>
                </a:cubicBezTo>
                <a:cubicBezTo>
                  <a:pt x="122581" y="2418473"/>
                  <a:pt x="132722" y="2601586"/>
                  <a:pt x="119336" y="2743200"/>
                </a:cubicBezTo>
                <a:cubicBezTo>
                  <a:pt x="105950" y="2884814"/>
                  <a:pt x="145667" y="3259920"/>
                  <a:pt x="119336" y="3497580"/>
                </a:cubicBezTo>
                <a:cubicBezTo>
                  <a:pt x="93005" y="3735240"/>
                  <a:pt x="103817" y="3818097"/>
                  <a:pt x="119336" y="4046220"/>
                </a:cubicBezTo>
                <a:cubicBezTo>
                  <a:pt x="134855" y="4274343"/>
                  <a:pt x="131789" y="4466889"/>
                  <a:pt x="119336" y="4594860"/>
                </a:cubicBezTo>
                <a:cubicBezTo>
                  <a:pt x="106883" y="4722831"/>
                  <a:pt x="148240" y="5065719"/>
                  <a:pt x="119336" y="5417820"/>
                </a:cubicBezTo>
                <a:cubicBezTo>
                  <a:pt x="90432" y="5769921"/>
                  <a:pt x="101381" y="5731417"/>
                  <a:pt x="119336" y="5897880"/>
                </a:cubicBezTo>
                <a:cubicBezTo>
                  <a:pt x="137291" y="6064343"/>
                  <a:pt x="151864" y="6409203"/>
                  <a:pt x="119336" y="6858000"/>
                </a:cubicBezTo>
                <a:cubicBezTo>
                  <a:pt x="82819" y="6852446"/>
                  <a:pt x="27630" y="6856788"/>
                  <a:pt x="0" y="6858000"/>
                </a:cubicBezTo>
                <a:cubicBezTo>
                  <a:pt x="14841" y="6655261"/>
                  <a:pt x="-14645" y="6462635"/>
                  <a:pt x="0" y="6240780"/>
                </a:cubicBezTo>
                <a:cubicBezTo>
                  <a:pt x="14645" y="6018925"/>
                  <a:pt x="-3629" y="5820068"/>
                  <a:pt x="0" y="5554980"/>
                </a:cubicBezTo>
                <a:cubicBezTo>
                  <a:pt x="3629" y="5289892"/>
                  <a:pt x="10900" y="5208943"/>
                  <a:pt x="0" y="5074920"/>
                </a:cubicBezTo>
                <a:cubicBezTo>
                  <a:pt x="-10900" y="4940897"/>
                  <a:pt x="12783" y="4734545"/>
                  <a:pt x="0" y="4526280"/>
                </a:cubicBezTo>
                <a:cubicBezTo>
                  <a:pt x="-12783" y="4318015"/>
                  <a:pt x="20060" y="4139718"/>
                  <a:pt x="0" y="3977640"/>
                </a:cubicBezTo>
                <a:cubicBezTo>
                  <a:pt x="-20060" y="3815562"/>
                  <a:pt x="25412" y="3563526"/>
                  <a:pt x="0" y="3154680"/>
                </a:cubicBezTo>
                <a:cubicBezTo>
                  <a:pt x="-25412" y="2745834"/>
                  <a:pt x="-17243" y="2578407"/>
                  <a:pt x="0" y="2400300"/>
                </a:cubicBezTo>
                <a:cubicBezTo>
                  <a:pt x="17243" y="2222193"/>
                  <a:pt x="14118" y="1803718"/>
                  <a:pt x="0" y="1645920"/>
                </a:cubicBezTo>
                <a:cubicBezTo>
                  <a:pt x="-14118" y="1488122"/>
                  <a:pt x="-16522" y="1186187"/>
                  <a:pt x="0" y="822960"/>
                </a:cubicBezTo>
                <a:cubicBezTo>
                  <a:pt x="16522" y="459733"/>
                  <a:pt x="13741" y="394287"/>
                  <a:pt x="0" y="0"/>
                </a:cubicBezTo>
                <a:close/>
              </a:path>
              <a:path w="119336" h="6858000" stroke="0" extrusionOk="0">
                <a:moveTo>
                  <a:pt x="0" y="0"/>
                </a:moveTo>
                <a:cubicBezTo>
                  <a:pt x="48133" y="1989"/>
                  <a:pt x="88497" y="2717"/>
                  <a:pt x="119336" y="0"/>
                </a:cubicBezTo>
                <a:cubicBezTo>
                  <a:pt x="106676" y="323715"/>
                  <a:pt x="119863" y="408488"/>
                  <a:pt x="119336" y="685800"/>
                </a:cubicBezTo>
                <a:cubicBezTo>
                  <a:pt x="118809" y="963112"/>
                  <a:pt x="130665" y="987992"/>
                  <a:pt x="119336" y="1234440"/>
                </a:cubicBezTo>
                <a:cubicBezTo>
                  <a:pt x="108007" y="1480888"/>
                  <a:pt x="112872" y="1554337"/>
                  <a:pt x="119336" y="1714500"/>
                </a:cubicBezTo>
                <a:cubicBezTo>
                  <a:pt x="125800" y="1874663"/>
                  <a:pt x="126272" y="2262204"/>
                  <a:pt x="119336" y="2468880"/>
                </a:cubicBezTo>
                <a:cubicBezTo>
                  <a:pt x="112400" y="2675556"/>
                  <a:pt x="132378" y="2939894"/>
                  <a:pt x="119336" y="3154680"/>
                </a:cubicBezTo>
                <a:cubicBezTo>
                  <a:pt x="106294" y="3369466"/>
                  <a:pt x="99171" y="3534571"/>
                  <a:pt x="119336" y="3840480"/>
                </a:cubicBezTo>
                <a:cubicBezTo>
                  <a:pt x="139501" y="4146389"/>
                  <a:pt x="129213" y="4258127"/>
                  <a:pt x="119336" y="4457700"/>
                </a:cubicBezTo>
                <a:cubicBezTo>
                  <a:pt x="109459" y="4657273"/>
                  <a:pt x="106571" y="5018963"/>
                  <a:pt x="119336" y="5280660"/>
                </a:cubicBezTo>
                <a:cubicBezTo>
                  <a:pt x="132101" y="5542357"/>
                  <a:pt x="130182" y="5748293"/>
                  <a:pt x="119336" y="6103620"/>
                </a:cubicBezTo>
                <a:cubicBezTo>
                  <a:pt x="108490" y="6458947"/>
                  <a:pt x="92118" y="6672277"/>
                  <a:pt x="119336" y="6858000"/>
                </a:cubicBezTo>
                <a:cubicBezTo>
                  <a:pt x="68049" y="6855537"/>
                  <a:pt x="45306" y="6856328"/>
                  <a:pt x="0" y="6858000"/>
                </a:cubicBezTo>
                <a:cubicBezTo>
                  <a:pt x="-23027" y="6644720"/>
                  <a:pt x="-17228" y="6518564"/>
                  <a:pt x="0" y="6377940"/>
                </a:cubicBezTo>
                <a:cubicBezTo>
                  <a:pt x="17228" y="6237316"/>
                  <a:pt x="18767" y="6052842"/>
                  <a:pt x="0" y="5829300"/>
                </a:cubicBezTo>
                <a:cubicBezTo>
                  <a:pt x="-18767" y="5605758"/>
                  <a:pt x="-14318" y="5468346"/>
                  <a:pt x="0" y="5212080"/>
                </a:cubicBezTo>
                <a:cubicBezTo>
                  <a:pt x="14318" y="4955814"/>
                  <a:pt x="-6361" y="4966804"/>
                  <a:pt x="0" y="4732020"/>
                </a:cubicBezTo>
                <a:cubicBezTo>
                  <a:pt x="6361" y="4497236"/>
                  <a:pt x="-25473" y="4214921"/>
                  <a:pt x="0" y="3909060"/>
                </a:cubicBezTo>
                <a:cubicBezTo>
                  <a:pt x="25473" y="3603199"/>
                  <a:pt x="-15287" y="3636659"/>
                  <a:pt x="0" y="3429000"/>
                </a:cubicBezTo>
                <a:cubicBezTo>
                  <a:pt x="15287" y="3221341"/>
                  <a:pt x="-7565" y="3064566"/>
                  <a:pt x="0" y="2948940"/>
                </a:cubicBezTo>
                <a:cubicBezTo>
                  <a:pt x="7565" y="2833314"/>
                  <a:pt x="-18659" y="2663548"/>
                  <a:pt x="0" y="2468880"/>
                </a:cubicBezTo>
                <a:cubicBezTo>
                  <a:pt x="18659" y="2274212"/>
                  <a:pt x="-4519" y="2018462"/>
                  <a:pt x="0" y="1851660"/>
                </a:cubicBezTo>
                <a:cubicBezTo>
                  <a:pt x="4519" y="1684858"/>
                  <a:pt x="13419" y="1393766"/>
                  <a:pt x="0" y="1234440"/>
                </a:cubicBezTo>
                <a:cubicBezTo>
                  <a:pt x="-13419" y="1075114"/>
                  <a:pt x="-2722" y="318339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18599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198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capture d’écran, Dessin d’enfant, cerf-volant&#10;&#10;Description générée automatiquement">
            <a:extLst>
              <a:ext uri="{FF2B5EF4-FFF2-40B4-BE49-F238E27FC236}">
                <a16:creationId xmlns:a16="http://schemas.microsoft.com/office/drawing/2014/main" id="{484F20E0-D428-F370-3314-9089BC1CD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91" t="1902" r="1313" b="1902"/>
          <a:stretch/>
        </p:blipFill>
        <p:spPr>
          <a:xfrm>
            <a:off x="10992223" y="0"/>
            <a:ext cx="122445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7642C8-CA83-E6E9-0339-0E010ED5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12052"/>
            <a:ext cx="10297143" cy="666651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30C454-B737-D801-176A-DFBE119A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43"/>
            <a:ext cx="10297143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CB5823-0CB9-EFD0-EF77-05DB9690F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064" y="127140"/>
            <a:ext cx="1277509" cy="3037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B0DC04-AA29-6473-43EA-4ED4F56C6E2A}"/>
              </a:ext>
            </a:extLst>
          </p:cNvPr>
          <p:cNvSpPr txBox="1"/>
          <p:nvPr userDrawn="1"/>
        </p:nvSpPr>
        <p:spPr>
          <a:xfrm>
            <a:off x="5951984" y="12714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des régions fribourgeoises pour la Nouvelle Politique Régionale (NPR)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Verein der freiburger Regionen für die Neue Regionalpolitik (NRP)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E2CAC-6D7B-D9EA-3DDC-6227E02F8997}"/>
              </a:ext>
            </a:extLst>
          </p:cNvPr>
          <p:cNvSpPr/>
          <p:nvPr userDrawn="1"/>
        </p:nvSpPr>
        <p:spPr>
          <a:xfrm>
            <a:off x="0" y="0"/>
            <a:ext cx="119336" cy="6858000"/>
          </a:xfrm>
          <a:custGeom>
            <a:avLst/>
            <a:gdLst>
              <a:gd name="connsiteX0" fmla="*/ 0 w 119336"/>
              <a:gd name="connsiteY0" fmla="*/ 0 h 6858000"/>
              <a:gd name="connsiteX1" fmla="*/ 119336 w 119336"/>
              <a:gd name="connsiteY1" fmla="*/ 0 h 6858000"/>
              <a:gd name="connsiteX2" fmla="*/ 119336 w 119336"/>
              <a:gd name="connsiteY2" fmla="*/ 754380 h 6858000"/>
              <a:gd name="connsiteX3" fmla="*/ 119336 w 119336"/>
              <a:gd name="connsiteY3" fmla="*/ 1577340 h 6858000"/>
              <a:gd name="connsiteX4" fmla="*/ 119336 w 119336"/>
              <a:gd name="connsiteY4" fmla="*/ 2263140 h 6858000"/>
              <a:gd name="connsiteX5" fmla="*/ 119336 w 119336"/>
              <a:gd name="connsiteY5" fmla="*/ 2743200 h 6858000"/>
              <a:gd name="connsiteX6" fmla="*/ 119336 w 119336"/>
              <a:gd name="connsiteY6" fmla="*/ 3497580 h 6858000"/>
              <a:gd name="connsiteX7" fmla="*/ 119336 w 119336"/>
              <a:gd name="connsiteY7" fmla="*/ 4046220 h 6858000"/>
              <a:gd name="connsiteX8" fmla="*/ 119336 w 119336"/>
              <a:gd name="connsiteY8" fmla="*/ 4594860 h 6858000"/>
              <a:gd name="connsiteX9" fmla="*/ 119336 w 119336"/>
              <a:gd name="connsiteY9" fmla="*/ 5417820 h 6858000"/>
              <a:gd name="connsiteX10" fmla="*/ 119336 w 119336"/>
              <a:gd name="connsiteY10" fmla="*/ 5897880 h 6858000"/>
              <a:gd name="connsiteX11" fmla="*/ 119336 w 119336"/>
              <a:gd name="connsiteY11" fmla="*/ 6858000 h 6858000"/>
              <a:gd name="connsiteX12" fmla="*/ 0 w 119336"/>
              <a:gd name="connsiteY12" fmla="*/ 6858000 h 6858000"/>
              <a:gd name="connsiteX13" fmla="*/ 0 w 119336"/>
              <a:gd name="connsiteY13" fmla="*/ 6240780 h 6858000"/>
              <a:gd name="connsiteX14" fmla="*/ 0 w 119336"/>
              <a:gd name="connsiteY14" fmla="*/ 5554980 h 6858000"/>
              <a:gd name="connsiteX15" fmla="*/ 0 w 119336"/>
              <a:gd name="connsiteY15" fmla="*/ 5074920 h 6858000"/>
              <a:gd name="connsiteX16" fmla="*/ 0 w 119336"/>
              <a:gd name="connsiteY16" fmla="*/ 4526280 h 6858000"/>
              <a:gd name="connsiteX17" fmla="*/ 0 w 119336"/>
              <a:gd name="connsiteY17" fmla="*/ 3977640 h 6858000"/>
              <a:gd name="connsiteX18" fmla="*/ 0 w 119336"/>
              <a:gd name="connsiteY18" fmla="*/ 3154680 h 6858000"/>
              <a:gd name="connsiteX19" fmla="*/ 0 w 119336"/>
              <a:gd name="connsiteY19" fmla="*/ 2400300 h 6858000"/>
              <a:gd name="connsiteX20" fmla="*/ 0 w 119336"/>
              <a:gd name="connsiteY20" fmla="*/ 1645920 h 6858000"/>
              <a:gd name="connsiteX21" fmla="*/ 0 w 119336"/>
              <a:gd name="connsiteY21" fmla="*/ 822960 h 6858000"/>
              <a:gd name="connsiteX22" fmla="*/ 0 w 119336"/>
              <a:gd name="connsiteY2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336" h="6858000" fill="none" extrusionOk="0">
                <a:moveTo>
                  <a:pt x="0" y="0"/>
                </a:moveTo>
                <a:cubicBezTo>
                  <a:pt x="31562" y="-1582"/>
                  <a:pt x="92849" y="5548"/>
                  <a:pt x="119336" y="0"/>
                </a:cubicBezTo>
                <a:cubicBezTo>
                  <a:pt x="121185" y="209212"/>
                  <a:pt x="149524" y="412881"/>
                  <a:pt x="119336" y="754380"/>
                </a:cubicBezTo>
                <a:cubicBezTo>
                  <a:pt x="89148" y="1095879"/>
                  <a:pt x="110657" y="1299855"/>
                  <a:pt x="119336" y="1577340"/>
                </a:cubicBezTo>
                <a:cubicBezTo>
                  <a:pt x="128015" y="1854825"/>
                  <a:pt x="116091" y="2107807"/>
                  <a:pt x="119336" y="2263140"/>
                </a:cubicBezTo>
                <a:cubicBezTo>
                  <a:pt x="122581" y="2418473"/>
                  <a:pt x="132722" y="2601586"/>
                  <a:pt x="119336" y="2743200"/>
                </a:cubicBezTo>
                <a:cubicBezTo>
                  <a:pt x="105950" y="2884814"/>
                  <a:pt x="145667" y="3259920"/>
                  <a:pt x="119336" y="3497580"/>
                </a:cubicBezTo>
                <a:cubicBezTo>
                  <a:pt x="93005" y="3735240"/>
                  <a:pt x="103817" y="3818097"/>
                  <a:pt x="119336" y="4046220"/>
                </a:cubicBezTo>
                <a:cubicBezTo>
                  <a:pt x="134855" y="4274343"/>
                  <a:pt x="131789" y="4466889"/>
                  <a:pt x="119336" y="4594860"/>
                </a:cubicBezTo>
                <a:cubicBezTo>
                  <a:pt x="106883" y="4722831"/>
                  <a:pt x="148240" y="5065719"/>
                  <a:pt x="119336" y="5417820"/>
                </a:cubicBezTo>
                <a:cubicBezTo>
                  <a:pt x="90432" y="5769921"/>
                  <a:pt x="101381" y="5731417"/>
                  <a:pt x="119336" y="5897880"/>
                </a:cubicBezTo>
                <a:cubicBezTo>
                  <a:pt x="137291" y="6064343"/>
                  <a:pt x="151864" y="6409203"/>
                  <a:pt x="119336" y="6858000"/>
                </a:cubicBezTo>
                <a:cubicBezTo>
                  <a:pt x="82819" y="6852446"/>
                  <a:pt x="27630" y="6856788"/>
                  <a:pt x="0" y="6858000"/>
                </a:cubicBezTo>
                <a:cubicBezTo>
                  <a:pt x="14841" y="6655261"/>
                  <a:pt x="-14645" y="6462635"/>
                  <a:pt x="0" y="6240780"/>
                </a:cubicBezTo>
                <a:cubicBezTo>
                  <a:pt x="14645" y="6018925"/>
                  <a:pt x="-3629" y="5820068"/>
                  <a:pt x="0" y="5554980"/>
                </a:cubicBezTo>
                <a:cubicBezTo>
                  <a:pt x="3629" y="5289892"/>
                  <a:pt x="10900" y="5208943"/>
                  <a:pt x="0" y="5074920"/>
                </a:cubicBezTo>
                <a:cubicBezTo>
                  <a:pt x="-10900" y="4940897"/>
                  <a:pt x="12783" y="4734545"/>
                  <a:pt x="0" y="4526280"/>
                </a:cubicBezTo>
                <a:cubicBezTo>
                  <a:pt x="-12783" y="4318015"/>
                  <a:pt x="20060" y="4139718"/>
                  <a:pt x="0" y="3977640"/>
                </a:cubicBezTo>
                <a:cubicBezTo>
                  <a:pt x="-20060" y="3815562"/>
                  <a:pt x="25412" y="3563526"/>
                  <a:pt x="0" y="3154680"/>
                </a:cubicBezTo>
                <a:cubicBezTo>
                  <a:pt x="-25412" y="2745834"/>
                  <a:pt x="-17243" y="2578407"/>
                  <a:pt x="0" y="2400300"/>
                </a:cubicBezTo>
                <a:cubicBezTo>
                  <a:pt x="17243" y="2222193"/>
                  <a:pt x="14118" y="1803718"/>
                  <a:pt x="0" y="1645920"/>
                </a:cubicBezTo>
                <a:cubicBezTo>
                  <a:pt x="-14118" y="1488122"/>
                  <a:pt x="-16522" y="1186187"/>
                  <a:pt x="0" y="822960"/>
                </a:cubicBezTo>
                <a:cubicBezTo>
                  <a:pt x="16522" y="459733"/>
                  <a:pt x="13741" y="394287"/>
                  <a:pt x="0" y="0"/>
                </a:cubicBezTo>
                <a:close/>
              </a:path>
              <a:path w="119336" h="6858000" stroke="0" extrusionOk="0">
                <a:moveTo>
                  <a:pt x="0" y="0"/>
                </a:moveTo>
                <a:cubicBezTo>
                  <a:pt x="48133" y="1989"/>
                  <a:pt x="88497" y="2717"/>
                  <a:pt x="119336" y="0"/>
                </a:cubicBezTo>
                <a:cubicBezTo>
                  <a:pt x="106676" y="323715"/>
                  <a:pt x="119863" y="408488"/>
                  <a:pt x="119336" y="685800"/>
                </a:cubicBezTo>
                <a:cubicBezTo>
                  <a:pt x="118809" y="963112"/>
                  <a:pt x="130665" y="987992"/>
                  <a:pt x="119336" y="1234440"/>
                </a:cubicBezTo>
                <a:cubicBezTo>
                  <a:pt x="108007" y="1480888"/>
                  <a:pt x="112872" y="1554337"/>
                  <a:pt x="119336" y="1714500"/>
                </a:cubicBezTo>
                <a:cubicBezTo>
                  <a:pt x="125800" y="1874663"/>
                  <a:pt x="126272" y="2262204"/>
                  <a:pt x="119336" y="2468880"/>
                </a:cubicBezTo>
                <a:cubicBezTo>
                  <a:pt x="112400" y="2675556"/>
                  <a:pt x="132378" y="2939894"/>
                  <a:pt x="119336" y="3154680"/>
                </a:cubicBezTo>
                <a:cubicBezTo>
                  <a:pt x="106294" y="3369466"/>
                  <a:pt x="99171" y="3534571"/>
                  <a:pt x="119336" y="3840480"/>
                </a:cubicBezTo>
                <a:cubicBezTo>
                  <a:pt x="139501" y="4146389"/>
                  <a:pt x="129213" y="4258127"/>
                  <a:pt x="119336" y="4457700"/>
                </a:cubicBezTo>
                <a:cubicBezTo>
                  <a:pt x="109459" y="4657273"/>
                  <a:pt x="106571" y="5018963"/>
                  <a:pt x="119336" y="5280660"/>
                </a:cubicBezTo>
                <a:cubicBezTo>
                  <a:pt x="132101" y="5542357"/>
                  <a:pt x="130182" y="5748293"/>
                  <a:pt x="119336" y="6103620"/>
                </a:cubicBezTo>
                <a:cubicBezTo>
                  <a:pt x="108490" y="6458947"/>
                  <a:pt x="92118" y="6672277"/>
                  <a:pt x="119336" y="6858000"/>
                </a:cubicBezTo>
                <a:cubicBezTo>
                  <a:pt x="68049" y="6855537"/>
                  <a:pt x="45306" y="6856328"/>
                  <a:pt x="0" y="6858000"/>
                </a:cubicBezTo>
                <a:cubicBezTo>
                  <a:pt x="-23027" y="6644720"/>
                  <a:pt x="-17228" y="6518564"/>
                  <a:pt x="0" y="6377940"/>
                </a:cubicBezTo>
                <a:cubicBezTo>
                  <a:pt x="17228" y="6237316"/>
                  <a:pt x="18767" y="6052842"/>
                  <a:pt x="0" y="5829300"/>
                </a:cubicBezTo>
                <a:cubicBezTo>
                  <a:pt x="-18767" y="5605758"/>
                  <a:pt x="-14318" y="5468346"/>
                  <a:pt x="0" y="5212080"/>
                </a:cubicBezTo>
                <a:cubicBezTo>
                  <a:pt x="14318" y="4955814"/>
                  <a:pt x="-6361" y="4966804"/>
                  <a:pt x="0" y="4732020"/>
                </a:cubicBezTo>
                <a:cubicBezTo>
                  <a:pt x="6361" y="4497236"/>
                  <a:pt x="-25473" y="4214921"/>
                  <a:pt x="0" y="3909060"/>
                </a:cubicBezTo>
                <a:cubicBezTo>
                  <a:pt x="25473" y="3603199"/>
                  <a:pt x="-15287" y="3636659"/>
                  <a:pt x="0" y="3429000"/>
                </a:cubicBezTo>
                <a:cubicBezTo>
                  <a:pt x="15287" y="3221341"/>
                  <a:pt x="-7565" y="3064566"/>
                  <a:pt x="0" y="2948940"/>
                </a:cubicBezTo>
                <a:cubicBezTo>
                  <a:pt x="7565" y="2833314"/>
                  <a:pt x="-18659" y="2663548"/>
                  <a:pt x="0" y="2468880"/>
                </a:cubicBezTo>
                <a:cubicBezTo>
                  <a:pt x="18659" y="2274212"/>
                  <a:pt x="-4519" y="2018462"/>
                  <a:pt x="0" y="1851660"/>
                </a:cubicBezTo>
                <a:cubicBezTo>
                  <a:pt x="4519" y="1684858"/>
                  <a:pt x="13419" y="1393766"/>
                  <a:pt x="0" y="1234440"/>
                </a:cubicBezTo>
                <a:cubicBezTo>
                  <a:pt x="-13419" y="1075114"/>
                  <a:pt x="-2722" y="318339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18599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285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Final_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E3C876F-67A3-5D1F-B8C0-9195FF50A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5640" y="2204864"/>
            <a:ext cx="3418840" cy="34188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26D27F7-A0A2-6B40-9872-2BC500457CEF}"/>
              </a:ext>
            </a:extLst>
          </p:cNvPr>
          <p:cNvSpPr txBox="1"/>
          <p:nvPr userDrawn="1"/>
        </p:nvSpPr>
        <p:spPr>
          <a:xfrm>
            <a:off x="6315073" y="2515265"/>
            <a:ext cx="3798230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INNOREG-FR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Rue du Château 112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 – 1680 Romont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+41 26 651 90 57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jonathan.stark@innoregfr.ch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https://npr.promfr.ch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wwww.innoregfr.ch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05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C0-HD-TOP.png">
            <a:extLst>
              <a:ext uri="{FF2B5EF4-FFF2-40B4-BE49-F238E27FC236}">
                <a16:creationId xmlns:a16="http://schemas.microsoft.com/office/drawing/2014/main" id="{0137C6A7-40D8-A260-BD51-EECD686F77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  <a14:imgEffect>
                      <a14:colorTemperature colorTemp="6498"/>
                    </a14:imgEffect>
                    <a14:imgEffect>
                      <a14:saturation sat="89000"/>
                    </a14:imgEffect>
                    <a14:imgEffect>
                      <a14:brightnessContrast bright="-8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85482" y="1978867"/>
            <a:ext cx="6885385" cy="29276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7796E9-5E6C-01DA-5FBC-448DF46CB3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872" y="127140"/>
            <a:ext cx="1277509" cy="3037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1CAA2E-7EF6-9CD5-F52B-E57217E58950}"/>
              </a:ext>
            </a:extLst>
          </p:cNvPr>
          <p:cNvSpPr txBox="1"/>
          <p:nvPr userDrawn="1"/>
        </p:nvSpPr>
        <p:spPr>
          <a:xfrm>
            <a:off x="4223792" y="12714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des régions fribourgeoises pour la Nouvelle Politique Régionale (NPR)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Verein der freiburger Regionen für die Neue Regionalpolitik (NRP)</a:t>
            </a:r>
            <a:endParaRPr lang="fr-CH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0F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6C77-E66C-4737-9751-8BE74CC6C1C9}" type="datetimeFigureOut">
              <a:rPr lang="fr-CH" smtClean="0"/>
              <a:t>02.05.25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9" r:id="rId2"/>
    <p:sldLayoutId id="2147483890" r:id="rId3"/>
    <p:sldLayoutId id="2147483891" r:id="rId4"/>
    <p:sldLayoutId id="2147483894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66"/>
        </a:buClr>
        <a:buSzPct val="75000"/>
        <a:buFont typeface="Wingdings" panose="05000000000000000000" pitchFamily="2" charset="2"/>
        <a:buChar char="q"/>
        <a:defRPr sz="2200" kern="1200">
          <a:solidFill>
            <a:srgbClr val="0000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99CC"/>
        </a:buClr>
        <a:buSzPct val="75000"/>
        <a:buFont typeface="Wingdings" panose="05000000000000000000" pitchFamily="2" charset="2"/>
        <a:buChar char="q"/>
        <a:defRPr sz="2000" kern="1200">
          <a:solidFill>
            <a:srgbClr val="6699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CCCC"/>
        </a:buClr>
        <a:buSzPct val="75000"/>
        <a:buFont typeface="Wingdings" panose="05000000000000000000" pitchFamily="2" charset="2"/>
        <a:buChar char="q"/>
        <a:defRPr sz="1800" kern="1200">
          <a:solidFill>
            <a:srgbClr val="CCCC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66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ts.ch/play/tv/12h45/video/depuis-1-mois-la-ville-de-rue-propose-un-parcours-secret-pour-decouvrir-les-richesses-medievales-de-la-cite-fribourgeoise?urn=urn:rts:video:150652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EEBD5372-9970-9AB5-3940-0FC1F7971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CoSaF – Economie locale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41CB9A7-1F09-1015-A6F1-EAE95C5CF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H" sz="3600" dirty="0"/>
              <a:t>Tourisme et économie locale : </a:t>
            </a:r>
            <a:br>
              <a:rPr lang="fr-CH" sz="3600" dirty="0"/>
            </a:br>
            <a:r>
              <a:rPr lang="fr-CH" sz="3600" dirty="0"/>
              <a:t>le cas de rue </a:t>
            </a:r>
          </a:p>
        </p:txBody>
      </p:sp>
      <p:pic>
        <p:nvPicPr>
          <p:cNvPr id="1026" name="Picture 2" descr="Vecteurs et illustrations de Television en téléchargement gratuit | Freepik">
            <a:hlinkClick r:id="rId2"/>
            <a:extLst>
              <a:ext uri="{FF2B5EF4-FFF2-40B4-BE49-F238E27FC236}">
                <a16:creationId xmlns:a16="http://schemas.microsoft.com/office/drawing/2014/main" id="{B9FE01E6-2F0B-1801-7E27-DA989E91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416" y="116632"/>
            <a:ext cx="2117229" cy="21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5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E2204-3C16-9A78-1C89-1A453EC0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C102A-A196-C6E1-94BE-2EFEF0EE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484743"/>
            <a:ext cx="5112568" cy="5256625"/>
          </a:xfrm>
        </p:spPr>
        <p:txBody>
          <a:bodyPr/>
          <a:lstStyle/>
          <a:p>
            <a:pPr marL="0" indent="0">
              <a:buNone/>
            </a:pPr>
            <a:r>
              <a:rPr lang="fr-CH" b="1" dirty="0"/>
              <a:t>Opportunités</a:t>
            </a:r>
            <a:r>
              <a:rPr lang="fr-CH" dirty="0"/>
              <a:t> </a:t>
            </a:r>
          </a:p>
          <a:p>
            <a:r>
              <a:rPr lang="fr-CH" dirty="0"/>
              <a:t>Ressenti du Syndic validé par une étude préliminaire</a:t>
            </a:r>
          </a:p>
          <a:p>
            <a:r>
              <a:rPr lang="fr-CH" dirty="0"/>
              <a:t>Des améliorations pour les touristes et les locaux </a:t>
            </a:r>
          </a:p>
          <a:p>
            <a:r>
              <a:rPr lang="fr-CH" dirty="0"/>
              <a:t>Des développements échelonnés dans le temps </a:t>
            </a:r>
          </a:p>
          <a:p>
            <a:r>
              <a:rPr lang="fr-CH" dirty="0"/>
              <a:t>Création de valeur ajoutée à une petite échelle</a:t>
            </a:r>
          </a:p>
          <a:p>
            <a:r>
              <a:rPr lang="fr-CH" dirty="0"/>
              <a:t>Réflexion sur la nouvelle stratégie touristique de la </a:t>
            </a:r>
            <a:r>
              <a:rPr lang="fr-CH" dirty="0" err="1"/>
              <a:t>Glâne</a:t>
            </a:r>
            <a:r>
              <a:rPr lang="fr-CH" dirty="0"/>
              <a:t> (secret)</a:t>
            </a:r>
          </a:p>
          <a:p>
            <a:endParaRPr lang="fr-CH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ECCD3E5-2E25-7708-7440-0ED5C8115E40}"/>
              </a:ext>
            </a:extLst>
          </p:cNvPr>
          <p:cNvSpPr txBox="1">
            <a:spLocks/>
          </p:cNvSpPr>
          <p:nvPr/>
        </p:nvSpPr>
        <p:spPr>
          <a:xfrm>
            <a:off x="5879976" y="1484742"/>
            <a:ext cx="5112568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CH" b="1" dirty="0"/>
              <a:t>Points de vigilance</a:t>
            </a:r>
          </a:p>
          <a:p>
            <a:r>
              <a:rPr lang="fr-CH" dirty="0"/>
              <a:t>Vision forte mais qui repose sur la «bonne entente» et des personnes-clés  </a:t>
            </a:r>
          </a:p>
          <a:p>
            <a:r>
              <a:rPr lang="fr-CH" dirty="0"/>
              <a:t>Quid de la pérennité de la vision si changement de Syndic ?</a:t>
            </a:r>
          </a:p>
          <a:p>
            <a:r>
              <a:rPr lang="fr-CH" dirty="0">
                <a:solidFill>
                  <a:srgbClr val="003366"/>
                </a:solidFill>
              </a:rPr>
              <a:t>Inscrire la démarche dans une vision stratégique partagée (habitants, élus, commerçants)</a:t>
            </a:r>
          </a:p>
          <a:p>
            <a:r>
              <a:rPr lang="fr-CH" dirty="0"/>
              <a:t>Comment maintenir l’attractivité du site dans le temps (processus évolutif, réinvestissement)</a:t>
            </a:r>
          </a:p>
        </p:txBody>
      </p:sp>
    </p:spTree>
    <p:extLst>
      <p:ext uri="{BB962C8B-B14F-4D97-AF65-F5344CB8AC3E}">
        <p14:creationId xmlns:p14="http://schemas.microsoft.com/office/powerpoint/2010/main" val="2557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0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FBC24-E3F8-A733-B232-9E23FD7A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ville de rue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541391-D84A-925A-D14D-BD2F7AA91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988840"/>
            <a:ext cx="4229348" cy="378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que 6" descr="Orientation avec un remplissage uni">
            <a:extLst>
              <a:ext uri="{FF2B5EF4-FFF2-40B4-BE49-F238E27FC236}">
                <a16:creationId xmlns:a16="http://schemas.microsoft.com/office/drawing/2014/main" id="{68D2FDE7-D0C2-813D-E7A0-B602CEE5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3861048"/>
            <a:ext cx="288032" cy="288032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87A0D22-A8B6-0F9E-F0D8-1B66E3B7B5C1}"/>
              </a:ext>
            </a:extLst>
          </p:cNvPr>
          <p:cNvSpPr txBox="1">
            <a:spLocks/>
          </p:cNvSpPr>
          <p:nvPr/>
        </p:nvSpPr>
        <p:spPr>
          <a:xfrm>
            <a:off x="551384" y="1484743"/>
            <a:ext cx="10297143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Statut de «plus petite ville d’Europe»</a:t>
            </a:r>
          </a:p>
          <a:p>
            <a:r>
              <a:rPr lang="fr-CH" dirty="0"/>
              <a:t>2’600 habitants</a:t>
            </a:r>
          </a:p>
          <a:p>
            <a:pPr lvl="1"/>
            <a:r>
              <a:rPr lang="fr-CH" dirty="0"/>
              <a:t>+25% entre 2010 et 2019</a:t>
            </a:r>
          </a:p>
          <a:p>
            <a:r>
              <a:rPr lang="fr-CH" dirty="0"/>
              <a:t>Sortie d’autoroute  -&gt; 15min (A1)</a:t>
            </a:r>
          </a:p>
          <a:p>
            <a:r>
              <a:rPr lang="fr-CH" dirty="0"/>
              <a:t>Gare -&gt; 15min (Romont)</a:t>
            </a:r>
          </a:p>
          <a:p>
            <a:endParaRPr lang="fr-CH" dirty="0"/>
          </a:p>
          <a:p>
            <a:r>
              <a:rPr lang="fr-CH" dirty="0"/>
              <a:t>Quelques particularités touristiques</a:t>
            </a:r>
          </a:p>
        </p:txBody>
      </p:sp>
    </p:spTree>
    <p:extLst>
      <p:ext uri="{BB962C8B-B14F-4D97-AF65-F5344CB8AC3E}">
        <p14:creationId xmlns:p14="http://schemas.microsoft.com/office/powerpoint/2010/main" val="884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3F1A0B2-D12C-2132-8968-8488EB40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CONSTAT été 2020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075C8-D446-AE29-1D9C-60386CE1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484743"/>
            <a:ext cx="5832648" cy="5256625"/>
          </a:xfrm>
        </p:spPr>
        <p:txBody>
          <a:bodyPr/>
          <a:lstStyle/>
          <a:p>
            <a:r>
              <a:rPr lang="fr-CH" dirty="0"/>
              <a:t>Augmentation du passage de cyclotouristes à Rue…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… mais ils ne font que passer ! 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883853-3D7C-2F2D-7A38-F2E4576E9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64" y="1772816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8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29559-8157-7BBF-8137-1A2148CB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Réflexion de base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0BB221-95F1-5FE4-8C4B-84957C9F3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43"/>
            <a:ext cx="6840760" cy="5256625"/>
          </a:xfrm>
        </p:spPr>
        <p:txBody>
          <a:bodyPr>
            <a:normAutofit/>
          </a:bodyPr>
          <a:lstStyle/>
          <a:p>
            <a:r>
              <a:rPr lang="fr-CH" sz="3200" dirty="0"/>
              <a:t>Comment faire rester ces gens plus longtemps ?</a:t>
            </a:r>
          </a:p>
          <a:p>
            <a:pPr marL="0" indent="0">
              <a:buNone/>
            </a:pPr>
            <a:endParaRPr lang="fr-CH" sz="3200" dirty="0"/>
          </a:p>
          <a:p>
            <a:r>
              <a:rPr lang="fr-CH" sz="3200" dirty="0"/>
              <a:t>Comment les inciter à consommer dans le village ?</a:t>
            </a:r>
          </a:p>
        </p:txBody>
      </p:sp>
      <p:pic>
        <p:nvPicPr>
          <p:cNvPr id="5" name="Graphique 4" descr="Questions avec un remplissage uni">
            <a:extLst>
              <a:ext uri="{FF2B5EF4-FFF2-40B4-BE49-F238E27FC236}">
                <a16:creationId xmlns:a16="http://schemas.microsoft.com/office/drawing/2014/main" id="{E626AD4D-693A-7733-B7AE-90AA044F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072" y="1628800"/>
            <a:ext cx="3888432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11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56B1D-AD9D-7A96-01EA-9B8CC405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0 : analyse touristique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DB9260-613A-1293-F16D-90AD29F8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CHF 20’000.-</a:t>
            </a:r>
          </a:p>
          <a:p>
            <a:r>
              <a:rPr lang="fr-CH" dirty="0"/>
              <a:t>Contribution actuelle : CHF 2,2 </a:t>
            </a:r>
            <a:r>
              <a:rPr lang="fr-CH" dirty="0" err="1"/>
              <a:t>mio</a:t>
            </a:r>
            <a:endParaRPr lang="fr-CH" dirty="0"/>
          </a:p>
          <a:p>
            <a:r>
              <a:rPr lang="fr-CH" dirty="0"/>
              <a:t>Contribution possible : </a:t>
            </a:r>
            <a:r>
              <a:rPr lang="fr-CH" b="1" dirty="0"/>
              <a:t>CHF 3,7 </a:t>
            </a:r>
            <a:r>
              <a:rPr lang="fr-CH" b="1" dirty="0" err="1"/>
              <a:t>mio</a:t>
            </a:r>
            <a:r>
              <a:rPr lang="fr-CH" b="1" dirty="0"/>
              <a:t> </a:t>
            </a:r>
          </a:p>
          <a:p>
            <a:r>
              <a:rPr lang="fr-CH" dirty="0"/>
              <a:t>Plans d’actions:	</a:t>
            </a:r>
          </a:p>
          <a:p>
            <a:pPr lvl="1"/>
            <a:r>
              <a:rPr lang="fr-CH" dirty="0"/>
              <a:t>Améliorer l’accueil</a:t>
            </a:r>
          </a:p>
          <a:p>
            <a:pPr lvl="1"/>
            <a:r>
              <a:rPr lang="fr-CH" dirty="0"/>
              <a:t>Développer les activités et produits</a:t>
            </a:r>
          </a:p>
          <a:p>
            <a:pPr lvl="1"/>
            <a:r>
              <a:rPr lang="fr-CH" dirty="0"/>
              <a:t>Favoriser la mobilité</a:t>
            </a:r>
          </a:p>
          <a:p>
            <a:pPr lvl="1"/>
            <a:r>
              <a:rPr lang="fr-CH" dirty="0"/>
              <a:t>Développer les compétences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44BCD-E3B3-815A-1AA3-07D1AFB9E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5" t="1849" r="3858" b="-1"/>
          <a:stretch/>
        </p:blipFill>
        <p:spPr>
          <a:xfrm>
            <a:off x="6118083" y="1916832"/>
            <a:ext cx="4320481" cy="382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17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23759-086D-96A8-BA44-3EA018AC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1 : améliorer l’accueil</a:t>
            </a:r>
          </a:p>
        </p:txBody>
      </p:sp>
      <p:pic>
        <p:nvPicPr>
          <p:cNvPr id="5" name="Espace réservé du contenu 4" descr="Une image contenant carte, Photographie aérienne, aérien, Vue plongeante&#10;&#10;Le contenu généré par l’IA peut être incorrect.">
            <a:extLst>
              <a:ext uri="{FF2B5EF4-FFF2-40B4-BE49-F238E27FC236}">
                <a16:creationId xmlns:a16="http://schemas.microsoft.com/office/drawing/2014/main" id="{5D35E89B-6ACA-9105-6106-540222AA0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2" t="1503" r="22460" b="5296"/>
          <a:stretch/>
        </p:blipFill>
        <p:spPr>
          <a:xfrm>
            <a:off x="6672064" y="1681452"/>
            <a:ext cx="403244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87EB36-CE74-F1BC-843D-16871DF2E99B}"/>
              </a:ext>
            </a:extLst>
          </p:cNvPr>
          <p:cNvSpPr/>
          <p:nvPr/>
        </p:nvSpPr>
        <p:spPr>
          <a:xfrm rot="18884712">
            <a:off x="8892449" y="3587684"/>
            <a:ext cx="641206" cy="22199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CCBEF6A-C7D7-95CF-E789-82A016BAEB12}"/>
              </a:ext>
            </a:extLst>
          </p:cNvPr>
          <p:cNvSpPr/>
          <p:nvPr/>
        </p:nvSpPr>
        <p:spPr>
          <a:xfrm>
            <a:off x="8157203" y="3364103"/>
            <a:ext cx="601362" cy="617838"/>
          </a:xfrm>
          <a:custGeom>
            <a:avLst/>
            <a:gdLst>
              <a:gd name="connsiteX0" fmla="*/ 304800 w 601362"/>
              <a:gd name="connsiteY0" fmla="*/ 0 h 617838"/>
              <a:gd name="connsiteX1" fmla="*/ 601362 w 601362"/>
              <a:gd name="connsiteY1" fmla="*/ 420130 h 617838"/>
              <a:gd name="connsiteX2" fmla="*/ 387178 w 601362"/>
              <a:gd name="connsiteY2" fmla="*/ 617838 h 617838"/>
              <a:gd name="connsiteX3" fmla="*/ 0 w 601362"/>
              <a:gd name="connsiteY3" fmla="*/ 568411 h 617838"/>
              <a:gd name="connsiteX4" fmla="*/ 74141 w 601362"/>
              <a:gd name="connsiteY4" fmla="*/ 255373 h 617838"/>
              <a:gd name="connsiteX5" fmla="*/ 304800 w 601362"/>
              <a:gd name="connsiteY5" fmla="*/ 0 h 6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362" h="617838">
                <a:moveTo>
                  <a:pt x="304800" y="0"/>
                </a:moveTo>
                <a:lnTo>
                  <a:pt x="601362" y="420130"/>
                </a:lnTo>
                <a:lnTo>
                  <a:pt x="387178" y="617838"/>
                </a:lnTo>
                <a:lnTo>
                  <a:pt x="0" y="568411"/>
                </a:lnTo>
                <a:lnTo>
                  <a:pt x="74141" y="255373"/>
                </a:lnTo>
                <a:lnTo>
                  <a:pt x="30480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5509DCE-E60B-D16B-D964-639A705174C6}"/>
              </a:ext>
            </a:extLst>
          </p:cNvPr>
          <p:cNvSpPr/>
          <p:nvPr/>
        </p:nvSpPr>
        <p:spPr>
          <a:xfrm>
            <a:off x="8400570" y="2331534"/>
            <a:ext cx="304800" cy="1136821"/>
          </a:xfrm>
          <a:custGeom>
            <a:avLst/>
            <a:gdLst>
              <a:gd name="connsiteX0" fmla="*/ 115330 w 304800"/>
              <a:gd name="connsiteY0" fmla="*/ 1136821 h 1136821"/>
              <a:gd name="connsiteX1" fmla="*/ 90616 w 304800"/>
              <a:gd name="connsiteY1" fmla="*/ 1095632 h 1136821"/>
              <a:gd name="connsiteX2" fmla="*/ 41189 w 304800"/>
              <a:gd name="connsiteY2" fmla="*/ 1005016 h 1136821"/>
              <a:gd name="connsiteX3" fmla="*/ 24713 w 304800"/>
              <a:gd name="connsiteY3" fmla="*/ 930875 h 1136821"/>
              <a:gd name="connsiteX4" fmla="*/ 0 w 304800"/>
              <a:gd name="connsiteY4" fmla="*/ 832021 h 1136821"/>
              <a:gd name="connsiteX5" fmla="*/ 8238 w 304800"/>
              <a:gd name="connsiteY5" fmla="*/ 518983 h 1136821"/>
              <a:gd name="connsiteX6" fmla="*/ 16476 w 304800"/>
              <a:gd name="connsiteY6" fmla="*/ 494270 h 1136821"/>
              <a:gd name="connsiteX7" fmla="*/ 32951 w 304800"/>
              <a:gd name="connsiteY7" fmla="*/ 378940 h 1136821"/>
              <a:gd name="connsiteX8" fmla="*/ 41189 w 304800"/>
              <a:gd name="connsiteY8" fmla="*/ 354227 h 1136821"/>
              <a:gd name="connsiteX9" fmla="*/ 57665 w 304800"/>
              <a:gd name="connsiteY9" fmla="*/ 288324 h 1136821"/>
              <a:gd name="connsiteX10" fmla="*/ 90616 w 304800"/>
              <a:gd name="connsiteY10" fmla="*/ 238897 h 1136821"/>
              <a:gd name="connsiteX11" fmla="*/ 115330 w 304800"/>
              <a:gd name="connsiteY11" fmla="*/ 222421 h 1136821"/>
              <a:gd name="connsiteX12" fmla="*/ 156519 w 304800"/>
              <a:gd name="connsiteY12" fmla="*/ 156518 h 1136821"/>
              <a:gd name="connsiteX13" fmla="*/ 164757 w 304800"/>
              <a:gd name="connsiteY13" fmla="*/ 131805 h 1136821"/>
              <a:gd name="connsiteX14" fmla="*/ 197708 w 304800"/>
              <a:gd name="connsiteY14" fmla="*/ 82378 h 1136821"/>
              <a:gd name="connsiteX15" fmla="*/ 263611 w 304800"/>
              <a:gd name="connsiteY15" fmla="*/ 32951 h 1136821"/>
              <a:gd name="connsiteX16" fmla="*/ 304800 w 304800"/>
              <a:gd name="connsiteY16" fmla="*/ 0 h 11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00" h="1136821">
                <a:moveTo>
                  <a:pt x="115330" y="1136821"/>
                </a:moveTo>
                <a:cubicBezTo>
                  <a:pt x="107092" y="1123091"/>
                  <a:pt x="98207" y="1109730"/>
                  <a:pt x="90616" y="1095632"/>
                </a:cubicBezTo>
                <a:cubicBezTo>
                  <a:pt x="38285" y="998446"/>
                  <a:pt x="77317" y="1059205"/>
                  <a:pt x="41189" y="1005016"/>
                </a:cubicBezTo>
                <a:cubicBezTo>
                  <a:pt x="17621" y="934312"/>
                  <a:pt x="53706" y="1046851"/>
                  <a:pt x="24713" y="930875"/>
                </a:cubicBezTo>
                <a:cubicBezTo>
                  <a:pt x="-7923" y="800329"/>
                  <a:pt x="21556" y="961356"/>
                  <a:pt x="0" y="832021"/>
                </a:cubicBezTo>
                <a:cubicBezTo>
                  <a:pt x="2746" y="727675"/>
                  <a:pt x="3152" y="623241"/>
                  <a:pt x="8238" y="518983"/>
                </a:cubicBezTo>
                <a:cubicBezTo>
                  <a:pt x="8661" y="510310"/>
                  <a:pt x="14967" y="502821"/>
                  <a:pt x="16476" y="494270"/>
                </a:cubicBezTo>
                <a:cubicBezTo>
                  <a:pt x="23225" y="456027"/>
                  <a:pt x="20670" y="415781"/>
                  <a:pt x="32951" y="378940"/>
                </a:cubicBezTo>
                <a:cubicBezTo>
                  <a:pt x="35697" y="370702"/>
                  <a:pt x="39083" y="362651"/>
                  <a:pt x="41189" y="354227"/>
                </a:cubicBezTo>
                <a:cubicBezTo>
                  <a:pt x="44509" y="340946"/>
                  <a:pt x="49105" y="303732"/>
                  <a:pt x="57665" y="288324"/>
                </a:cubicBezTo>
                <a:cubicBezTo>
                  <a:pt x="67281" y="271015"/>
                  <a:pt x="74140" y="249881"/>
                  <a:pt x="90616" y="238897"/>
                </a:cubicBezTo>
                <a:lnTo>
                  <a:pt x="115330" y="222421"/>
                </a:lnTo>
                <a:cubicBezTo>
                  <a:pt x="134936" y="163601"/>
                  <a:pt x="117355" y="182627"/>
                  <a:pt x="156519" y="156518"/>
                </a:cubicBezTo>
                <a:cubicBezTo>
                  <a:pt x="159265" y="148280"/>
                  <a:pt x="160540" y="139396"/>
                  <a:pt x="164757" y="131805"/>
                </a:cubicBezTo>
                <a:cubicBezTo>
                  <a:pt x="174373" y="114496"/>
                  <a:pt x="181232" y="93362"/>
                  <a:pt x="197708" y="82378"/>
                </a:cubicBezTo>
                <a:cubicBezTo>
                  <a:pt x="227133" y="62761"/>
                  <a:pt x="232305" y="60344"/>
                  <a:pt x="263611" y="32951"/>
                </a:cubicBezTo>
                <a:cubicBezTo>
                  <a:pt x="302351" y="-947"/>
                  <a:pt x="272799" y="15999"/>
                  <a:pt x="30480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41336C4-7CC4-F493-AF37-D8829D86D243}"/>
              </a:ext>
            </a:extLst>
          </p:cNvPr>
          <p:cNvSpPr/>
          <p:nvPr/>
        </p:nvSpPr>
        <p:spPr>
          <a:xfrm>
            <a:off x="8247502" y="1920850"/>
            <a:ext cx="1524773" cy="1790263"/>
          </a:xfrm>
          <a:custGeom>
            <a:avLst/>
            <a:gdLst>
              <a:gd name="connsiteX0" fmla="*/ 24714 w 1524773"/>
              <a:gd name="connsiteY0" fmla="*/ 1790263 h 1790263"/>
              <a:gd name="connsiteX1" fmla="*/ 8238 w 1524773"/>
              <a:gd name="connsiteY1" fmla="*/ 1707884 h 1790263"/>
              <a:gd name="connsiteX2" fmla="*/ 0 w 1524773"/>
              <a:gd name="connsiteY2" fmla="*/ 1658457 h 1790263"/>
              <a:gd name="connsiteX3" fmla="*/ 8238 w 1524773"/>
              <a:gd name="connsiteY3" fmla="*/ 1361895 h 1790263"/>
              <a:gd name="connsiteX4" fmla="*/ 16476 w 1524773"/>
              <a:gd name="connsiteY4" fmla="*/ 1337181 h 1790263"/>
              <a:gd name="connsiteX5" fmla="*/ 49427 w 1524773"/>
              <a:gd name="connsiteY5" fmla="*/ 1081808 h 1790263"/>
              <a:gd name="connsiteX6" fmla="*/ 65903 w 1524773"/>
              <a:gd name="connsiteY6" fmla="*/ 999430 h 1790263"/>
              <a:gd name="connsiteX7" fmla="*/ 82379 w 1524773"/>
              <a:gd name="connsiteY7" fmla="*/ 974717 h 1790263"/>
              <a:gd name="connsiteX8" fmla="*/ 98854 w 1524773"/>
              <a:gd name="connsiteY8" fmla="*/ 908814 h 1790263"/>
              <a:gd name="connsiteX9" fmla="*/ 115330 w 1524773"/>
              <a:gd name="connsiteY9" fmla="*/ 859387 h 1790263"/>
              <a:gd name="connsiteX10" fmla="*/ 131806 w 1524773"/>
              <a:gd name="connsiteY10" fmla="*/ 809960 h 1790263"/>
              <a:gd name="connsiteX11" fmla="*/ 156519 w 1524773"/>
              <a:gd name="connsiteY11" fmla="*/ 752295 h 1790263"/>
              <a:gd name="connsiteX12" fmla="*/ 164757 w 1524773"/>
              <a:gd name="connsiteY12" fmla="*/ 719344 h 1790263"/>
              <a:gd name="connsiteX13" fmla="*/ 172995 w 1524773"/>
              <a:gd name="connsiteY13" fmla="*/ 678154 h 1790263"/>
              <a:gd name="connsiteX14" fmla="*/ 189470 w 1524773"/>
              <a:gd name="connsiteY14" fmla="*/ 645203 h 1790263"/>
              <a:gd name="connsiteX15" fmla="*/ 214184 w 1524773"/>
              <a:gd name="connsiteY15" fmla="*/ 538111 h 1790263"/>
              <a:gd name="connsiteX16" fmla="*/ 230660 w 1524773"/>
              <a:gd name="connsiteY16" fmla="*/ 513398 h 1790263"/>
              <a:gd name="connsiteX17" fmla="*/ 280087 w 1524773"/>
              <a:gd name="connsiteY17" fmla="*/ 480446 h 1790263"/>
              <a:gd name="connsiteX18" fmla="*/ 304800 w 1524773"/>
              <a:gd name="connsiteY18" fmla="*/ 463971 h 1790263"/>
              <a:gd name="connsiteX19" fmla="*/ 329514 w 1524773"/>
              <a:gd name="connsiteY19" fmla="*/ 439257 h 1790263"/>
              <a:gd name="connsiteX20" fmla="*/ 420130 w 1524773"/>
              <a:gd name="connsiteY20" fmla="*/ 373354 h 1790263"/>
              <a:gd name="connsiteX21" fmla="*/ 461319 w 1524773"/>
              <a:gd name="connsiteY21" fmla="*/ 348641 h 1790263"/>
              <a:gd name="connsiteX22" fmla="*/ 494270 w 1524773"/>
              <a:gd name="connsiteY22" fmla="*/ 340403 h 1790263"/>
              <a:gd name="connsiteX23" fmla="*/ 576649 w 1524773"/>
              <a:gd name="connsiteY23" fmla="*/ 290976 h 1790263"/>
              <a:gd name="connsiteX24" fmla="*/ 642551 w 1524773"/>
              <a:gd name="connsiteY24" fmla="*/ 241549 h 1790263"/>
              <a:gd name="connsiteX25" fmla="*/ 667265 w 1524773"/>
              <a:gd name="connsiteY25" fmla="*/ 225073 h 1790263"/>
              <a:gd name="connsiteX26" fmla="*/ 724930 w 1524773"/>
              <a:gd name="connsiteY26" fmla="*/ 192122 h 1790263"/>
              <a:gd name="connsiteX27" fmla="*/ 749643 w 1524773"/>
              <a:gd name="connsiteY27" fmla="*/ 175646 h 1790263"/>
              <a:gd name="connsiteX28" fmla="*/ 774357 w 1524773"/>
              <a:gd name="connsiteY28" fmla="*/ 150933 h 1790263"/>
              <a:gd name="connsiteX29" fmla="*/ 807308 w 1524773"/>
              <a:gd name="connsiteY29" fmla="*/ 142695 h 1790263"/>
              <a:gd name="connsiteX30" fmla="*/ 864973 w 1524773"/>
              <a:gd name="connsiteY30" fmla="*/ 117981 h 1790263"/>
              <a:gd name="connsiteX31" fmla="*/ 889687 w 1524773"/>
              <a:gd name="connsiteY31" fmla="*/ 101506 h 1790263"/>
              <a:gd name="connsiteX32" fmla="*/ 972065 w 1524773"/>
              <a:gd name="connsiteY32" fmla="*/ 76792 h 1790263"/>
              <a:gd name="connsiteX33" fmla="*/ 996779 w 1524773"/>
              <a:gd name="connsiteY33" fmla="*/ 68554 h 1790263"/>
              <a:gd name="connsiteX34" fmla="*/ 1128584 w 1524773"/>
              <a:gd name="connsiteY34" fmla="*/ 43841 h 1790263"/>
              <a:gd name="connsiteX35" fmla="*/ 1235676 w 1524773"/>
              <a:gd name="connsiteY35" fmla="*/ 19127 h 1790263"/>
              <a:gd name="connsiteX36" fmla="*/ 1524000 w 1524773"/>
              <a:gd name="connsiteY36" fmla="*/ 68554 h 1790263"/>
              <a:gd name="connsiteX37" fmla="*/ 1524000 w 1524773"/>
              <a:gd name="connsiteY37" fmla="*/ 126219 h 17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24773" h="1790263">
                <a:moveTo>
                  <a:pt x="24714" y="1790263"/>
                </a:moveTo>
                <a:cubicBezTo>
                  <a:pt x="19222" y="1762803"/>
                  <a:pt x="13399" y="1735408"/>
                  <a:pt x="8238" y="1707884"/>
                </a:cubicBezTo>
                <a:cubicBezTo>
                  <a:pt x="5160" y="1691467"/>
                  <a:pt x="0" y="1675160"/>
                  <a:pt x="0" y="1658457"/>
                </a:cubicBezTo>
                <a:cubicBezTo>
                  <a:pt x="0" y="1559565"/>
                  <a:pt x="3173" y="1460657"/>
                  <a:pt x="8238" y="1361895"/>
                </a:cubicBezTo>
                <a:cubicBezTo>
                  <a:pt x="8683" y="1353223"/>
                  <a:pt x="13730" y="1345419"/>
                  <a:pt x="16476" y="1337181"/>
                </a:cubicBezTo>
                <a:cubicBezTo>
                  <a:pt x="39320" y="1097309"/>
                  <a:pt x="19795" y="1239842"/>
                  <a:pt x="49427" y="1081808"/>
                </a:cubicBezTo>
                <a:cubicBezTo>
                  <a:pt x="51698" y="1069694"/>
                  <a:pt x="58920" y="1015724"/>
                  <a:pt x="65903" y="999430"/>
                </a:cubicBezTo>
                <a:cubicBezTo>
                  <a:pt x="69803" y="990330"/>
                  <a:pt x="76887" y="982955"/>
                  <a:pt x="82379" y="974717"/>
                </a:cubicBezTo>
                <a:cubicBezTo>
                  <a:pt x="107382" y="899700"/>
                  <a:pt x="69018" y="1018209"/>
                  <a:pt x="98854" y="908814"/>
                </a:cubicBezTo>
                <a:cubicBezTo>
                  <a:pt x="103424" y="892059"/>
                  <a:pt x="109838" y="875863"/>
                  <a:pt x="115330" y="859387"/>
                </a:cubicBezTo>
                <a:cubicBezTo>
                  <a:pt x="120822" y="842911"/>
                  <a:pt x="127594" y="826809"/>
                  <a:pt x="131806" y="809960"/>
                </a:cubicBezTo>
                <a:cubicBezTo>
                  <a:pt x="142444" y="767403"/>
                  <a:pt x="133763" y="786428"/>
                  <a:pt x="156519" y="752295"/>
                </a:cubicBezTo>
                <a:cubicBezTo>
                  <a:pt x="159265" y="741311"/>
                  <a:pt x="162301" y="730396"/>
                  <a:pt x="164757" y="719344"/>
                </a:cubicBezTo>
                <a:cubicBezTo>
                  <a:pt x="167794" y="705676"/>
                  <a:pt x="168567" y="691437"/>
                  <a:pt x="172995" y="678154"/>
                </a:cubicBezTo>
                <a:cubicBezTo>
                  <a:pt x="176878" y="666504"/>
                  <a:pt x="183978" y="656187"/>
                  <a:pt x="189470" y="645203"/>
                </a:cubicBezTo>
                <a:cubicBezTo>
                  <a:pt x="193268" y="618618"/>
                  <a:pt x="197736" y="562782"/>
                  <a:pt x="214184" y="538111"/>
                </a:cubicBezTo>
                <a:cubicBezTo>
                  <a:pt x="219676" y="529873"/>
                  <a:pt x="223209" y="519918"/>
                  <a:pt x="230660" y="513398"/>
                </a:cubicBezTo>
                <a:cubicBezTo>
                  <a:pt x="245562" y="500359"/>
                  <a:pt x="263611" y="491430"/>
                  <a:pt x="280087" y="480446"/>
                </a:cubicBezTo>
                <a:cubicBezTo>
                  <a:pt x="288325" y="474954"/>
                  <a:pt x="297799" y="470972"/>
                  <a:pt x="304800" y="463971"/>
                </a:cubicBezTo>
                <a:cubicBezTo>
                  <a:pt x="313038" y="455733"/>
                  <a:pt x="320497" y="446634"/>
                  <a:pt x="329514" y="439257"/>
                </a:cubicBezTo>
                <a:cubicBezTo>
                  <a:pt x="348831" y="423452"/>
                  <a:pt x="392221" y="390797"/>
                  <a:pt x="420130" y="373354"/>
                </a:cubicBezTo>
                <a:cubicBezTo>
                  <a:pt x="433708" y="364868"/>
                  <a:pt x="446688" y="355144"/>
                  <a:pt x="461319" y="348641"/>
                </a:cubicBezTo>
                <a:cubicBezTo>
                  <a:pt x="471665" y="344043"/>
                  <a:pt x="483286" y="343149"/>
                  <a:pt x="494270" y="340403"/>
                </a:cubicBezTo>
                <a:cubicBezTo>
                  <a:pt x="521730" y="323927"/>
                  <a:pt x="551031" y="310190"/>
                  <a:pt x="576649" y="290976"/>
                </a:cubicBezTo>
                <a:cubicBezTo>
                  <a:pt x="598616" y="274500"/>
                  <a:pt x="619704" y="256781"/>
                  <a:pt x="642551" y="241549"/>
                </a:cubicBezTo>
                <a:cubicBezTo>
                  <a:pt x="650789" y="236057"/>
                  <a:pt x="659208" y="230828"/>
                  <a:pt x="667265" y="225073"/>
                </a:cubicBezTo>
                <a:cubicBezTo>
                  <a:pt x="710903" y="193903"/>
                  <a:pt x="684825" y="205490"/>
                  <a:pt x="724930" y="192122"/>
                </a:cubicBezTo>
                <a:cubicBezTo>
                  <a:pt x="733168" y="186630"/>
                  <a:pt x="742037" y="181984"/>
                  <a:pt x="749643" y="175646"/>
                </a:cubicBezTo>
                <a:cubicBezTo>
                  <a:pt x="758593" y="168188"/>
                  <a:pt x="764242" y="156713"/>
                  <a:pt x="774357" y="150933"/>
                </a:cubicBezTo>
                <a:cubicBezTo>
                  <a:pt x="784187" y="145316"/>
                  <a:pt x="796324" y="145441"/>
                  <a:pt x="807308" y="142695"/>
                </a:cubicBezTo>
                <a:cubicBezTo>
                  <a:pt x="869350" y="101334"/>
                  <a:pt x="790504" y="149896"/>
                  <a:pt x="864973" y="117981"/>
                </a:cubicBezTo>
                <a:cubicBezTo>
                  <a:pt x="874073" y="114081"/>
                  <a:pt x="880640" y="105527"/>
                  <a:pt x="889687" y="101506"/>
                </a:cubicBezTo>
                <a:cubicBezTo>
                  <a:pt x="924927" y="85844"/>
                  <a:pt x="938516" y="86378"/>
                  <a:pt x="972065" y="76792"/>
                </a:cubicBezTo>
                <a:cubicBezTo>
                  <a:pt x="980414" y="74406"/>
                  <a:pt x="988318" y="70507"/>
                  <a:pt x="996779" y="68554"/>
                </a:cubicBezTo>
                <a:cubicBezTo>
                  <a:pt x="1048123" y="56706"/>
                  <a:pt x="1079815" y="51969"/>
                  <a:pt x="1128584" y="43841"/>
                </a:cubicBezTo>
                <a:cubicBezTo>
                  <a:pt x="1196431" y="21225"/>
                  <a:pt x="1160819" y="29821"/>
                  <a:pt x="1235676" y="19127"/>
                </a:cubicBezTo>
                <a:cubicBezTo>
                  <a:pt x="1363645" y="26655"/>
                  <a:pt x="1512862" y="-53964"/>
                  <a:pt x="1524000" y="68554"/>
                </a:cubicBezTo>
                <a:cubicBezTo>
                  <a:pt x="1525740" y="87697"/>
                  <a:pt x="1524000" y="106997"/>
                  <a:pt x="1524000" y="12621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3DFB009-B441-D16A-0AF5-70C373ECB87F}"/>
              </a:ext>
            </a:extLst>
          </p:cNvPr>
          <p:cNvSpPr/>
          <p:nvPr/>
        </p:nvSpPr>
        <p:spPr>
          <a:xfrm>
            <a:off x="9314406" y="2022616"/>
            <a:ext cx="683740" cy="1754659"/>
          </a:xfrm>
          <a:custGeom>
            <a:avLst/>
            <a:gdLst>
              <a:gd name="connsiteX0" fmla="*/ 0 w 683740"/>
              <a:gd name="connsiteY0" fmla="*/ 1754659 h 1754659"/>
              <a:gd name="connsiteX1" fmla="*/ 24713 w 683740"/>
              <a:gd name="connsiteY1" fmla="*/ 1713470 h 1754659"/>
              <a:gd name="connsiteX2" fmla="*/ 49427 w 683740"/>
              <a:gd name="connsiteY2" fmla="*/ 1680518 h 1754659"/>
              <a:gd name="connsiteX3" fmla="*/ 65902 w 683740"/>
              <a:gd name="connsiteY3" fmla="*/ 1647567 h 1754659"/>
              <a:gd name="connsiteX4" fmla="*/ 74140 w 683740"/>
              <a:gd name="connsiteY4" fmla="*/ 1622854 h 1754659"/>
              <a:gd name="connsiteX5" fmla="*/ 98854 w 683740"/>
              <a:gd name="connsiteY5" fmla="*/ 1589902 h 1754659"/>
              <a:gd name="connsiteX6" fmla="*/ 181232 w 683740"/>
              <a:gd name="connsiteY6" fmla="*/ 1524000 h 1754659"/>
              <a:gd name="connsiteX7" fmla="*/ 230659 w 683740"/>
              <a:gd name="connsiteY7" fmla="*/ 1482810 h 1754659"/>
              <a:gd name="connsiteX8" fmla="*/ 247135 w 683740"/>
              <a:gd name="connsiteY8" fmla="*/ 1458097 h 1754659"/>
              <a:gd name="connsiteX9" fmla="*/ 271848 w 683740"/>
              <a:gd name="connsiteY9" fmla="*/ 1425145 h 1754659"/>
              <a:gd name="connsiteX10" fmla="*/ 280086 w 683740"/>
              <a:gd name="connsiteY10" fmla="*/ 1400432 h 1754659"/>
              <a:gd name="connsiteX11" fmla="*/ 354227 w 683740"/>
              <a:gd name="connsiteY11" fmla="*/ 1285102 h 1754659"/>
              <a:gd name="connsiteX12" fmla="*/ 370702 w 683740"/>
              <a:gd name="connsiteY12" fmla="*/ 1235675 h 1754659"/>
              <a:gd name="connsiteX13" fmla="*/ 395416 w 683740"/>
              <a:gd name="connsiteY13" fmla="*/ 1194486 h 1754659"/>
              <a:gd name="connsiteX14" fmla="*/ 411891 w 683740"/>
              <a:gd name="connsiteY14" fmla="*/ 1161535 h 1754659"/>
              <a:gd name="connsiteX15" fmla="*/ 428367 w 683740"/>
              <a:gd name="connsiteY15" fmla="*/ 1136821 h 1754659"/>
              <a:gd name="connsiteX16" fmla="*/ 444843 w 683740"/>
              <a:gd name="connsiteY16" fmla="*/ 1095632 h 1754659"/>
              <a:gd name="connsiteX17" fmla="*/ 469556 w 683740"/>
              <a:gd name="connsiteY17" fmla="*/ 1054443 h 1754659"/>
              <a:gd name="connsiteX18" fmla="*/ 486032 w 683740"/>
              <a:gd name="connsiteY18" fmla="*/ 1021491 h 1754659"/>
              <a:gd name="connsiteX19" fmla="*/ 510745 w 683740"/>
              <a:gd name="connsiteY19" fmla="*/ 988540 h 1754659"/>
              <a:gd name="connsiteX20" fmla="*/ 535459 w 683740"/>
              <a:gd name="connsiteY20" fmla="*/ 930875 h 1754659"/>
              <a:gd name="connsiteX21" fmla="*/ 551935 w 683740"/>
              <a:gd name="connsiteY21" fmla="*/ 897924 h 1754659"/>
              <a:gd name="connsiteX22" fmla="*/ 601362 w 683740"/>
              <a:gd name="connsiteY22" fmla="*/ 807308 h 1754659"/>
              <a:gd name="connsiteX23" fmla="*/ 617837 w 683740"/>
              <a:gd name="connsiteY23" fmla="*/ 749643 h 1754659"/>
              <a:gd name="connsiteX24" fmla="*/ 634313 w 683740"/>
              <a:gd name="connsiteY24" fmla="*/ 700216 h 1754659"/>
              <a:gd name="connsiteX25" fmla="*/ 642551 w 683740"/>
              <a:gd name="connsiteY25" fmla="*/ 675502 h 1754659"/>
              <a:gd name="connsiteX26" fmla="*/ 667264 w 683740"/>
              <a:gd name="connsiteY26" fmla="*/ 617837 h 1754659"/>
              <a:gd name="connsiteX27" fmla="*/ 675502 w 683740"/>
              <a:gd name="connsiteY27" fmla="*/ 560172 h 1754659"/>
              <a:gd name="connsiteX28" fmla="*/ 683740 w 683740"/>
              <a:gd name="connsiteY28" fmla="*/ 518983 h 1754659"/>
              <a:gd name="connsiteX29" fmla="*/ 675502 w 683740"/>
              <a:gd name="connsiteY29" fmla="*/ 288324 h 1754659"/>
              <a:gd name="connsiteX30" fmla="*/ 659027 w 683740"/>
              <a:gd name="connsiteY30" fmla="*/ 230659 h 1754659"/>
              <a:gd name="connsiteX31" fmla="*/ 650789 w 683740"/>
              <a:gd name="connsiteY31" fmla="*/ 205945 h 1754659"/>
              <a:gd name="connsiteX32" fmla="*/ 626075 w 683740"/>
              <a:gd name="connsiteY32" fmla="*/ 172994 h 1754659"/>
              <a:gd name="connsiteX33" fmla="*/ 609600 w 683740"/>
              <a:gd name="connsiteY33" fmla="*/ 148281 h 1754659"/>
              <a:gd name="connsiteX34" fmla="*/ 601362 w 683740"/>
              <a:gd name="connsiteY34" fmla="*/ 123567 h 1754659"/>
              <a:gd name="connsiteX35" fmla="*/ 535459 w 683740"/>
              <a:gd name="connsiteY35" fmla="*/ 74140 h 1754659"/>
              <a:gd name="connsiteX36" fmla="*/ 510745 w 683740"/>
              <a:gd name="connsiteY36" fmla="*/ 49427 h 1754659"/>
              <a:gd name="connsiteX37" fmla="*/ 477794 w 683740"/>
              <a:gd name="connsiteY37" fmla="*/ 32951 h 1754659"/>
              <a:gd name="connsiteX38" fmla="*/ 444843 w 683740"/>
              <a:gd name="connsiteY38" fmla="*/ 24713 h 1754659"/>
              <a:gd name="connsiteX39" fmla="*/ 337751 w 683740"/>
              <a:gd name="connsiteY39" fmla="*/ 0 h 1754659"/>
              <a:gd name="connsiteX40" fmla="*/ 247135 w 683740"/>
              <a:gd name="connsiteY40" fmla="*/ 16475 h 1754659"/>
              <a:gd name="connsiteX41" fmla="*/ 214183 w 683740"/>
              <a:gd name="connsiteY41" fmla="*/ 82378 h 1754659"/>
              <a:gd name="connsiteX42" fmla="*/ 214183 w 683740"/>
              <a:gd name="connsiteY42" fmla="*/ 90616 h 17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3740" h="1754659">
                <a:moveTo>
                  <a:pt x="0" y="1754659"/>
                </a:moveTo>
                <a:cubicBezTo>
                  <a:pt x="8238" y="1740929"/>
                  <a:pt x="15832" y="1726792"/>
                  <a:pt x="24713" y="1713470"/>
                </a:cubicBezTo>
                <a:cubicBezTo>
                  <a:pt x="32329" y="1702046"/>
                  <a:pt x="42150" y="1692161"/>
                  <a:pt x="49427" y="1680518"/>
                </a:cubicBezTo>
                <a:cubicBezTo>
                  <a:pt x="55935" y="1670105"/>
                  <a:pt x="61065" y="1658854"/>
                  <a:pt x="65902" y="1647567"/>
                </a:cubicBezTo>
                <a:cubicBezTo>
                  <a:pt x="69323" y="1639586"/>
                  <a:pt x="69832" y="1630393"/>
                  <a:pt x="74140" y="1622854"/>
                </a:cubicBezTo>
                <a:cubicBezTo>
                  <a:pt x="80952" y="1610933"/>
                  <a:pt x="89618" y="1600061"/>
                  <a:pt x="98854" y="1589902"/>
                </a:cubicBezTo>
                <a:cubicBezTo>
                  <a:pt x="154337" y="1528870"/>
                  <a:pt x="133388" y="1539946"/>
                  <a:pt x="181232" y="1524000"/>
                </a:cubicBezTo>
                <a:cubicBezTo>
                  <a:pt x="205532" y="1507799"/>
                  <a:pt x="210837" y="1506596"/>
                  <a:pt x="230659" y="1482810"/>
                </a:cubicBezTo>
                <a:cubicBezTo>
                  <a:pt x="236997" y="1475204"/>
                  <a:pt x="241380" y="1466153"/>
                  <a:pt x="247135" y="1458097"/>
                </a:cubicBezTo>
                <a:cubicBezTo>
                  <a:pt x="255115" y="1446925"/>
                  <a:pt x="263610" y="1436129"/>
                  <a:pt x="271848" y="1425145"/>
                </a:cubicBezTo>
                <a:cubicBezTo>
                  <a:pt x="274594" y="1416907"/>
                  <a:pt x="275969" y="1408077"/>
                  <a:pt x="280086" y="1400432"/>
                </a:cubicBezTo>
                <a:cubicBezTo>
                  <a:pt x="316035" y="1333669"/>
                  <a:pt x="319107" y="1331929"/>
                  <a:pt x="354227" y="1285102"/>
                </a:cubicBezTo>
                <a:cubicBezTo>
                  <a:pt x="359719" y="1268626"/>
                  <a:pt x="361767" y="1250567"/>
                  <a:pt x="370702" y="1235675"/>
                </a:cubicBezTo>
                <a:cubicBezTo>
                  <a:pt x="378940" y="1221945"/>
                  <a:pt x="387640" y="1208483"/>
                  <a:pt x="395416" y="1194486"/>
                </a:cubicBezTo>
                <a:cubicBezTo>
                  <a:pt x="401380" y="1183751"/>
                  <a:pt x="405798" y="1172197"/>
                  <a:pt x="411891" y="1161535"/>
                </a:cubicBezTo>
                <a:cubicBezTo>
                  <a:pt x="416803" y="1152939"/>
                  <a:pt x="423939" y="1145677"/>
                  <a:pt x="428367" y="1136821"/>
                </a:cubicBezTo>
                <a:cubicBezTo>
                  <a:pt x="434980" y="1123595"/>
                  <a:pt x="438230" y="1108858"/>
                  <a:pt x="444843" y="1095632"/>
                </a:cubicBezTo>
                <a:cubicBezTo>
                  <a:pt x="452003" y="1081311"/>
                  <a:pt x="461780" y="1068439"/>
                  <a:pt x="469556" y="1054443"/>
                </a:cubicBezTo>
                <a:cubicBezTo>
                  <a:pt x="475520" y="1043708"/>
                  <a:pt x="479523" y="1031905"/>
                  <a:pt x="486032" y="1021491"/>
                </a:cubicBezTo>
                <a:cubicBezTo>
                  <a:pt x="493309" y="1009848"/>
                  <a:pt x="503468" y="1000183"/>
                  <a:pt x="510745" y="988540"/>
                </a:cubicBezTo>
                <a:cubicBezTo>
                  <a:pt x="535585" y="948796"/>
                  <a:pt x="520169" y="966551"/>
                  <a:pt x="535459" y="930875"/>
                </a:cubicBezTo>
                <a:cubicBezTo>
                  <a:pt x="540296" y="919588"/>
                  <a:pt x="545842" y="908586"/>
                  <a:pt x="551935" y="897924"/>
                </a:cubicBezTo>
                <a:cubicBezTo>
                  <a:pt x="575996" y="855818"/>
                  <a:pt x="578959" y="874516"/>
                  <a:pt x="601362" y="807308"/>
                </a:cubicBezTo>
                <a:cubicBezTo>
                  <a:pt x="629051" y="724241"/>
                  <a:pt x="586802" y="853095"/>
                  <a:pt x="617837" y="749643"/>
                </a:cubicBezTo>
                <a:cubicBezTo>
                  <a:pt x="622827" y="733008"/>
                  <a:pt x="628821" y="716692"/>
                  <a:pt x="634313" y="700216"/>
                </a:cubicBezTo>
                <a:cubicBezTo>
                  <a:pt x="637059" y="691978"/>
                  <a:pt x="640445" y="683926"/>
                  <a:pt x="642551" y="675502"/>
                </a:cubicBezTo>
                <a:cubicBezTo>
                  <a:pt x="653190" y="632946"/>
                  <a:pt x="644509" y="651971"/>
                  <a:pt x="667264" y="617837"/>
                </a:cubicBezTo>
                <a:cubicBezTo>
                  <a:pt x="670010" y="598615"/>
                  <a:pt x="672310" y="579325"/>
                  <a:pt x="675502" y="560172"/>
                </a:cubicBezTo>
                <a:cubicBezTo>
                  <a:pt x="677804" y="546361"/>
                  <a:pt x="683740" y="532985"/>
                  <a:pt x="683740" y="518983"/>
                </a:cubicBezTo>
                <a:cubicBezTo>
                  <a:pt x="683740" y="442048"/>
                  <a:pt x="682072" y="364978"/>
                  <a:pt x="675502" y="288324"/>
                </a:cubicBezTo>
                <a:cubicBezTo>
                  <a:pt x="673795" y="268406"/>
                  <a:pt x="664771" y="249807"/>
                  <a:pt x="659027" y="230659"/>
                </a:cubicBezTo>
                <a:cubicBezTo>
                  <a:pt x="656532" y="222342"/>
                  <a:pt x="655097" y="213484"/>
                  <a:pt x="650789" y="205945"/>
                </a:cubicBezTo>
                <a:cubicBezTo>
                  <a:pt x="643977" y="194024"/>
                  <a:pt x="634055" y="184166"/>
                  <a:pt x="626075" y="172994"/>
                </a:cubicBezTo>
                <a:cubicBezTo>
                  <a:pt x="620320" y="164938"/>
                  <a:pt x="614028" y="157136"/>
                  <a:pt x="609600" y="148281"/>
                </a:cubicBezTo>
                <a:cubicBezTo>
                  <a:pt x="605717" y="140514"/>
                  <a:pt x="607502" y="129707"/>
                  <a:pt x="601362" y="123567"/>
                </a:cubicBezTo>
                <a:cubicBezTo>
                  <a:pt x="581945" y="104150"/>
                  <a:pt x="554876" y="93556"/>
                  <a:pt x="535459" y="74140"/>
                </a:cubicBezTo>
                <a:cubicBezTo>
                  <a:pt x="527221" y="65902"/>
                  <a:pt x="520225" y="56198"/>
                  <a:pt x="510745" y="49427"/>
                </a:cubicBezTo>
                <a:cubicBezTo>
                  <a:pt x="500752" y="42289"/>
                  <a:pt x="489292" y="37263"/>
                  <a:pt x="477794" y="32951"/>
                </a:cubicBezTo>
                <a:cubicBezTo>
                  <a:pt x="467193" y="28976"/>
                  <a:pt x="455687" y="27966"/>
                  <a:pt x="444843" y="24713"/>
                </a:cubicBezTo>
                <a:cubicBezTo>
                  <a:pt x="362606" y="41"/>
                  <a:pt x="428696" y="12991"/>
                  <a:pt x="337751" y="0"/>
                </a:cubicBezTo>
                <a:cubicBezTo>
                  <a:pt x="307546" y="5492"/>
                  <a:pt x="274594" y="2746"/>
                  <a:pt x="247135" y="16475"/>
                </a:cubicBezTo>
                <a:cubicBezTo>
                  <a:pt x="234688" y="22699"/>
                  <a:pt x="218409" y="65475"/>
                  <a:pt x="214183" y="82378"/>
                </a:cubicBezTo>
                <a:cubicBezTo>
                  <a:pt x="213517" y="85042"/>
                  <a:pt x="214183" y="87870"/>
                  <a:pt x="214183" y="90616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3C34D58-6931-E55C-9DA9-4A583D41FC70}"/>
              </a:ext>
            </a:extLst>
          </p:cNvPr>
          <p:cNvSpPr txBox="1">
            <a:spLocks/>
          </p:cNvSpPr>
          <p:nvPr/>
        </p:nvSpPr>
        <p:spPr>
          <a:xfrm>
            <a:off x="550863" y="1484313"/>
            <a:ext cx="5473129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CH" b="1" dirty="0">
                <a:solidFill>
                  <a:srgbClr val="003366"/>
                </a:solidFill>
              </a:rPr>
              <a:t>CHF 250’000.-</a:t>
            </a:r>
          </a:p>
          <a:p>
            <a:r>
              <a:rPr lang="fr-CH" dirty="0">
                <a:solidFill>
                  <a:srgbClr val="003366"/>
                </a:solidFill>
              </a:rPr>
              <a:t>Profiter de la réalisation d’infrastructures techniques (épuration des eaux et défense-incendie) </a:t>
            </a:r>
            <a:r>
              <a:rPr lang="fr-CH" dirty="0"/>
              <a:t>pour améliorer les chemins d’accès autour du château</a:t>
            </a:r>
          </a:p>
          <a:p>
            <a:r>
              <a:rPr lang="fr-CH" dirty="0"/>
              <a:t>Aménager des zones de repos pour la population mais aussi pour les touristes de passage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CH" b="1" dirty="0"/>
          </a:p>
          <a:p>
            <a:pPr marL="0" indent="0">
              <a:buFont typeface="Wingdings" panose="05000000000000000000" pitchFamily="2" charset="2"/>
              <a:buNone/>
            </a:pPr>
            <a:endParaRPr lang="fr-CH" b="1" dirty="0"/>
          </a:p>
          <a:p>
            <a:pPr marL="0" indent="0">
              <a:buFont typeface="Wingdings" panose="05000000000000000000" pitchFamily="2" charset="2"/>
              <a:buNone/>
            </a:pPr>
            <a:endParaRPr lang="fr-CH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C38A3-37D2-6635-2FA9-F41B33BE9142}"/>
              </a:ext>
            </a:extLst>
          </p:cNvPr>
          <p:cNvSpPr/>
          <p:nvPr/>
        </p:nvSpPr>
        <p:spPr>
          <a:xfrm rot="18884712">
            <a:off x="9616872" y="2293820"/>
            <a:ext cx="225502" cy="22199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Image 9" descr="Une image contenant plein air, plante, bâtiment, ciel&#10;&#10;Le contenu généré par l’IA peut être incorrect.">
            <a:extLst>
              <a:ext uri="{FF2B5EF4-FFF2-40B4-BE49-F238E27FC236}">
                <a16:creationId xmlns:a16="http://schemas.microsoft.com/office/drawing/2014/main" id="{EF5EEB8B-38AF-7364-BFAF-53CC349DA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580" y="3364103"/>
            <a:ext cx="10125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Une image contenant plein air, ciel, plante, sol&#10;&#10;Le contenu généré par l’IA peut être incorrect.">
            <a:extLst>
              <a:ext uri="{FF2B5EF4-FFF2-40B4-BE49-F238E27FC236}">
                <a16:creationId xmlns:a16="http://schemas.microsoft.com/office/drawing/2014/main" id="{06A1A347-F0B2-F66A-BC65-B0763F977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299" y="4638275"/>
            <a:ext cx="1800000" cy="101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Une image contenant plein air, ciel, nuage, arbre&#10;&#10;Le contenu généré par l’IA peut être incorrect.">
            <a:extLst>
              <a:ext uri="{FF2B5EF4-FFF2-40B4-BE49-F238E27FC236}">
                <a16:creationId xmlns:a16="http://schemas.microsoft.com/office/drawing/2014/main" id="{FF0B4946-B2E2-03F1-BD4C-10C7DCA66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501" y="3453939"/>
            <a:ext cx="1800000" cy="101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 descr="Une image contenant arbre, plein air, plante, feuillu&#10;&#10;Le contenu généré par l’IA peut être incorrect.">
            <a:extLst>
              <a:ext uri="{FF2B5EF4-FFF2-40B4-BE49-F238E27FC236}">
                <a16:creationId xmlns:a16="http://schemas.microsoft.com/office/drawing/2014/main" id="{2437F7E1-8F2E-B54C-C50B-DB809248D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389" y="1429872"/>
            <a:ext cx="1800000" cy="1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31FBDBB-5F28-8CF3-AB67-CC85F01BA018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8768299" y="3831810"/>
            <a:ext cx="382875" cy="8064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BC4FA90-3E8E-C97E-737B-C4E6027CE36B}"/>
              </a:ext>
            </a:extLst>
          </p:cNvPr>
          <p:cNvCxnSpPr>
            <a:cxnSpLocks/>
            <a:endCxn id="13" idx="13"/>
          </p:cNvCxnSpPr>
          <p:nvPr/>
        </p:nvCxnSpPr>
        <p:spPr>
          <a:xfrm flipH="1" flipV="1">
            <a:off x="9709822" y="3217102"/>
            <a:ext cx="244978" cy="8665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3327B40-8B38-CC22-7E86-82DDDD3086B4}"/>
              </a:ext>
            </a:extLst>
          </p:cNvPr>
          <p:cNvCxnSpPr>
            <a:cxnSpLocks/>
          </p:cNvCxnSpPr>
          <p:nvPr/>
        </p:nvCxnSpPr>
        <p:spPr>
          <a:xfrm flipV="1">
            <a:off x="7930335" y="3777275"/>
            <a:ext cx="317167" cy="2448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46331F2-7749-62E0-F885-9BA2EC19758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050937" y="2117114"/>
            <a:ext cx="1599849" cy="2095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4A7E6-EAB1-405F-033C-BB345F93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2 : Développer un produit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07CB325-21DD-AE24-98A9-9F50727D2D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3" y="1484313"/>
            <a:ext cx="1029811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b="1" dirty="0"/>
              <a:t>CHF 310’000.-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37BA29-4B41-B1D4-4BE0-C6D98C508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688" y="1628800"/>
            <a:ext cx="4464495" cy="478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7328C8-B8D6-F158-4469-3EF1F66E6132}"/>
              </a:ext>
            </a:extLst>
          </p:cNvPr>
          <p:cNvSpPr txBox="1">
            <a:spLocks/>
          </p:cNvSpPr>
          <p:nvPr/>
        </p:nvSpPr>
        <p:spPr>
          <a:xfrm>
            <a:off x="551385" y="1484743"/>
            <a:ext cx="5544168" cy="525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H" dirty="0"/>
          </a:p>
          <a:p>
            <a:r>
              <a:rPr lang="fr-CH" dirty="0"/>
              <a:t>Inauguration du parcours en juin 2024</a:t>
            </a:r>
          </a:p>
          <a:p>
            <a:r>
              <a:rPr lang="fr-CH" dirty="0"/>
              <a:t>2’500 visiteurs </a:t>
            </a:r>
          </a:p>
          <a:p>
            <a:r>
              <a:rPr lang="fr-CH" dirty="0"/>
              <a:t>Retombées médiatiques</a:t>
            </a:r>
          </a:p>
          <a:p>
            <a:r>
              <a:rPr lang="fr-CH" dirty="0"/>
              <a:t>Fréquentation en hausse pour la crêperie</a:t>
            </a:r>
          </a:p>
          <a:p>
            <a:pPr lvl="1"/>
            <a:r>
              <a:rPr lang="fr-CH" dirty="0"/>
              <a:t>50% de la fréquentation = visiteurs du Circuit Secret </a:t>
            </a:r>
          </a:p>
          <a:p>
            <a:r>
              <a:rPr lang="fr-CH" dirty="0"/>
              <a:t>Augmentation des visiteurs le WE et durant les vacances 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654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8E63E-ADD4-9639-4111-2CD27ECB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3 : la suite</a:t>
            </a:r>
          </a:p>
        </p:txBody>
      </p:sp>
      <p:pic>
        <p:nvPicPr>
          <p:cNvPr id="4" name="Espace réservé du contenu 4" descr="Une image contenant carte, Photographie aérienne, aérien, Vue plongeante&#10;&#10;Le contenu généré par l’IA peut être incorrect.">
            <a:extLst>
              <a:ext uri="{FF2B5EF4-FFF2-40B4-BE49-F238E27FC236}">
                <a16:creationId xmlns:a16="http://schemas.microsoft.com/office/drawing/2014/main" id="{67884555-7242-B536-AC2B-4ED77872E2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806" y="1405487"/>
            <a:ext cx="674429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FB484EC-703F-343C-5520-07AF53D97946}"/>
              </a:ext>
            </a:extLst>
          </p:cNvPr>
          <p:cNvSpPr/>
          <p:nvPr/>
        </p:nvSpPr>
        <p:spPr>
          <a:xfrm>
            <a:off x="3805881" y="4283676"/>
            <a:ext cx="889687" cy="576648"/>
          </a:xfrm>
          <a:custGeom>
            <a:avLst/>
            <a:gdLst>
              <a:gd name="connsiteX0" fmla="*/ 41189 w 889687"/>
              <a:gd name="connsiteY0" fmla="*/ 32951 h 576648"/>
              <a:gd name="connsiteX1" fmla="*/ 0 w 889687"/>
              <a:gd name="connsiteY1" fmla="*/ 477794 h 576648"/>
              <a:gd name="connsiteX2" fmla="*/ 601362 w 889687"/>
              <a:gd name="connsiteY2" fmla="*/ 576648 h 576648"/>
              <a:gd name="connsiteX3" fmla="*/ 840260 w 889687"/>
              <a:gd name="connsiteY3" fmla="*/ 551935 h 576648"/>
              <a:gd name="connsiteX4" fmla="*/ 889687 w 889687"/>
              <a:gd name="connsiteY4" fmla="*/ 411892 h 576648"/>
              <a:gd name="connsiteX5" fmla="*/ 650789 w 889687"/>
              <a:gd name="connsiteY5" fmla="*/ 304800 h 576648"/>
              <a:gd name="connsiteX6" fmla="*/ 782595 w 889687"/>
              <a:gd name="connsiteY6" fmla="*/ 0 h 576648"/>
              <a:gd name="connsiteX7" fmla="*/ 41189 w 889687"/>
              <a:gd name="connsiteY7" fmla="*/ 32951 h 5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87" h="576648">
                <a:moveTo>
                  <a:pt x="41189" y="32951"/>
                </a:moveTo>
                <a:lnTo>
                  <a:pt x="0" y="477794"/>
                </a:lnTo>
                <a:lnTo>
                  <a:pt x="601362" y="576648"/>
                </a:lnTo>
                <a:lnTo>
                  <a:pt x="840260" y="551935"/>
                </a:lnTo>
                <a:lnTo>
                  <a:pt x="889687" y="411892"/>
                </a:lnTo>
                <a:lnTo>
                  <a:pt x="650789" y="304800"/>
                </a:lnTo>
                <a:lnTo>
                  <a:pt x="782595" y="0"/>
                </a:lnTo>
                <a:lnTo>
                  <a:pt x="41189" y="32951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FB5372B-ADEF-4794-F003-9ED636378C12}"/>
              </a:ext>
            </a:extLst>
          </p:cNvPr>
          <p:cNvSpPr/>
          <p:nvPr/>
        </p:nvSpPr>
        <p:spPr>
          <a:xfrm>
            <a:off x="4709240" y="3885741"/>
            <a:ext cx="150007" cy="144016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A56DDB-E859-9106-F326-A7EFCB951B3E}"/>
              </a:ext>
            </a:extLst>
          </p:cNvPr>
          <p:cNvSpPr/>
          <p:nvPr/>
        </p:nvSpPr>
        <p:spPr>
          <a:xfrm>
            <a:off x="5159896" y="3947843"/>
            <a:ext cx="150007" cy="144016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42481-B7BC-7CCA-4135-0BD03425C488}"/>
              </a:ext>
            </a:extLst>
          </p:cNvPr>
          <p:cNvSpPr/>
          <p:nvPr/>
        </p:nvSpPr>
        <p:spPr>
          <a:xfrm>
            <a:off x="6960096" y="1500767"/>
            <a:ext cx="576064" cy="5040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A8713-FE36-31E3-4E90-258CBA1D8E27}"/>
              </a:ext>
            </a:extLst>
          </p:cNvPr>
          <p:cNvSpPr/>
          <p:nvPr/>
        </p:nvSpPr>
        <p:spPr>
          <a:xfrm>
            <a:off x="6164283" y="3705721"/>
            <a:ext cx="576064" cy="5040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86671F-0F56-0747-B8C9-DB29FFC5079D}"/>
              </a:ext>
            </a:extLst>
          </p:cNvPr>
          <p:cNvSpPr/>
          <p:nvPr/>
        </p:nvSpPr>
        <p:spPr>
          <a:xfrm rot="18929784">
            <a:off x="5647890" y="4328336"/>
            <a:ext cx="576064" cy="41504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321C356-A0D7-9B63-472C-E90A4630D558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767206" y="4572000"/>
            <a:ext cx="1384578" cy="12223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95660653-B993-A607-D82D-7A616FE4D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93" y="4894338"/>
            <a:ext cx="135341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A851B20-476C-9546-A97E-857514A70EE1}"/>
              </a:ext>
            </a:extLst>
          </p:cNvPr>
          <p:cNvCxnSpPr>
            <a:cxnSpLocks/>
            <a:endCxn id="7" idx="6"/>
          </p:cNvCxnSpPr>
          <p:nvPr/>
        </p:nvCxnSpPr>
        <p:spPr>
          <a:xfrm>
            <a:off x="2058732" y="2681050"/>
            <a:ext cx="3251171" cy="13388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ue, Fribourg, son château - notreHistoire.ch">
            <a:extLst>
              <a:ext uri="{FF2B5EF4-FFF2-40B4-BE49-F238E27FC236}">
                <a16:creationId xmlns:a16="http://schemas.microsoft.com/office/drawing/2014/main" id="{39F58799-FCDD-DD96-FE8B-7FB3C9C0B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6" t="-1824" r="1726" b="1824"/>
          <a:stretch/>
        </p:blipFill>
        <p:spPr bwMode="auto">
          <a:xfrm>
            <a:off x="551383" y="1704324"/>
            <a:ext cx="1800000" cy="1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32D685C-7CF9-2806-0220-167F5CDF620A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498430" y="2859548"/>
            <a:ext cx="2360817" cy="10982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1AE689D-92E4-416C-1795-4CB56E0FFA03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536160" y="1752795"/>
            <a:ext cx="447566" cy="9450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Espace réservé du contenu 25" descr="Une image contenant plein air, bâtiment, maison, ciel&#10;&#10;Le contenu généré par l’IA peut être incorrect.">
            <a:extLst>
              <a:ext uri="{FF2B5EF4-FFF2-40B4-BE49-F238E27FC236}">
                <a16:creationId xmlns:a16="http://schemas.microsoft.com/office/drawing/2014/main" id="{D5DE7EB5-5A6D-C7FA-E522-60465841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26" y="1341298"/>
            <a:ext cx="1800000" cy="101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2A74431-E99E-3C0D-147E-4C0399A91F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878" y="3422312"/>
            <a:ext cx="1800000" cy="101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F1DA7E0-5E49-FB1A-3DCB-A35BF30123E4}"/>
              </a:ext>
            </a:extLst>
          </p:cNvPr>
          <p:cNvCxnSpPr>
            <a:cxnSpLocks/>
            <a:stCxn id="30" idx="1"/>
            <a:endCxn id="9" idx="3"/>
          </p:cNvCxnSpPr>
          <p:nvPr/>
        </p:nvCxnSpPr>
        <p:spPr>
          <a:xfrm flipH="1">
            <a:off x="6740347" y="3928315"/>
            <a:ext cx="1284531" cy="294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cteur droit avec flèche 2051">
            <a:extLst>
              <a:ext uri="{FF2B5EF4-FFF2-40B4-BE49-F238E27FC236}">
                <a16:creationId xmlns:a16="http://schemas.microsoft.com/office/drawing/2014/main" id="{B267C401-273D-053A-2C23-9AEE8623A9FE}"/>
              </a:ext>
            </a:extLst>
          </p:cNvPr>
          <p:cNvCxnSpPr>
            <a:cxnSpLocks/>
            <a:stCxn id="2051" idx="1"/>
            <a:endCxn id="10" idx="2"/>
          </p:cNvCxnSpPr>
          <p:nvPr/>
        </p:nvCxnSpPr>
        <p:spPr>
          <a:xfrm flipH="1" flipV="1">
            <a:off x="6081385" y="4683864"/>
            <a:ext cx="634772" cy="11431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Image 2050">
            <a:extLst>
              <a:ext uri="{FF2B5EF4-FFF2-40B4-BE49-F238E27FC236}">
                <a16:creationId xmlns:a16="http://schemas.microsoft.com/office/drawing/2014/main" id="{7F56C852-BCC0-3568-A6BC-441B0A1D5B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57" y="4926977"/>
            <a:ext cx="13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54AC3-09C1-160A-8FA5-52F18DEA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4 : et si… ?</a:t>
            </a:r>
          </a:p>
        </p:txBody>
      </p:sp>
      <p:pic>
        <p:nvPicPr>
          <p:cNvPr id="1026" name="Picture 2" descr="Over 260 applications from 60+ countries: Best Tourism Villages 2024  adventure kicks off">
            <a:extLst>
              <a:ext uri="{FF2B5EF4-FFF2-40B4-BE49-F238E27FC236}">
                <a16:creationId xmlns:a16="http://schemas.microsoft.com/office/drawing/2014/main" id="{6B0CF819-7E3E-BE22-780F-166F281B5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8" b="22273"/>
          <a:stretch/>
        </p:blipFill>
        <p:spPr bwMode="auto">
          <a:xfrm>
            <a:off x="569720" y="1484784"/>
            <a:ext cx="9753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9D781C8-4BDE-36DE-9BDD-5C765EDA07BF}"/>
              </a:ext>
            </a:extLst>
          </p:cNvPr>
          <p:cNvSpPr txBox="1">
            <a:spLocks/>
          </p:cNvSpPr>
          <p:nvPr/>
        </p:nvSpPr>
        <p:spPr>
          <a:xfrm>
            <a:off x="1199457" y="4365104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q"/>
              <a:defRPr sz="2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9CC"/>
              </a:buClr>
              <a:buSzPct val="75000"/>
              <a:buFont typeface="Wingdings" panose="05000000000000000000" pitchFamily="2" charset="2"/>
              <a:buChar char="q"/>
              <a:defRPr sz="2000" kern="1200">
                <a:solidFill>
                  <a:srgbClr val="6699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CC"/>
              </a:buClr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/>
              <a:t>Andermatt</a:t>
            </a:r>
          </a:p>
          <a:p>
            <a:pPr marL="0" indent="0">
              <a:buNone/>
            </a:pPr>
            <a:r>
              <a:rPr lang="fr-CH" sz="2800" dirty="0"/>
              <a:t>Saas-</a:t>
            </a:r>
            <a:r>
              <a:rPr lang="fr-CH" sz="2800" dirty="0" err="1"/>
              <a:t>Fee</a:t>
            </a:r>
            <a:endParaRPr lang="fr-CH" sz="2800" dirty="0"/>
          </a:p>
          <a:p>
            <a:pPr marL="0" indent="0">
              <a:buNone/>
            </a:pPr>
            <a:r>
              <a:rPr lang="fr-CH" sz="2800" dirty="0"/>
              <a:t>Gruyères </a:t>
            </a:r>
          </a:p>
          <a:p>
            <a:pPr marL="0" indent="0">
              <a:buNone/>
            </a:pPr>
            <a:r>
              <a:rPr lang="fr-CH" sz="2800" dirty="0" err="1"/>
              <a:t>Morcote</a:t>
            </a:r>
            <a:r>
              <a:rPr lang="fr-CH" sz="2800" dirty="0"/>
              <a:t> …					Rue ? </a:t>
            </a:r>
          </a:p>
        </p:txBody>
      </p:sp>
    </p:spTree>
    <p:extLst>
      <p:ext uri="{BB962C8B-B14F-4D97-AF65-F5344CB8AC3E}">
        <p14:creationId xmlns:p14="http://schemas.microsoft.com/office/powerpoint/2010/main" val="28671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Personnalisé 3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F0532B"/>
      </a:hlink>
      <a:folHlink>
        <a:srgbClr val="F38B53"/>
      </a:folHlink>
    </a:clrScheme>
    <a:fontScheme name="Personnalisé 1">
      <a:majorFont>
        <a:latin typeface="Roboto bold"/>
        <a:ea typeface=""/>
        <a:cs typeface=""/>
      </a:majorFont>
      <a:minorFont>
        <a:latin typeface="Roboto regular"/>
        <a:ea typeface=""/>
        <a:cs typeface="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770C88BCADE14D9064AE13D6DECD30" ma:contentTypeVersion="17" ma:contentTypeDescription="Ein neues Dokument erstellen." ma:contentTypeScope="" ma:versionID="b8f777ea496d759b535e07a04d53120a">
  <xsd:schema xmlns:xsd="http://www.w3.org/2001/XMLSchema" xmlns:xs="http://www.w3.org/2001/XMLSchema" xmlns:p="http://schemas.microsoft.com/office/2006/metadata/properties" xmlns:ns2="89dfdbf7-2214-45af-81ab-532e71a24bb5" xmlns:ns3="541fd2a0-b8f4-463b-a2e5-a3d66c400788" targetNamespace="http://schemas.microsoft.com/office/2006/metadata/properties" ma:root="true" ma:fieldsID="58d8a62db2890132881f47715ad829bf" ns2:_="" ns3:_="">
    <xsd:import namespace="89dfdbf7-2214-45af-81ab-532e71a24bb5"/>
    <xsd:import namespace="541fd2a0-b8f4-463b-a2e5-a3d66c400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dbf7-2214-45af-81ab-532e71a24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2787429-9a8d-43a9-9ea0-db5780ae2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fd2a0-b8f4-463b-a2e5-a3d66c40078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bf7445-6288-408c-928b-a2dfff1d949d}" ma:internalName="TaxCatchAll" ma:showField="CatchAllData" ma:web="541fd2a0-b8f4-463b-a2e5-a3d66c400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fd2a0-b8f4-463b-a2e5-a3d66c400788" xsi:nil="true"/>
    <lcf76f155ced4ddcb4097134ff3c332f xmlns="89dfdbf7-2214-45af-81ab-532e71a24b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75FA6-BB9D-41FC-A760-BE9EC320F795}"/>
</file>

<file path=customXml/itemProps2.xml><?xml version="1.0" encoding="utf-8"?>
<ds:datastoreItem xmlns:ds="http://schemas.openxmlformats.org/officeDocument/2006/customXml" ds:itemID="{3C9BB524-E8FB-464F-BAAA-ED81A2BB7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A1D53-A57C-42C9-8420-964D7B05C26D}">
  <ds:schemaRefs>
    <ds:schemaRef ds:uri="http://purl.org/dc/elements/1.1/"/>
    <ds:schemaRef ds:uri="http://www.w3.org/XML/1998/namespace"/>
    <ds:schemaRef ds:uri="f656f699-191b-48eb-98e1-fea18afa3f57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cb23a5f-c14b-4590-a1f2-e7d7fbd6964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341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Roboto bold</vt:lpstr>
      <vt:lpstr>Roboto regular</vt:lpstr>
      <vt:lpstr>Arial</vt:lpstr>
      <vt:lpstr>Calibri</vt:lpstr>
      <vt:lpstr>Wingdings</vt:lpstr>
      <vt:lpstr>Traînée de condensation</vt:lpstr>
      <vt:lpstr>Tourisme et économie locale :  le cas de rue </vt:lpstr>
      <vt:lpstr>La ville de rue </vt:lpstr>
      <vt:lpstr>CONSTAT été 2020 </vt:lpstr>
      <vt:lpstr>Réflexion de base </vt:lpstr>
      <vt:lpstr>Phase 0 : analyse touristique</vt:lpstr>
      <vt:lpstr>Phase 1 : améliorer l’accueil</vt:lpstr>
      <vt:lpstr>Phase 2 : Développer un produit</vt:lpstr>
      <vt:lpstr>Phase 3 : la suite</vt:lpstr>
      <vt:lpstr>Phase 4 : et si… ?</vt:lpstr>
      <vt:lpstr>synthèse</vt:lpstr>
      <vt:lpstr>PowerPoint Presentation</vt:lpstr>
    </vt:vector>
  </TitlesOfParts>
  <Company>Etat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NPR  Romont, capitale du verre et du vitrail</dc:title>
  <dc:creator>Nicolet Joëlle</dc:creator>
  <cp:lastModifiedBy>Luc Jaquet</cp:lastModifiedBy>
  <cp:revision>1623</cp:revision>
  <cp:lastPrinted>2015-08-31T07:29:10Z</cp:lastPrinted>
  <dcterms:created xsi:type="dcterms:W3CDTF">2015-06-16T06:55:31Z</dcterms:created>
  <dcterms:modified xsi:type="dcterms:W3CDTF">2025-05-02T13:34:26Z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0x01010030770C88BCADE14D9064AE13D6DECD30</vt:lpwstr>
  </property>
  <property fmtid="{D5CDD505-2E9C-101B-9397-08002B2CF9AE}" pid="3" name="MediaServiceImageTags">
    <vt:lpwstr/>
  </property>
</Properties>
</file>