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sldIdLst>
    <p:sldId id="256" r:id="rId5"/>
    <p:sldId id="258" r:id="rId6"/>
    <p:sldId id="262" r:id="rId7"/>
    <p:sldId id="261" r:id="rId8"/>
    <p:sldId id="263" r:id="rId9"/>
    <p:sldId id="259" r:id="rId10"/>
    <p:sldId id="260" r:id="rId11"/>
    <p:sldId id="257" r:id="rId12"/>
  </p:sldIdLst>
  <p:sldSz cx="24384000" cy="13716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80" userDrawn="1">
          <p15:clr>
            <a:srgbClr val="A4A3A4"/>
          </p15:clr>
        </p15:guide>
        <p15:guide id="2" orient="horz" pos="43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AD9400-DDAB-228B-D2C0-71E20B797DF1}" name="Milena Kunz | FolienWerke GmbH" initials="MK|FG" userId="S::milena@folienwerke.ch::6368de57-fb2f-4713-9073-9556af846cf5" providerId="AD"/>
  <p188:author id="{22B18A46-A0D8-CCBE-0760-A08BA3A267DD}" name="Krauss Astrid HSLU" initials="KAH" userId="S::astrid.krauss@hslu.ch::05774647-534d-4e7b-bf42-e02b76d28550" providerId="AD"/>
  <p188:author id="{CEA7654D-3CD8-8731-D24B-887B9CBD26DF}" name="Gmünder Markus HSLU W" initials="MG" userId="S::markus.gmuender@hslu.ch::8b7ec230-39ee-4c79-b620-8565ca39f2c1" providerId="AD"/>
  <p188:author id="{58412792-B17C-5C03-55E9-3560B444D1AD}" name="Amenda Ina HSLU" initials="AH" userId="S::ina.amenda@hslu.ch::f76260df-1f8e-4a68-90ac-20db44d17e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5D8"/>
    <a:srgbClr val="F6A9B2"/>
    <a:srgbClr val="BB365D"/>
    <a:srgbClr val="FFE086"/>
    <a:srgbClr val="F7A315"/>
    <a:srgbClr val="BAE0EA"/>
    <a:srgbClr val="449DC2"/>
    <a:srgbClr val="DAEEF3"/>
    <a:srgbClr val="FBD0D3"/>
    <a:srgbClr val="FF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A9584-4EEE-FB4F-A620-F2C177D7A293}" v="3" dt="2025-05-02T13:37:46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9" autoAdjust="0"/>
    <p:restoredTop sz="92273" autoAdjust="0"/>
  </p:normalViewPr>
  <p:slideViewPr>
    <p:cSldViewPr snapToGrid="0">
      <p:cViewPr varScale="1">
        <p:scale>
          <a:sx n="52" d="100"/>
          <a:sy n="52" d="100"/>
        </p:scale>
        <p:origin x="632" y="216"/>
      </p:cViewPr>
      <p:guideLst>
        <p:guide pos="7680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A2682-9BBE-44F1-865A-71E92CD2A545}" type="datetimeFigureOut">
              <a:rPr lang="en-US" smtClean="0"/>
              <a:t>5/2/25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D9D-9EF3-4CA3-8346-68DA1B2B2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Projekt ganz am Anfang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CBD9D-9EF3-4CA3-8346-68DA1B2B2D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68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Jede Menge Kleinproduzierende, Verbände und Initiativen aller Grössen.</a:t>
            </a:r>
          </a:p>
          <a:p>
            <a:r>
              <a:rPr lang="de-CH" dirty="0" err="1"/>
              <a:t>Bsp</a:t>
            </a:r>
            <a:r>
              <a:rPr lang="de-CH" dirty="0"/>
              <a:t> vom Pilatus: </a:t>
            </a:r>
            <a:r>
              <a:rPr lang="de-DE" dirty="0"/>
              <a:t>Regionalprodukt muss in Horw, Alpnach, </a:t>
            </a:r>
            <a:r>
              <a:rPr lang="de-DE" dirty="0" err="1"/>
              <a:t>Hergiswil</a:t>
            </a:r>
            <a:r>
              <a:rPr lang="de-DE" dirty="0"/>
              <a:t>, Kriens, Malters oder Schwarzenberg hergestellt werden. 6 Produzenten, Projekt entstand in Zusammenarbeit mit </a:t>
            </a:r>
            <a:r>
              <a:rPr lang="de-DE" dirty="0" err="1"/>
              <a:t>LuzernPlus</a:t>
            </a:r>
            <a:r>
              <a:rPr lang="de-DE" dirty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CBD9D-9EF3-4CA3-8346-68DA1B2B2D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9CEBA-8719-84EC-B993-FFD77E9CD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DA26707-FC89-B06F-2BA1-4FB987739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2C2B50B-B34A-3A00-E278-C1B4D3A59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Organisationform der Biosphäre Markt AG: Produzenten halten grössten Aktienanteil, daneben auch Gemeinden und </a:t>
            </a:r>
            <a:r>
              <a:rPr lang="de-DE" dirty="0"/>
              <a:t>das Landwirtschaftsforum</a:t>
            </a:r>
          </a:p>
          <a:p>
            <a:r>
              <a:rPr lang="de-CH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1466EB-0710-992D-29FF-1B544C53E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CBD9D-9EF3-4CA3-8346-68DA1B2B2D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8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</a:t>
            </a:r>
          </a:p>
          <a:p>
            <a:r>
              <a:rPr lang="de-CH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CBD9D-9EF3-4CA3-8346-68DA1B2B2D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4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3300" y="5952744"/>
            <a:ext cx="5120640" cy="188661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Untertitel über eine oder mehrere Zeilen</a:t>
            </a:r>
            <a:r>
              <a:rPr lang="en-US" noProof="0" dirty="0"/>
              <a:t>
</a:t>
            </a:r>
            <a:endParaRPr lang="de-CH" noProof="0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86CDA308-BFF4-4FDC-AADD-983E46A9C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692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noFill/>
              </a:defRPr>
            </a:lvl1pPr>
          </a:lstStyle>
          <a:p>
            <a:fld id="{8EF87B89-FD0B-44B7-8475-79874DF272F6}" type="datetime4">
              <a:rPr lang="de-CH" smtClean="0"/>
              <a:t>2. Mai 2025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F8B39FE-F082-41ED-AC68-B14657D0B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0819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en-US" sz="1600">
                <a:noFill/>
              </a:defRPr>
            </a:lvl1pPr>
          </a:lstStyle>
          <a:p>
            <a:r>
              <a:rPr lang="de-DE"/>
              <a:t>Page ‹Nr.›</a:t>
            </a:r>
          </a:p>
        </p:txBody>
      </p:sp>
      <p:pic>
        <p:nvPicPr>
          <p:cNvPr id="24" name="Bild" descr="Bild">
            <a:extLst>
              <a:ext uri="{FF2B5EF4-FFF2-40B4-BE49-F238E27FC236}">
                <a16:creationId xmlns:a16="http://schemas.microsoft.com/office/drawing/2014/main" id="{DB676377-ABEC-4BEB-A623-F63C2CDA3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12687890"/>
            <a:ext cx="1838907" cy="170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B18995A-21ED-4742-86FC-8BB97CB293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755" y="3099816"/>
            <a:ext cx="10176561" cy="1883664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noProof="0" dirty="0"/>
              <a:t>Titel über eine</a:t>
            </a:r>
            <a:br>
              <a:rPr lang="de-CH" noProof="0" dirty="0"/>
            </a:br>
            <a:r>
              <a:rPr lang="de-CH" noProof="0" dirty="0"/>
              <a:t>oder mehrere Zeilen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CD36F9-52D9-4C4D-B7D7-42BB8699A3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4429" y="1448311"/>
            <a:ext cx="10179571" cy="1226768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EFCD74-8778-47A4-9E0D-0CB1CE4B08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8872" y="12252960"/>
            <a:ext cx="1792379" cy="60355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16476A9-F65D-418A-85DE-09A105C8CF26}"/>
              </a:ext>
            </a:extLst>
          </p:cNvPr>
          <p:cNvSpPr txBox="1">
            <a:spLocks/>
          </p:cNvSpPr>
          <p:nvPr userDrawn="1"/>
        </p:nvSpPr>
        <p:spPr>
          <a:xfrm>
            <a:off x="1003300" y="11374943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+mn-lt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26445DC-F325-455F-BD6C-DAEFC7863B94}"/>
              </a:ext>
            </a:extLst>
          </p:cNvPr>
          <p:cNvSpPr txBox="1">
            <a:spLocks/>
          </p:cNvSpPr>
          <p:nvPr userDrawn="1"/>
        </p:nvSpPr>
        <p:spPr>
          <a:xfrm>
            <a:off x="1003299" y="11374943"/>
            <a:ext cx="3357685" cy="3922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5C3F4A-304C-41A2-9099-E95CFD4F49DD}" type="datetime4">
              <a:rPr lang="de-CH" sz="2000" smtClean="0">
                <a:latin typeface="+mn-lt"/>
              </a:rPr>
              <a:pPr/>
              <a:t>2. Mai 2025</a:t>
            </a:fld>
            <a:endParaRPr lang="en-US" sz="2000" dirty="0">
              <a:latin typeface="+mn-lt"/>
            </a:endParaRPr>
          </a:p>
        </p:txBody>
      </p:sp>
      <p:sp>
        <p:nvSpPr>
          <p:cNvPr id="17" name="DN|PlaceholderInline">
            <a:extLst>
              <a:ext uri="{FF2B5EF4-FFF2-40B4-BE49-F238E27FC236}">
                <a16:creationId xmlns:a16="http://schemas.microsoft.com/office/drawing/2014/main" id="{C7DAC3ED-A327-4E0F-9F4E-7E96B8F022B7}"/>
              </a:ext>
            </a:extLst>
          </p:cNvPr>
          <p:cNvSpPr>
            <a:spLocks noGrp="1"/>
          </p:cNvSpPr>
          <p:nvPr userDrawn="1"/>
        </p:nvSpPr>
        <p:spPr>
          <a:xfrm>
            <a:off x="1029477" y="10422654"/>
            <a:ext cx="10176560" cy="9307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2000" b="1" noProof="0" dirty="0"/>
              <a:t>Wirtschaft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24C5EF8-D088-7ABB-7501-CDBD55BAE7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79" y="865721"/>
            <a:ext cx="4040545" cy="6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C10928-4E14-4EA1-A12C-5AD2CB6CC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692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DA5EDD94-5277-43E2-BF86-94FCF16BAEBC}" type="datetime4">
              <a:rPr lang="de-CH" smtClean="0"/>
              <a:t>2. Mai 2025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AD564C4-4AE4-4C4E-9FFD-8E6788ED9DC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03300" y="3651250"/>
            <a:ext cx="6470945" cy="87026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CAC9591-E090-4D3D-A518-298893044C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58286" y="3651251"/>
            <a:ext cx="6470945" cy="87026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3AB3AD1-1D39-497C-8737-201C5D6E73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913270" y="3651251"/>
            <a:ext cx="6470945" cy="87026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0F69A7-5541-4988-8AA8-4CA7046BF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300" y="1361139"/>
            <a:ext cx="22380916" cy="593101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CH" noProof="0"/>
              <a:t>Titel einfügen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2C5A187-DF1A-4D8C-9253-0D1226687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0819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en-US" sz="16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86B585F8-2033-43C0-8CDE-307184B088E2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6729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de-CH" noProof="0"/>
              <a:t>Titel einfügen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B8567AC-D06C-4A8E-AEAB-5FC4F7526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692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56665885-AEBB-488A-9477-9B36DE8C8005}" type="datetime4">
              <a:rPr lang="de-CH" smtClean="0"/>
              <a:t>2. Mai 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C56C33-4B2C-40F8-9077-C3EC4BB76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0819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en-US" sz="16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86B585F8-2033-43C0-8CDE-307184B088E2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9547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9B9F577F-F0A9-4853-B77C-37B3AAE0FD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43850" y="0"/>
            <a:ext cx="12240150" cy="120343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DD274-0081-4267-A5E5-76A5876F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242C-68A4-4C12-BAA6-D3AA7375B026}" type="datetime4">
              <a:rPr lang="de-CH" smtClean="0"/>
              <a:t>2. Mai 2025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C8127D-E9F8-4681-B43F-B6F3E3216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3301" y="3651250"/>
            <a:ext cx="10168128" cy="87026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</a:t>
            </a:r>
          </a:p>
          <a:p>
            <a:endParaRPr lang="de-CH" dirty="0"/>
          </a:p>
          <a:p>
            <a:pPr lvl="1"/>
            <a:r>
              <a:rPr lang="de-CH" dirty="0" err="1"/>
              <a:t>Bulletpoint</a:t>
            </a:r>
            <a:r>
              <a:rPr lang="de-CH" dirty="0"/>
              <a:t> 1: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endParaRPr lang="de-CH" dirty="0"/>
          </a:p>
          <a:p>
            <a:pPr lvl="1"/>
            <a:r>
              <a:rPr lang="de-CH" dirty="0" err="1"/>
              <a:t>Bulletpoint</a:t>
            </a:r>
            <a:r>
              <a:rPr lang="de-CH" dirty="0"/>
              <a:t> 1: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endParaRPr lang="de-CH" dirty="0"/>
          </a:p>
          <a:p>
            <a:pPr lvl="1"/>
            <a:r>
              <a:rPr lang="de-CH" dirty="0" err="1"/>
              <a:t>Bulletpoint</a:t>
            </a:r>
            <a:r>
              <a:rPr lang="de-CH" dirty="0"/>
              <a:t> 1: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endParaRPr lang="de-CH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228367-2148-4750-BB4A-02D508200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300" y="1361139"/>
            <a:ext cx="10168128" cy="593101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CH" noProof="0"/>
              <a:t>Titel einfügen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9EFD834-77D5-48F1-B0FA-A2154B6EE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0819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en-US" sz="16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86B585F8-2033-43C0-8CDE-307184B088E2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5215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DD274-0081-4267-A5E5-76A5876F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182F-70B1-4740-98DE-36A0D400C0DB}" type="datetime4">
              <a:rPr lang="de-CH" smtClean="0"/>
              <a:t>2. Mai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3669B-0DDB-4583-AD51-9435F83FB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Seite ‹Nr.›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C8127D-E9F8-4681-B43F-B6F3E3216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3301" y="3651250"/>
            <a:ext cx="8578849" cy="87026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Textebene</a:t>
            </a:r>
            <a:r>
              <a:rPr lang="en-US"/>
              <a:t> (Level 1)</a:t>
            </a:r>
          </a:p>
          <a:p>
            <a:pPr lvl="1"/>
            <a:r>
              <a:rPr lang="de-CH" noProof="0"/>
              <a:t>Erste Aufzählungsebene (Level 2)</a:t>
            </a:r>
            <a:endParaRPr lang="en-US"/>
          </a:p>
          <a:p>
            <a:pPr lvl="2"/>
            <a:r>
              <a:rPr lang="de-CH" noProof="0"/>
              <a:t>Zweite Aufzählungsebene (Level 3)</a:t>
            </a:r>
            <a:endParaRPr lang="en-US"/>
          </a:p>
          <a:p>
            <a:pPr lvl="3"/>
            <a:r>
              <a:rPr lang="de-CH" noProof="0"/>
              <a:t>Textüberschrift (Level 4)</a:t>
            </a:r>
            <a:endParaRPr lang="en-US"/>
          </a:p>
          <a:p>
            <a:pPr lvl="4"/>
            <a:r>
              <a:rPr lang="de-CH" noProof="0"/>
              <a:t>Kleinere Textebene, 24pt (Level 5)</a:t>
            </a:r>
            <a:endParaRPr lang="en-US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657A9C58-342D-4D2E-A65C-FD7EA89C51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03562" y="3412066"/>
            <a:ext cx="14280438" cy="103039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28EF62-FB75-4E1F-8AA9-487AA4A774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300" y="1361139"/>
            <a:ext cx="8578849" cy="593101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CH" noProof="0"/>
              <a:t>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28320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9D196-AE26-49F9-B103-78D647A7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5974-9671-41BE-9B3E-C1E52CCE6CE5}" type="datetime4">
              <a:rPr lang="de-CH" smtClean="0"/>
              <a:t>2. Mai 2025</a:t>
            </a:fld>
            <a:endParaRPr lang="en-US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A5DDA2B4-AD70-401C-9C49-03B19A3797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351894" cy="120169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4E33B494-B393-4D3A-A2AE-7BF9C06D84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16850" y="11016809"/>
            <a:ext cx="2870200" cy="100012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0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79B38E-85FA-4795-80DA-3180FC112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0819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en-US" sz="16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86B585F8-2033-43C0-8CDE-307184B088E2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800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nahm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C10928-4E14-4EA1-A12C-5AD2CB6CC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692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4AC0DD6D-4CF4-4A78-B952-E31DC1F10591}" type="datetime4">
              <a:rPr lang="de-CH" noProof="0" smtClean="0"/>
              <a:t>2. Mai 2025</a:t>
            </a:fld>
            <a:endParaRPr lang="de-CH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9F73D3-61DF-487A-A095-9ABE52E7CF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3300" y="3651250"/>
            <a:ext cx="22380918" cy="87026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bearbeiten</a:t>
            </a:r>
          </a:p>
          <a:p>
            <a:pPr marL="0" marR="0" lvl="1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Zweite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D59327-8DF3-4838-BF12-61EBE959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83AD271-9F71-471D-B629-C308DC5F9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0819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en-US" sz="16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F6D6BDF2-272F-4256-ACF1-DEAEC48BAB7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609252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Foli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3DBD525-8EB4-4EDB-93B2-A7F92EDA8A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755" y="3099817"/>
            <a:ext cx="10176561" cy="1886614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noProof="0" dirty="0"/>
              <a:t>Danke!
</a:t>
            </a:r>
          </a:p>
        </p:txBody>
      </p:sp>
      <p:pic>
        <p:nvPicPr>
          <p:cNvPr id="11" name="Bild" descr="Bild">
            <a:extLst>
              <a:ext uri="{FF2B5EF4-FFF2-40B4-BE49-F238E27FC236}">
                <a16:creationId xmlns:a16="http://schemas.microsoft.com/office/drawing/2014/main" id="{1170F23D-36BD-4313-B16F-31E325E7B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12687890"/>
            <a:ext cx="1838907" cy="17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B3500C3-7D12-ED53-417D-B3A70F3E65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79" y="865721"/>
            <a:ext cx="4040545" cy="6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64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3DBD525-8EB4-4EDB-93B2-A7F92EDA8A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755" y="3099817"/>
            <a:ext cx="10176561" cy="1886614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noProof="0" dirty="0"/>
              <a:t>Danke!
</a:t>
            </a:r>
          </a:p>
        </p:txBody>
      </p:sp>
      <p:pic>
        <p:nvPicPr>
          <p:cNvPr id="11" name="Bild" descr="Bild">
            <a:extLst>
              <a:ext uri="{FF2B5EF4-FFF2-40B4-BE49-F238E27FC236}">
                <a16:creationId xmlns:a16="http://schemas.microsoft.com/office/drawing/2014/main" id="{1170F23D-36BD-4313-B16F-31E325E7B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12687890"/>
            <a:ext cx="1838907" cy="1708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DN|PlaceholderInline">
            <a:extLst>
              <a:ext uri="{FF2B5EF4-FFF2-40B4-BE49-F238E27FC236}">
                <a16:creationId xmlns:a16="http://schemas.microsoft.com/office/drawing/2014/main" id="{100F95B6-6141-4D77-B127-5639D31F209D}"/>
              </a:ext>
            </a:extLst>
          </p:cNvPr>
          <p:cNvSpPr txBox="1"/>
          <p:nvPr userDrawn="1"/>
        </p:nvSpPr>
        <p:spPr>
          <a:xfrm>
            <a:off x="1034131" y="8269244"/>
            <a:ext cx="16557172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Hochschule Luzern</a:t>
            </a:r>
          </a:p>
          <a:p>
            <a:r>
              <a:rPr lang="en-US" sz="2000" b="1" dirty="0"/>
              <a:t>Wirtschaft</a:t>
            </a:r>
          </a:p>
          <a:p>
            <a:r>
              <a:rPr lang="en-US" sz="2000" dirty="0"/>
              <a:t>Institut für Betriebs- und Regionalökonomie IBR</a:t>
            </a:r>
          </a:p>
          <a:p>
            <a:r>
              <a:rPr lang="en-US" sz="2000" b="1" dirty="0"/>
              <a:t>Silke Zöllner</a:t>
            </a:r>
          </a:p>
          <a:p>
            <a:r>
              <a:rPr lang="en-US" sz="2000" dirty="0"/>
              <a:t>Dozentin</a:t>
            </a:r>
          </a:p>
          <a:p>
            <a:r>
              <a:rPr dirty="0"/>
              <a:t> </a:t>
            </a:r>
            <a:endParaRPr lang="en-US" sz="2000" dirty="0"/>
          </a:p>
          <a:p>
            <a:r>
              <a:rPr dirty="0"/>
              <a:t> </a:t>
            </a:r>
            <a:endParaRPr lang="en-US" sz="2000" dirty="0"/>
          </a:p>
          <a:p>
            <a:r>
              <a:rPr lang="en-US" sz="2000" dirty="0"/>
              <a:t>T direct +41 41 228 99 71</a:t>
            </a:r>
          </a:p>
          <a:p>
            <a:r>
              <a:rPr lang="en-US" sz="2000" dirty="0"/>
              <a:t>silke.zoellner@hslu.ch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737AC9B-AFFC-A6E5-E532-7ECEAF409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79" y="865721"/>
            <a:ext cx="4040545" cy="6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7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C10928-4E14-4EA1-A12C-5AD2CB6CC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692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ECF0D1EE-778F-468F-8455-0B19FC52DA6C}" type="datetime4">
              <a:rPr lang="de-CH" noProof="0" smtClean="0"/>
              <a:t>2. Mai 2025</a:t>
            </a:fld>
            <a:endParaRPr lang="de-CH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9F73D3-61DF-487A-A095-9ABE52E7CF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3300" y="3651250"/>
            <a:ext cx="22380918" cy="87026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D59327-8DF3-4838-BF12-61EBE959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A094BBA-AEF9-44C6-B203-2F4F7FA3D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0819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en-US" sz="16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F6D6BDF2-272F-4256-ACF1-DEAEC48BAB7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2366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10E1B4C-3036-49EB-A887-FC02E8B5F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692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noFill/>
              </a:defRPr>
            </a:lvl1pPr>
          </a:lstStyle>
          <a:p>
            <a:fld id="{7E690F86-00E3-49F7-B7D6-7F602D9532C5}" type="datetime4">
              <a:rPr lang="de-CH" smtClean="0"/>
              <a:t>2. Mai 2025</a:t>
            </a:fld>
            <a:endParaRPr lang="en-US"/>
          </a:p>
        </p:txBody>
      </p:sp>
      <p:pic>
        <p:nvPicPr>
          <p:cNvPr id="16" name="Bild" descr="Bild">
            <a:extLst>
              <a:ext uri="{FF2B5EF4-FFF2-40B4-BE49-F238E27FC236}">
                <a16:creationId xmlns:a16="http://schemas.microsoft.com/office/drawing/2014/main" id="{91A1E4F9-D2EB-417B-ABA1-D8FBB972D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12687890"/>
            <a:ext cx="1838907" cy="170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502E79F-F928-4FF1-826D-3040EE940C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755" y="3099816"/>
            <a:ext cx="10176561" cy="1883664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noProof="0" dirty="0"/>
              <a:t>Titel über eine</a:t>
            </a:r>
            <a:br>
              <a:rPr lang="de-CH" noProof="0" dirty="0"/>
            </a:br>
            <a:r>
              <a:rPr lang="de-CH" noProof="0" dirty="0"/>
              <a:t>oder mehrere Zeilen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366D33-6B6D-4D08-B2D6-4DB31ED8B4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3300" y="5952744"/>
            <a:ext cx="5120640" cy="188661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Untertitel über eine oder mehrere Zeilen</a:t>
            </a:r>
            <a:r>
              <a:rPr lang="en-US" noProof="0" dirty="0"/>
              <a:t>
</a:t>
            </a:r>
            <a:endParaRPr lang="de-CH" noProof="0" dirty="0"/>
          </a:p>
        </p:txBody>
      </p:sp>
      <p:pic>
        <p:nvPicPr>
          <p:cNvPr id="3" name="Grafik 2" descr="Ein Bild, das Person, drinnen, Personen, Fenster enthält.&#10;&#10;Automatisch generierte Beschreibung">
            <a:extLst>
              <a:ext uri="{FF2B5EF4-FFF2-40B4-BE49-F238E27FC236}">
                <a16:creationId xmlns:a16="http://schemas.microsoft.com/office/drawing/2014/main" id="{A8DD6327-CF27-4713-80F9-CC74E2164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6146" y="324"/>
            <a:ext cx="12192000" cy="1203405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C31E815-CE02-4F70-9A72-795C22EC60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6352" y="12252960"/>
            <a:ext cx="1792379" cy="60355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47DC71A-5D33-4544-9765-DA3F5F1850D4}"/>
              </a:ext>
            </a:extLst>
          </p:cNvPr>
          <p:cNvSpPr txBox="1">
            <a:spLocks/>
          </p:cNvSpPr>
          <p:nvPr userDrawn="1"/>
        </p:nvSpPr>
        <p:spPr>
          <a:xfrm>
            <a:off x="1003299" y="11374943"/>
            <a:ext cx="3357685" cy="3922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5C3F4A-304C-41A2-9099-E95CFD4F49DD}" type="datetime4">
              <a:rPr lang="de-CH" sz="2000" smtClean="0">
                <a:latin typeface="+mn-lt"/>
              </a:rPr>
              <a:pPr/>
              <a:t>2. Mai 2025</a:t>
            </a:fld>
            <a:endParaRPr lang="en-US" sz="2000" dirty="0">
              <a:latin typeface="+mn-lt"/>
            </a:endParaRPr>
          </a:p>
        </p:txBody>
      </p:sp>
      <p:sp>
        <p:nvSpPr>
          <p:cNvPr id="17" name="DN|PlaceholderInline">
            <a:extLst>
              <a:ext uri="{FF2B5EF4-FFF2-40B4-BE49-F238E27FC236}">
                <a16:creationId xmlns:a16="http://schemas.microsoft.com/office/drawing/2014/main" id="{F1023609-2C19-4EA6-931F-B2AB8718EFA1}"/>
              </a:ext>
            </a:extLst>
          </p:cNvPr>
          <p:cNvSpPr>
            <a:spLocks noGrp="1"/>
          </p:cNvSpPr>
          <p:nvPr userDrawn="1"/>
        </p:nvSpPr>
        <p:spPr>
          <a:xfrm>
            <a:off x="1029476" y="10422654"/>
            <a:ext cx="10176561" cy="9307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2000" b="1" noProof="0" dirty="0"/>
              <a:t>Wirtschaft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0ABCB1A-E3FF-3403-8971-C3A99A8C32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79" y="865721"/>
            <a:ext cx="4040545" cy="6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9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A649F68-C7BE-4259-BF2D-4A9F666E2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692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noFill/>
              </a:defRPr>
            </a:lvl1pPr>
          </a:lstStyle>
          <a:p>
            <a:fld id="{D6D315B7-2986-4574-9C9A-E8AFB8C87B27}" type="datetime4">
              <a:rPr lang="de-CH" smtClean="0"/>
              <a:t>2. Mai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E95AFAE-55E5-478D-A95E-879A15677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0819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en-US" sz="1600">
                <a:noFill/>
              </a:defRPr>
            </a:lvl1pPr>
          </a:lstStyle>
          <a:p>
            <a:r>
              <a:rPr lang="en-US"/>
              <a:t>Page ‹Nr.›</a:t>
            </a:r>
          </a:p>
        </p:txBody>
      </p:sp>
      <p:pic>
        <p:nvPicPr>
          <p:cNvPr id="16" name="Bild" descr="Bild">
            <a:extLst>
              <a:ext uri="{FF2B5EF4-FFF2-40B4-BE49-F238E27FC236}">
                <a16:creationId xmlns:a16="http://schemas.microsoft.com/office/drawing/2014/main" id="{51250317-DAE9-4E04-800E-141E77359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12687890"/>
            <a:ext cx="1838907" cy="170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06C1D0D-F2DD-42E2-A95A-04D30C0423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755" y="3099816"/>
            <a:ext cx="8691695" cy="1883664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noProof="0" dirty="0"/>
              <a:t>Titel über eine</a:t>
            </a:r>
            <a:br>
              <a:rPr lang="de-CH" noProof="0" dirty="0"/>
            </a:br>
            <a:r>
              <a:rPr lang="de-CH" noProof="0" dirty="0"/>
              <a:t>oder mehrere Zeilen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6E88974-0312-4EF7-957A-C28F7C1FFF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3300" y="5952744"/>
            <a:ext cx="5120640" cy="188661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Untertitel über eine oder mehrere Zeilen</a:t>
            </a:r>
          </a:p>
          <a:p>
            <a:r>
              <a:rPr lang="en-US" noProof="0" dirty="0"/>
              <a:t>
</a:t>
            </a:r>
            <a:endParaRPr lang="de-CH" noProof="0" dirty="0"/>
          </a:p>
        </p:txBody>
      </p:sp>
      <p:pic>
        <p:nvPicPr>
          <p:cNvPr id="3" name="Grafik 2" descr="Ein Bild, das Person, Boden, Anzug, angezogen enthält.&#10;&#10;Automatisch generierte Beschreibung">
            <a:extLst>
              <a:ext uri="{FF2B5EF4-FFF2-40B4-BE49-F238E27FC236}">
                <a16:creationId xmlns:a16="http://schemas.microsoft.com/office/drawing/2014/main" id="{B92F74D8-57EF-4AA5-A030-8DF4ECC086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442" y="3412066"/>
            <a:ext cx="14231389" cy="1030778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3A82F53-7FD9-4445-BC91-6694F0C121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98080" y="12252960"/>
            <a:ext cx="1792379" cy="60355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E8D714D-1BA7-441B-869E-2C29098849ED}"/>
              </a:ext>
            </a:extLst>
          </p:cNvPr>
          <p:cNvSpPr txBox="1">
            <a:spLocks/>
          </p:cNvSpPr>
          <p:nvPr userDrawn="1"/>
        </p:nvSpPr>
        <p:spPr>
          <a:xfrm>
            <a:off x="1003299" y="11374943"/>
            <a:ext cx="3357685" cy="3922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5C3F4A-304C-41A2-9099-E95CFD4F49DD}" type="datetime4">
              <a:rPr lang="de-CH" sz="2000" smtClean="0">
                <a:latin typeface="+mn-lt"/>
              </a:rPr>
              <a:pPr/>
              <a:t>2. Mai 2025</a:t>
            </a:fld>
            <a:endParaRPr lang="en-US" sz="2000" dirty="0">
              <a:latin typeface="+mn-lt"/>
            </a:endParaRPr>
          </a:p>
        </p:txBody>
      </p:sp>
      <p:sp>
        <p:nvSpPr>
          <p:cNvPr id="21" name="DN|PlaceholderInline">
            <a:extLst>
              <a:ext uri="{FF2B5EF4-FFF2-40B4-BE49-F238E27FC236}">
                <a16:creationId xmlns:a16="http://schemas.microsoft.com/office/drawing/2014/main" id="{8AE01972-C419-423B-A8D1-3485D2FE1868}"/>
              </a:ext>
            </a:extLst>
          </p:cNvPr>
          <p:cNvSpPr>
            <a:spLocks noGrp="1"/>
          </p:cNvSpPr>
          <p:nvPr userDrawn="1"/>
        </p:nvSpPr>
        <p:spPr>
          <a:xfrm>
            <a:off x="1029477" y="10422654"/>
            <a:ext cx="8691696" cy="9307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2000" b="1" noProof="0" dirty="0"/>
              <a:t>Wirtschaft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AD96485-45EE-EE08-E1F0-54B126050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79" y="865721"/>
            <a:ext cx="4040545" cy="6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7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A649F68-C7BE-4259-BF2D-4A9F666E2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692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noFill/>
              </a:defRPr>
            </a:lvl1pPr>
          </a:lstStyle>
          <a:p>
            <a:fld id="{4CB0C926-FE19-4875-A0B4-BA56E254BBD4}" type="datetime4">
              <a:rPr lang="de-CH" smtClean="0"/>
              <a:t>2. Mai 2025</a:t>
            </a:fld>
            <a:endParaRPr lang="en-US"/>
          </a:p>
        </p:txBody>
      </p:sp>
      <p:pic>
        <p:nvPicPr>
          <p:cNvPr id="16" name="Bild" descr="Bild">
            <a:extLst>
              <a:ext uri="{FF2B5EF4-FFF2-40B4-BE49-F238E27FC236}">
                <a16:creationId xmlns:a16="http://schemas.microsoft.com/office/drawing/2014/main" id="{51250317-DAE9-4E04-800E-141E77359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12687890"/>
            <a:ext cx="1838907" cy="170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06C1D0D-F2DD-42E2-A95A-04D30C0423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756" y="3099816"/>
            <a:ext cx="11186826" cy="1883664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noProof="0" dirty="0"/>
              <a:t>Titel über eine</a:t>
            </a:r>
            <a:br>
              <a:rPr lang="de-CH" noProof="0" dirty="0"/>
            </a:br>
            <a:r>
              <a:rPr lang="de-CH" noProof="0" dirty="0"/>
              <a:t>oder mehrere Zeilen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6E88974-0312-4EF7-957A-C28F7C1FFF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3300" y="5952744"/>
            <a:ext cx="11188700" cy="188661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Untertitel über eine oder mehrere Zeilen</a:t>
            </a:r>
            <a:r>
              <a:rPr lang="en-US" noProof="0" dirty="0"/>
              <a:t>
</a:t>
            </a:r>
            <a:endParaRPr lang="de-CH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2665B9C-4FEF-4F70-9FF7-CC8FA9E130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84802" y="12267738"/>
            <a:ext cx="1792379" cy="60355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CF8656F-952E-4625-9017-AB32B9C66B78}"/>
              </a:ext>
            </a:extLst>
          </p:cNvPr>
          <p:cNvSpPr txBox="1">
            <a:spLocks/>
          </p:cNvSpPr>
          <p:nvPr userDrawn="1"/>
        </p:nvSpPr>
        <p:spPr>
          <a:xfrm>
            <a:off x="1003299" y="11374943"/>
            <a:ext cx="3357685" cy="3922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5C3F4A-304C-41A2-9099-E95CFD4F49DD}" type="datetime4">
              <a:rPr lang="de-CH" sz="2000" smtClean="0">
                <a:latin typeface="+mn-lt"/>
              </a:rPr>
              <a:pPr/>
              <a:t>2. Mai 2025</a:t>
            </a:fld>
            <a:endParaRPr lang="en-US" sz="2000" dirty="0">
              <a:latin typeface="+mn-lt"/>
            </a:endParaRPr>
          </a:p>
        </p:txBody>
      </p:sp>
      <p:sp>
        <p:nvSpPr>
          <p:cNvPr id="17" name="DN|PlaceholderInline">
            <a:extLst>
              <a:ext uri="{FF2B5EF4-FFF2-40B4-BE49-F238E27FC236}">
                <a16:creationId xmlns:a16="http://schemas.microsoft.com/office/drawing/2014/main" id="{0CEC6884-1AC9-43D2-91AA-8BEAE698C087}"/>
              </a:ext>
            </a:extLst>
          </p:cNvPr>
          <p:cNvSpPr>
            <a:spLocks noGrp="1"/>
          </p:cNvSpPr>
          <p:nvPr userDrawn="1"/>
        </p:nvSpPr>
        <p:spPr>
          <a:xfrm>
            <a:off x="1029477" y="10422654"/>
            <a:ext cx="8691696" cy="9307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2000" b="1" noProof="0" dirty="0"/>
              <a:t>Wirtschaft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0DAAB71-A472-B091-8F58-75CC29936D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79" y="865721"/>
            <a:ext cx="4040545" cy="6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1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3300" y="5952744"/>
            <a:ext cx="5120640" cy="188661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CH" noProof="0" dirty="0"/>
              <a:t>Untertitel über eine oder mehrere Zeilen</a:t>
            </a:r>
            <a:r>
              <a:rPr lang="en-US" noProof="0" dirty="0"/>
              <a:t>
</a:t>
            </a:r>
            <a:endParaRPr lang="de-CH" noProof="0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86CDA308-BFF4-4FDC-AADD-983E46A9C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692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noFill/>
              </a:defRPr>
            </a:lvl1pPr>
          </a:lstStyle>
          <a:p>
            <a:fld id="{8EF87B89-FD0B-44B7-8475-79874DF272F6}" type="datetime4">
              <a:rPr lang="de-CH" smtClean="0"/>
              <a:t>2. Mai 2025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F8B39FE-F082-41ED-AC68-B14657D0B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0819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en-US" sz="1600">
                <a:noFill/>
              </a:defRPr>
            </a:lvl1pPr>
          </a:lstStyle>
          <a:p>
            <a:r>
              <a:rPr lang="de-DE"/>
              <a:t>Page ‹Nr.›</a:t>
            </a:r>
          </a:p>
        </p:txBody>
      </p:sp>
      <p:pic>
        <p:nvPicPr>
          <p:cNvPr id="24" name="Bild" descr="Bild">
            <a:extLst>
              <a:ext uri="{FF2B5EF4-FFF2-40B4-BE49-F238E27FC236}">
                <a16:creationId xmlns:a16="http://schemas.microsoft.com/office/drawing/2014/main" id="{DB676377-ABEC-4BEB-A623-F63C2CDA3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12687890"/>
            <a:ext cx="1838907" cy="170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B18995A-21ED-4742-86FC-8BB97CB293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755" y="3099816"/>
            <a:ext cx="10176561" cy="1883664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noProof="0" dirty="0"/>
              <a:t>Titel über eine</a:t>
            </a:r>
            <a:br>
              <a:rPr lang="de-CH" noProof="0" dirty="0"/>
            </a:br>
            <a:r>
              <a:rPr lang="de-CH" noProof="0" dirty="0"/>
              <a:t>oder mehrere Zeilen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9EFCD74-8778-47A4-9E0D-0CB1CE4B08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8872" y="12252960"/>
            <a:ext cx="1792379" cy="60355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16476A9-F65D-418A-85DE-09A105C8CF26}"/>
              </a:ext>
            </a:extLst>
          </p:cNvPr>
          <p:cNvSpPr txBox="1">
            <a:spLocks/>
          </p:cNvSpPr>
          <p:nvPr userDrawn="1"/>
        </p:nvSpPr>
        <p:spPr>
          <a:xfrm>
            <a:off x="1003300" y="11374943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+mn-lt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26445DC-F325-455F-BD6C-DAEFC7863B94}"/>
              </a:ext>
            </a:extLst>
          </p:cNvPr>
          <p:cNvSpPr txBox="1">
            <a:spLocks/>
          </p:cNvSpPr>
          <p:nvPr userDrawn="1"/>
        </p:nvSpPr>
        <p:spPr>
          <a:xfrm>
            <a:off x="1003299" y="11374943"/>
            <a:ext cx="3357685" cy="3922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5C3F4A-304C-41A2-9099-E95CFD4F49DD}" type="datetime4">
              <a:rPr lang="de-CH" sz="2000" smtClean="0">
                <a:latin typeface="+mn-lt"/>
              </a:rPr>
              <a:pPr/>
              <a:t>2. Mai 2025</a:t>
            </a:fld>
            <a:endParaRPr lang="en-US" sz="2000" dirty="0">
              <a:latin typeface="+mn-lt"/>
            </a:endParaRP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78FA5434-E43F-42C3-9224-FEEF252B8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202860" y="1486528"/>
            <a:ext cx="10181139" cy="12229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9" name="DN|PlaceholderInline">
            <a:extLst>
              <a:ext uri="{FF2B5EF4-FFF2-40B4-BE49-F238E27FC236}">
                <a16:creationId xmlns:a16="http://schemas.microsoft.com/office/drawing/2014/main" id="{FA19A96D-9E21-455F-9FA5-A0DED77BDE53}"/>
              </a:ext>
            </a:extLst>
          </p:cNvPr>
          <p:cNvSpPr>
            <a:spLocks noGrp="1"/>
          </p:cNvSpPr>
          <p:nvPr userDrawn="1"/>
        </p:nvSpPr>
        <p:spPr>
          <a:xfrm>
            <a:off x="1029477" y="10422654"/>
            <a:ext cx="8691696" cy="9307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2000" b="1" noProof="0" dirty="0"/>
              <a:t>Wirtschaft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FD4E9A2-2683-003F-9B0E-E20C6B294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79" y="865721"/>
            <a:ext cx="4040545" cy="6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8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10E1B4C-3036-49EB-A887-FC02E8B5F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692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noFill/>
              </a:defRPr>
            </a:lvl1pPr>
          </a:lstStyle>
          <a:p>
            <a:fld id="{7E690F86-00E3-49F7-B7D6-7F602D9532C5}" type="datetime4">
              <a:rPr lang="de-CH" smtClean="0"/>
              <a:t>2. Mai 2025</a:t>
            </a:fld>
            <a:endParaRPr lang="en-US"/>
          </a:p>
        </p:txBody>
      </p:sp>
      <p:pic>
        <p:nvPicPr>
          <p:cNvPr id="16" name="Bild" descr="Bild">
            <a:extLst>
              <a:ext uri="{FF2B5EF4-FFF2-40B4-BE49-F238E27FC236}">
                <a16:creationId xmlns:a16="http://schemas.microsoft.com/office/drawing/2014/main" id="{91A1E4F9-D2EB-417B-ABA1-D8FBB972D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12687890"/>
            <a:ext cx="1838907" cy="170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502E79F-F928-4FF1-826D-3040EE940C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755" y="3099816"/>
            <a:ext cx="10176561" cy="1883664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noProof="0" dirty="0"/>
              <a:t>Titel über eine</a:t>
            </a:r>
            <a:br>
              <a:rPr lang="de-CH" noProof="0" dirty="0"/>
            </a:br>
            <a:r>
              <a:rPr lang="de-CH" noProof="0" dirty="0"/>
              <a:t>oder mehrere Zeilen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366D33-6B6D-4D08-B2D6-4DB31ED8B4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3300" y="5952744"/>
            <a:ext cx="5120640" cy="188661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CH" noProof="0" dirty="0"/>
              <a:t>Untertitel über eine oder mehrere Zeilen</a:t>
            </a:r>
            <a:r>
              <a:rPr lang="en-US" noProof="0" dirty="0"/>
              <a:t>
</a:t>
            </a:r>
            <a:endParaRPr lang="de-CH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C31E815-CE02-4F70-9A72-795C22EC60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6352" y="12252960"/>
            <a:ext cx="1792379" cy="60355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47DC71A-5D33-4544-9765-DA3F5F1850D4}"/>
              </a:ext>
            </a:extLst>
          </p:cNvPr>
          <p:cNvSpPr txBox="1">
            <a:spLocks/>
          </p:cNvSpPr>
          <p:nvPr userDrawn="1"/>
        </p:nvSpPr>
        <p:spPr>
          <a:xfrm>
            <a:off x="1003299" y="11374943"/>
            <a:ext cx="3357685" cy="3922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5C3F4A-304C-41A2-9099-E95CFD4F49DD}" type="datetime4">
              <a:rPr lang="de-CH" sz="2000" smtClean="0">
                <a:latin typeface="+mn-lt"/>
              </a:rPr>
              <a:pPr/>
              <a:t>2. Mai 2025</a:t>
            </a:fld>
            <a:endParaRPr lang="en-US" sz="2000" dirty="0">
              <a:latin typeface="+mn-lt"/>
            </a:endParaRP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EB2AC198-6F0E-4D21-8CD5-D149E7D091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4694" y="0"/>
            <a:ext cx="12189306" cy="120343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2" name="DN|PlaceholderInline">
            <a:extLst>
              <a:ext uri="{FF2B5EF4-FFF2-40B4-BE49-F238E27FC236}">
                <a16:creationId xmlns:a16="http://schemas.microsoft.com/office/drawing/2014/main" id="{29F49D31-BDF2-4135-8FA9-C43D0C67D3EB}"/>
              </a:ext>
            </a:extLst>
          </p:cNvPr>
          <p:cNvSpPr>
            <a:spLocks noGrp="1"/>
          </p:cNvSpPr>
          <p:nvPr userDrawn="1"/>
        </p:nvSpPr>
        <p:spPr>
          <a:xfrm>
            <a:off x="1029477" y="10422654"/>
            <a:ext cx="8691696" cy="9307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2000" b="1" noProof="0" dirty="0"/>
              <a:t>Wirtschaft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1D2664A-C806-4C36-329D-7C793082F9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79" y="865721"/>
            <a:ext cx="4040545" cy="6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5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A649F68-C7BE-4259-BF2D-4A9F666E2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692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noFill/>
              </a:defRPr>
            </a:lvl1pPr>
          </a:lstStyle>
          <a:p>
            <a:fld id="{D6D315B7-2986-4574-9C9A-E8AFB8C87B27}" type="datetime4">
              <a:rPr lang="de-CH" smtClean="0"/>
              <a:t>2. Mai 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E95AFAE-55E5-478D-A95E-879A15677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0819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en-US" sz="1600">
                <a:noFill/>
              </a:defRPr>
            </a:lvl1pPr>
          </a:lstStyle>
          <a:p>
            <a:r>
              <a:rPr lang="en-US"/>
              <a:t>Page ‹Nr.›</a:t>
            </a:r>
          </a:p>
        </p:txBody>
      </p:sp>
      <p:pic>
        <p:nvPicPr>
          <p:cNvPr id="16" name="Bild" descr="Bild">
            <a:extLst>
              <a:ext uri="{FF2B5EF4-FFF2-40B4-BE49-F238E27FC236}">
                <a16:creationId xmlns:a16="http://schemas.microsoft.com/office/drawing/2014/main" id="{51250317-DAE9-4E04-800E-141E77359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12687890"/>
            <a:ext cx="1838907" cy="170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06C1D0D-F2DD-42E2-A95A-04D30C0423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755" y="3099816"/>
            <a:ext cx="8691695" cy="1883664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noProof="0" dirty="0"/>
              <a:t>Titel über eine</a:t>
            </a:r>
            <a:br>
              <a:rPr lang="de-CH" noProof="0" dirty="0"/>
            </a:br>
            <a:r>
              <a:rPr lang="de-CH" noProof="0" dirty="0"/>
              <a:t>oder mehrere Zeilen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6E88974-0312-4EF7-957A-C28F7C1FFF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3300" y="5952744"/>
            <a:ext cx="5120640" cy="188661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CH" noProof="0" dirty="0"/>
              <a:t>Untertitel über eine oder mehrere Zeilen</a:t>
            </a:r>
            <a:r>
              <a:rPr lang="en-US" noProof="0" dirty="0"/>
              <a:t>
</a:t>
            </a:r>
            <a:endParaRPr lang="de-CH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3A82F53-7FD9-4445-BC91-6694F0C121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8080" y="12252960"/>
            <a:ext cx="1792379" cy="60355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E8D714D-1BA7-441B-869E-2C29098849ED}"/>
              </a:ext>
            </a:extLst>
          </p:cNvPr>
          <p:cNvSpPr txBox="1">
            <a:spLocks/>
          </p:cNvSpPr>
          <p:nvPr userDrawn="1"/>
        </p:nvSpPr>
        <p:spPr>
          <a:xfrm>
            <a:off x="1003299" y="11374943"/>
            <a:ext cx="3357685" cy="3922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5C3F4A-304C-41A2-9099-E95CFD4F49DD}" type="datetime4">
              <a:rPr lang="de-CH" sz="2000" smtClean="0">
                <a:latin typeface="+mn-lt"/>
              </a:rPr>
              <a:pPr/>
              <a:t>2. Mai 2025</a:t>
            </a:fld>
            <a:endParaRPr lang="en-US" sz="2000" dirty="0">
              <a:latin typeface="+mn-lt"/>
            </a:endParaRP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3A7FEB47-F6C0-4E14-B64C-B90C773457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17442" y="3408216"/>
            <a:ext cx="14266558" cy="10307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7" name="DN|PlaceholderInline">
            <a:extLst>
              <a:ext uri="{FF2B5EF4-FFF2-40B4-BE49-F238E27FC236}">
                <a16:creationId xmlns:a16="http://schemas.microsoft.com/office/drawing/2014/main" id="{D80E905A-11B5-4665-9884-959C482109F8}"/>
              </a:ext>
            </a:extLst>
          </p:cNvPr>
          <p:cNvSpPr>
            <a:spLocks noGrp="1"/>
          </p:cNvSpPr>
          <p:nvPr userDrawn="1"/>
        </p:nvSpPr>
        <p:spPr>
          <a:xfrm>
            <a:off x="1029477" y="10422654"/>
            <a:ext cx="8691696" cy="9307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z="2000" b="1" noProof="0" dirty="0"/>
              <a:t>Wirtschaft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302971D-CA82-F13D-8D75-181C7780A0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79" y="865721"/>
            <a:ext cx="4040545" cy="6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0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C10928-4E14-4EA1-A12C-5AD2CB6CC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692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6F46C0B-9082-47E7-B039-6B1FD83BE381}" type="datetime4">
              <a:rPr lang="de-CH" smtClean="0"/>
              <a:t>2. Mai 2025</a:t>
            </a:fld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E2C1980-F360-409F-8C22-405AEED439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3300" y="3651250"/>
            <a:ext cx="10195560" cy="87026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776978B-3B7A-48A0-9AB8-F10BB7D840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188655" y="3651251"/>
            <a:ext cx="10195560" cy="87026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4651F6-9DB8-4F1A-AD6F-6223CE48D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300" y="1361139"/>
            <a:ext cx="22380916" cy="593101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CH" noProof="0" dirty="0"/>
              <a:t>Titel einfügen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7378758-9D6B-4B22-BFC6-64E31A40F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0819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en-US" sz="16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86B585F8-2033-43C0-8CDE-307184B088E2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40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3300" y="1361139"/>
            <a:ext cx="22380916" cy="5931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noProof="0" dirty="0"/>
              <a:t>Titel einfügen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7692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EC385D30-54BD-4434-BC2D-2D5447A7B285}" type="datetime4">
              <a:rPr lang="de-CH" smtClean="0"/>
              <a:t>2. Mai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30819" y="12685145"/>
            <a:ext cx="3053396" cy="1854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en-US" sz="16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Page </a:t>
            </a:r>
            <a:fld id="{F6D6BDF2-272F-4256-ACF1-DEAEC48BAB75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22" name="HSLU_Wortmarke_Schwarz_rgb.pdf" descr="HSLU_Wortmarke_Schwarz_rgb.pdf">
            <a:extLst>
              <a:ext uri="{FF2B5EF4-FFF2-40B4-BE49-F238E27FC236}">
                <a16:creationId xmlns:a16="http://schemas.microsoft.com/office/drawing/2014/main" id="{90BD4B69-5471-4A66-BCA9-21E3F205EB2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12692259"/>
            <a:ext cx="533401" cy="16649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555015-DBB3-4012-A862-2BCB9054B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300" y="3651250"/>
            <a:ext cx="22380916" cy="8702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Mastertext</a:t>
            </a:r>
            <a:endParaRPr lang="en-US" dirty="0"/>
          </a:p>
          <a:p>
            <a:pPr lvl="0"/>
            <a:r>
              <a:rPr lang="en-US" dirty="0"/>
              <a:t>Copytext</a:t>
            </a:r>
          </a:p>
          <a:p>
            <a:pPr lvl="0"/>
            <a:r>
              <a:rPr lang="en-US" dirty="0" err="1"/>
              <a:t>Textebene</a:t>
            </a:r>
            <a:r>
              <a:rPr lang="en-US" dirty="0"/>
              <a:t> (Level 1)</a:t>
            </a:r>
          </a:p>
          <a:p>
            <a:pPr lvl="1"/>
            <a:r>
              <a:rPr lang="de-CH" noProof="0" dirty="0"/>
              <a:t>Erste Aufzählungsebene (Level 2)</a:t>
            </a:r>
            <a:endParaRPr lang="en-US" dirty="0"/>
          </a:p>
          <a:p>
            <a:pPr lvl="2"/>
            <a:r>
              <a:rPr lang="de-CH" noProof="0" dirty="0"/>
              <a:t>Zweite Aufzählungsebene (Level 3)</a:t>
            </a:r>
            <a:endParaRPr lang="en-US" dirty="0"/>
          </a:p>
          <a:p>
            <a:pPr lvl="3"/>
            <a:r>
              <a:rPr lang="de-CH" noProof="0" dirty="0"/>
              <a:t>Textüberschrift (Level 4)</a:t>
            </a:r>
            <a:endParaRPr lang="en-US" dirty="0"/>
          </a:p>
          <a:p>
            <a:pPr lvl="4"/>
            <a:r>
              <a:rPr lang="de-CH" noProof="0" dirty="0"/>
              <a:t>Kleinere Textebene, 24pt (Level 5)</a:t>
            </a:r>
            <a:endParaRPr lang="en-US" dirty="0"/>
          </a:p>
          <a:p>
            <a:pPr lvl="5"/>
            <a:r>
              <a:rPr lang="de-CH" noProof="0" dirty="0"/>
              <a:t>Kleinere Aufzählungsebene (Level 6)</a:t>
            </a:r>
            <a:endParaRPr lang="en-US" dirty="0"/>
          </a:p>
          <a:p>
            <a:pPr lvl="6"/>
            <a:r>
              <a:rPr lang="de-CH" noProof="0" dirty="0"/>
              <a:t>Kleinere Aufzählungsebene (Level 7)</a:t>
            </a:r>
            <a:endParaRPr lang="en-US" dirty="0"/>
          </a:p>
          <a:p>
            <a:pPr lvl="7"/>
            <a:r>
              <a:rPr lang="de-CH" noProof="0" dirty="0"/>
              <a:t>Textüberschrift (Level 8)</a:t>
            </a:r>
            <a:endParaRPr lang="en-US" dirty="0"/>
          </a:p>
          <a:p>
            <a:pPr lvl="8"/>
            <a:r>
              <a:rPr lang="de-CH" noProof="0" dirty="0"/>
              <a:t>Anmerkungen und Kleingedrucktes (Level 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7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81" r:id="rId5"/>
    <p:sldLayoutId id="2147483683" r:id="rId6"/>
    <p:sldLayoutId id="2147483684" r:id="rId7"/>
    <p:sldLayoutId id="2147483685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8" r:id="rId17"/>
  </p:sldLayoutIdLst>
  <p:hf sldNum="0" hdr="0"/>
  <p:txStyles>
    <p:titleStyle>
      <a:lvl1pPr algn="l" defTabSz="1828800" rtl="0" eaLnBrk="1" latinLnBrk="0" hangingPunct="1">
        <a:lnSpc>
          <a:spcPct val="11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20000"/>
        </a:lnSpc>
        <a:spcBef>
          <a:spcPts val="20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521208" algn="l" defTabSz="1828800" rtl="0" eaLnBrk="1" latinLnBrk="0" hangingPunct="1">
        <a:lnSpc>
          <a:spcPct val="120000"/>
        </a:lnSpc>
        <a:spcBef>
          <a:spcPts val="0"/>
        </a:spcBef>
        <a:buFont typeface="Symbol" panose="05050102010706020507" pitchFamily="18" charset="2"/>
        <a:buChar char="-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416" indent="-521208" algn="l" defTabSz="1828800" rtl="0" eaLnBrk="1" latinLnBrk="0" hangingPunct="1">
        <a:lnSpc>
          <a:spcPct val="120000"/>
        </a:lnSpc>
        <a:spcBef>
          <a:spcPts val="0"/>
        </a:spcBef>
        <a:buFont typeface="Symbol" panose="05050102010706020507" pitchFamily="18" charset="2"/>
        <a:buChar char="-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828800" rtl="0" eaLnBrk="1" latinLnBrk="0" hangingPunct="1">
        <a:lnSpc>
          <a:spcPct val="120000"/>
        </a:lnSpc>
        <a:spcBef>
          <a:spcPts val="0"/>
        </a:spcBef>
        <a:buFont typeface="Wingdings 3" panose="05040102010807070707" pitchFamily="18" charset="2"/>
        <a:buNone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28800" rtl="0" eaLnBrk="1" latinLnBrk="0" hangingPunct="1">
        <a:lnSpc>
          <a:spcPct val="120000"/>
        </a:lnSpc>
        <a:spcBef>
          <a:spcPts val="0"/>
        </a:spcBef>
        <a:buFont typeface="Wingdings 3" panose="05040102010807070707" pitchFamily="18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" indent="-274320" algn="l" defTabSz="1828800" rtl="0" eaLnBrk="1" latinLnBrk="0" hangingPunct="1">
        <a:lnSpc>
          <a:spcPct val="12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" indent="-274320" algn="l" defTabSz="1828800" rtl="0" eaLnBrk="1" latinLnBrk="0" hangingPunct="1">
        <a:lnSpc>
          <a:spcPct val="12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828800" rtl="0" eaLnBrk="1" latinLnBrk="0" hangingPunct="1">
        <a:lnSpc>
          <a:spcPct val="120000"/>
        </a:lnSpc>
        <a:spcBef>
          <a:spcPts val="0"/>
        </a:spcBef>
        <a:buFont typeface="Wingdings 3" panose="05040102010807070707" pitchFamily="18" charset="2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828800" rtl="0" eaLnBrk="1" latinLnBrk="0" hangingPunct="1">
        <a:lnSpc>
          <a:spcPct val="120000"/>
        </a:lnSpc>
        <a:spcBef>
          <a:spcPts val="0"/>
        </a:spcBef>
        <a:buFont typeface="Wingdings 3" panose="050401020108070707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silke.zoellner@hslu.ch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0F072D13-189E-55D2-4135-EFC172D85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7692" y="12685145"/>
            <a:ext cx="3053396" cy="185482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315B7-2986-4574-9C9A-E8AFB8C87B27}" type="datetime4">
              <a:rPr lang="de-CH" smtClean="0"/>
              <a:pPr>
                <a:spcAft>
                  <a:spcPts val="600"/>
                </a:spcAft>
              </a:pPr>
              <a:t>2. Mai 2025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39DFB05-EB07-63AB-177C-B779D66C6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0819" y="12685145"/>
            <a:ext cx="3053396" cy="1854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Page ‹Nr.›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6A1F543B-6420-710C-4E5B-B6B1C2363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300" y="3408216"/>
            <a:ext cx="8691695" cy="3449784"/>
          </a:xfrm>
        </p:spPr>
        <p:txBody>
          <a:bodyPr/>
          <a:lstStyle/>
          <a:p>
            <a:r>
              <a:rPr lang="en-US" dirty="0"/>
              <a:t>WiGe lokale Wirtschaft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Kleinmengenlogistik in Berggebieten</a:t>
            </a:r>
          </a:p>
        </p:txBody>
      </p:sp>
      <p:sp>
        <p:nvSpPr>
          <p:cNvPr id="23" name="Subtitle 4">
            <a:extLst>
              <a:ext uri="{FF2B5EF4-FFF2-40B4-BE49-F238E27FC236}">
                <a16:creationId xmlns:a16="http://schemas.microsoft.com/office/drawing/2014/main" id="{D08BD323-FADC-FF52-89CE-6B368E17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300" y="8447265"/>
            <a:ext cx="5120640" cy="1886614"/>
          </a:xfrm>
        </p:spPr>
        <p:txBody>
          <a:bodyPr/>
          <a:lstStyle/>
          <a:p>
            <a:r>
              <a:rPr lang="en-US" dirty="0"/>
              <a:t>Silke Zöllner</a:t>
            </a:r>
          </a:p>
          <a:p>
            <a:r>
              <a:rPr lang="en-US" dirty="0">
                <a:hlinkClick r:id="rId2"/>
              </a:rPr>
              <a:t>silke.zoellner@hslu.ch</a:t>
            </a:r>
            <a:r>
              <a:rPr lang="en-US" dirty="0"/>
              <a:t> </a:t>
            </a:r>
          </a:p>
        </p:txBody>
      </p:sp>
      <p:pic>
        <p:nvPicPr>
          <p:cNvPr id="12" name="Bildplatzhalter 11" descr="Ein Bild, das Landschaft, draußen, Natur, Hochland enthält.&#10;&#10;KI-generierte Inhalte können fehlerhaft sein.">
            <a:extLst>
              <a:ext uri="{FF2B5EF4-FFF2-40B4-BE49-F238E27FC236}">
                <a16:creationId xmlns:a16="http://schemas.microsoft.com/office/drawing/2014/main" id="{61FD4750-B624-6E40-6284-99027A25B9E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" r="-1" b="-1"/>
          <a:stretch/>
        </p:blipFill>
        <p:spPr>
          <a:xfrm>
            <a:off x="10117442" y="3408216"/>
            <a:ext cx="14266558" cy="10307783"/>
          </a:xfrm>
          <a:noFill/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77EF325-FB96-58FB-2B33-1AC5403E8EB0}"/>
              </a:ext>
            </a:extLst>
          </p:cNvPr>
          <p:cNvSpPr txBox="1"/>
          <p:nvPr/>
        </p:nvSpPr>
        <p:spPr>
          <a:xfrm>
            <a:off x="22393835" y="3408216"/>
            <a:ext cx="19901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/>
              <a:t>© Haupt Verlag</a:t>
            </a:r>
          </a:p>
        </p:txBody>
      </p:sp>
    </p:spTree>
    <p:extLst>
      <p:ext uri="{BB962C8B-B14F-4D97-AF65-F5344CB8AC3E}">
        <p14:creationId xmlns:p14="http://schemas.microsoft.com/office/powerpoint/2010/main" val="79845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69AB20-2E51-D4C3-1CCE-CF1F9DB03A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0D1EE-778F-468F-8455-0B19FC52DA6C}" type="datetime4">
              <a:rPr lang="de-CH" noProof="0" smtClean="0"/>
              <a:t>2. Mai 2025</a:t>
            </a:fld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F2E0E8-60B8-D96D-F6A0-818DC01CFF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3300" y="2622176"/>
            <a:ext cx="22380918" cy="97317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Kleinproduzierende von Berg- und Regionalprodukten koordinieren &amp; transportieren geringe Volumen in hoher Frequenz durch den Kanton Luzern, Problematik der Kleinmengenlogistik im B2B Bereich (unnötige Wege, unnötig hoher Zeitaufwand/Kosten).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u="sng" dirty="0"/>
              <a:t>Absicht</a:t>
            </a:r>
            <a:r>
              <a:rPr lang="de-DE" sz="3200" dirty="0"/>
              <a:t>: Durch Optimierung der Logistik Ressourcen zielführender einsetzen. Lokale Akteure vernetzen, um CO2 einzusparen und im Sinne der Kreislaufwirtschaft nachhaltiger zu wirtschaften.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u="sng" dirty="0"/>
              <a:t>Fragestellung</a:t>
            </a:r>
            <a:r>
              <a:rPr lang="de-DE" sz="3200" dirty="0"/>
              <a:t>: Wie könnte ein bedürfnisorientierter B2B-Marktplatz für das gesamte Luzerner Nahrungsmittel-Ökosystem unter Berücksichtigung der Netzwerklogik aussehen, welcher:</a:t>
            </a:r>
          </a:p>
          <a:p>
            <a:pPr marL="978408" lvl="1" indent="-4572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Qualitätsprodukte aus dem Kanton an einem Ort bündelt</a:t>
            </a:r>
          </a:p>
          <a:p>
            <a:pPr marL="978408" lvl="1" indent="-457200">
              <a:buFont typeface="Arial" panose="020B0604020202020204" pitchFamily="34" charset="0"/>
              <a:buChar char="•"/>
            </a:pPr>
            <a:r>
              <a:rPr lang="de-DE" sz="3200" dirty="0"/>
              <a:t>die entsprechenden Logistik- und Servicedienstleistungen abdeckt</a:t>
            </a:r>
          </a:p>
          <a:p>
            <a:pPr marL="978408" lvl="1" indent="-457200">
              <a:buFont typeface="Arial" panose="020B0604020202020204" pitchFamily="34" charset="0"/>
              <a:buChar char="•"/>
            </a:pPr>
            <a:r>
              <a:rPr lang="de-DE" sz="3200" dirty="0"/>
              <a:t>den Kleinproduzierenden einen Mehrwert bietet</a:t>
            </a:r>
          </a:p>
          <a:p>
            <a:pPr marL="978408" lvl="1" indent="-457200">
              <a:buFont typeface="Arial" panose="020B0604020202020204" pitchFamily="34" charset="0"/>
              <a:buChar char="•"/>
            </a:pPr>
            <a:r>
              <a:rPr lang="de-DE" sz="3200" dirty="0"/>
              <a:t>Doppelspurigkeit zur bestehenden Initiativen vermeidet?</a:t>
            </a:r>
          </a:p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13C22CF-41D2-8CA5-59DA-2547BA1C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Verständnis des Projekts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3536D3-0543-3B4B-F27A-7491BFFC5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Seite </a:t>
            </a:r>
            <a:fld id="{F6D6BDF2-272F-4256-ACF1-DEAEC48BAB75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53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1BE2F-FF21-97A6-03BB-1D9728738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906345-5E33-78FC-230F-74DE10D7CD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0D1EE-778F-468F-8455-0B19FC52DA6C}" type="datetime4">
              <a:rPr lang="de-CH" noProof="0" smtClean="0"/>
              <a:t>2. Mai 2025</a:t>
            </a:fld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83CF66-19D4-5BD4-A97B-3C1B68BEB8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3300" y="2622176"/>
            <a:ext cx="22380918" cy="97317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Projektidee steht erst ganz am Anfang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Bundesamt für Landwirtschaft mit dem Programm </a:t>
            </a:r>
            <a:r>
              <a:rPr lang="de-DE" sz="3200" dirty="0" err="1"/>
              <a:t>QNaV</a:t>
            </a:r>
            <a:r>
              <a:rPr lang="de-DE" sz="3200" dirty="0"/>
              <a:t> (Förderung von Qualität und Nachhaltigkeit)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NRP-Umsetzungsprogramm des Kantons Luzern 2024-2027 (Fokus auf nachhaltigen Wertschöpfungsketten und Kooperationen zur Stärkung der lokalen Wirtschaft).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u="sng" dirty="0"/>
              <a:t>Ausgangslage</a:t>
            </a:r>
            <a:r>
              <a:rPr lang="de-DE" sz="3200" dirty="0"/>
              <a:t>: Heutiges Luzerner Nahrungsmittel-</a:t>
            </a:r>
            <a:r>
              <a:rPr lang="de-DE" sz="3200" dirty="0" err="1"/>
              <a:t>Ökoystem</a:t>
            </a:r>
            <a:r>
              <a:rPr lang="de-DE" sz="3200" dirty="0"/>
              <a:t> auf Anbieterseite stark fragmentiert, räumlich und strukturell.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A051218-4B57-018A-2FD3-655D003E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Verständnis des Projekts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705574-158A-D980-CE99-0FE5E1790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Seite </a:t>
            </a:r>
            <a:fld id="{F6D6BDF2-272F-4256-ACF1-DEAEC48BAB75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848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5BF566-AFE8-B0E4-FD96-D68E553A7A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F46C0B-9082-47E7-B039-6B1FD83BE381}" type="datetime4">
              <a:rPr lang="de-CH" smtClean="0"/>
              <a:t>2. Mai 2025</a:t>
            </a:fld>
            <a:endParaRPr lang="en-US"/>
          </a:p>
        </p:txBody>
      </p:sp>
      <p:pic>
        <p:nvPicPr>
          <p:cNvPr id="9" name="Inhaltsplatzhalter 8" descr="Ein Bild, das Karte, Text, Atlas, Diagramm enthält.&#10;&#10;KI-generierte Inhalte können fehlerhaft sein.">
            <a:extLst>
              <a:ext uri="{FF2B5EF4-FFF2-40B4-BE49-F238E27FC236}">
                <a16:creationId xmlns:a16="http://schemas.microsoft.com/office/drawing/2014/main" id="{BAB66C4A-4087-88E4-5BE1-6E4DF06EDF9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34" y="2301653"/>
            <a:ext cx="10784964" cy="11261096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414FDFF-7303-0EE8-9A4D-8258E079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Verständnis des Projekts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7C6B3F-1D73-BBBB-68EC-FFEEB9DFF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Seite </a:t>
            </a:r>
            <a:fld id="{86B585F8-2033-43C0-8CDE-307184B088E2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C957A3-2E55-AA12-E454-D0B36DCDB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270" y="2436897"/>
            <a:ext cx="2382927" cy="28923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570CD56-8DBF-B06E-A284-8076DD818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3636">
            <a:off x="1876612" y="5922214"/>
            <a:ext cx="3064247" cy="185581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DED22D4-A2D1-2456-A99E-7D3F9467B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37748">
            <a:off x="5529872" y="2528203"/>
            <a:ext cx="3715817" cy="18763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11342F1-B0E0-86C4-AE11-BC59FF0EC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89305">
            <a:off x="18379737" y="9213626"/>
            <a:ext cx="5341694" cy="188390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413CD6A-5DEA-E768-E6A7-9978A18A2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4702" y="10218440"/>
            <a:ext cx="2877671" cy="252804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83E859E-8448-1CE0-37BA-8279ABFF96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636" y="11213797"/>
            <a:ext cx="5068433" cy="129764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4A94459-DCAF-8373-8A06-4407FF3F05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28331">
            <a:off x="15604688" y="3218845"/>
            <a:ext cx="6404047" cy="233404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373F31E-53A9-832E-ACFF-C7F429B1DE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47242">
            <a:off x="5160592" y="8001873"/>
            <a:ext cx="3675244" cy="184800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0B40024-52D9-92F1-5EA3-D4C8588BCD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77264" y="6689781"/>
            <a:ext cx="3914775" cy="14859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33F1158-8966-7E10-25F1-2B96B8E1D1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2443" y="4803670"/>
            <a:ext cx="2288382" cy="233923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7FFF1BE-C803-9C08-DCB5-098ADA8EFC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035" y="8625319"/>
            <a:ext cx="3546551" cy="2206743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A12E9639-236E-C3EB-7EB4-8FCDD7A6594A}"/>
              </a:ext>
            </a:extLst>
          </p:cNvPr>
          <p:cNvSpPr/>
          <p:nvPr/>
        </p:nvSpPr>
        <p:spPr>
          <a:xfrm>
            <a:off x="690273" y="10695330"/>
            <a:ext cx="967380" cy="518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5D19608-A6AD-8CF5-7FB2-7A12F204A95B}"/>
              </a:ext>
            </a:extLst>
          </p:cNvPr>
          <p:cNvSpPr/>
          <p:nvPr/>
        </p:nvSpPr>
        <p:spPr>
          <a:xfrm>
            <a:off x="3312457" y="10681786"/>
            <a:ext cx="967380" cy="518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735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F914-ACF0-84E0-1682-A48F536C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1479FF3-5054-5986-6F34-0E852481F6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0D1EE-778F-468F-8455-0B19FC52DA6C}" type="datetime4">
              <a:rPr lang="de-CH" noProof="0" smtClean="0"/>
              <a:t>2. Mai 2025</a:t>
            </a:fld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6907AC-ACD8-63CD-3374-70B24EEAE0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3300" y="2743200"/>
            <a:ext cx="22380918" cy="9610725"/>
          </a:xfrm>
        </p:spPr>
        <p:txBody>
          <a:bodyPr/>
          <a:lstStyle/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de-CH" sz="3200" dirty="0"/>
              <a:t>Geografisch abgegrenzte Regionen funktionieren gut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Kurze </a:t>
            </a:r>
            <a:r>
              <a:rPr lang="de-DE" sz="3200" dirty="0" err="1"/>
              <a:t>Fördergefässe</a:t>
            </a:r>
            <a:r>
              <a:rPr lang="de-DE" sz="3200" dirty="0"/>
              <a:t> nicht geeignet, braucht &gt;2 Jahre, bis Plattform finanziell läuft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endParaRPr lang="de-CH" sz="3200" dirty="0"/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de-CH" sz="3200" dirty="0"/>
              <a:t>Bsp. Biosphäre Markt AG: e</a:t>
            </a:r>
            <a:r>
              <a:rPr lang="de-DE" sz="3200" dirty="0" err="1"/>
              <a:t>ntstand</a:t>
            </a:r>
            <a:r>
              <a:rPr lang="de-DE" sz="3200" dirty="0"/>
              <a:t> aus Projekt zur Regionalen Entwicklung PRET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Handel innerhalb der Region Entlebuch wird selbst gemacht, Kleinmengenlogistik. Handel </a:t>
            </a:r>
            <a:r>
              <a:rPr lang="de-DE" sz="3200" dirty="0" err="1"/>
              <a:t>ausserhalb</a:t>
            </a:r>
            <a:r>
              <a:rPr lang="de-DE" sz="3200" dirty="0"/>
              <a:t> der Region über Plattform, z.B. an </a:t>
            </a:r>
            <a:r>
              <a:rPr lang="de-DE" sz="3200" dirty="0" err="1"/>
              <a:t>Grossgastro</a:t>
            </a:r>
            <a:r>
              <a:rPr lang="de-DE" sz="3200" dirty="0"/>
              <a:t> oder </a:t>
            </a:r>
            <a:r>
              <a:rPr lang="de-DE" sz="3200" dirty="0" err="1"/>
              <a:t>Grossverteiler</a:t>
            </a:r>
            <a:r>
              <a:rPr lang="de-DE" sz="3200" dirty="0"/>
              <a:t> wie Migros, Coop Zentralschweiz-Zürich.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Plattform leistet alles in einem: elektronische Rechnungsstellung, Qualitätssicherung, Stornierungen usw.</a:t>
            </a:r>
          </a:p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5EE34A5-886F-B0A9-3D26-C96A69A0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Erfahrungen &amp; </a:t>
            </a:r>
            <a:r>
              <a:rPr lang="de-CH" dirty="0" err="1"/>
              <a:t>Learnings</a:t>
            </a:r>
            <a:r>
              <a:rPr lang="de-CH" dirty="0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FDD75B-AA76-3B59-FCFD-87A7A6DE3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Seite </a:t>
            </a:r>
            <a:fld id="{F6D6BDF2-272F-4256-ACF1-DEAEC48BAB75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537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36872-7BC4-2C82-44C6-25D2A6441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4CD089-BBEF-5DCC-970D-BC5425DBA2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0D1EE-778F-468F-8455-0B19FC52DA6C}" type="datetime4">
              <a:rPr lang="de-CH" noProof="0" smtClean="0"/>
              <a:t>2. Mai 2025</a:t>
            </a:fld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5B6F2F-47D5-6296-2122-061E66EB86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3300" y="2743200"/>
            <a:ext cx="22380918" cy="9610725"/>
          </a:xfrm>
        </p:spPr>
        <p:txBody>
          <a:bodyPr/>
          <a:lstStyle/>
          <a:p>
            <a:r>
              <a:rPr lang="de-CH" sz="3200" dirty="0"/>
              <a:t>Dilemma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u="sng" dirty="0"/>
              <a:t>Kleine Player</a:t>
            </a:r>
          </a:p>
          <a:p>
            <a:pPr marL="978408" lvl="1" indent="-457200">
              <a:buFont typeface="Arial" panose="020B0604020202020204" pitchFamily="34" charset="0"/>
              <a:buChar char="•"/>
            </a:pPr>
            <a:r>
              <a:rPr lang="de-CH" sz="3200" dirty="0"/>
              <a:t>Ressourcen fehlen überall, aber insbesondere bei ihnen</a:t>
            </a:r>
          </a:p>
          <a:p>
            <a:pPr marL="978408" lvl="1" indent="-457200">
              <a:buFont typeface="Arial" panose="020B0604020202020204" pitchFamily="34" charset="0"/>
              <a:buChar char="•"/>
            </a:pPr>
            <a:r>
              <a:rPr lang="de-CH" sz="3200" dirty="0"/>
              <a:t>Keine zeitliche Kapazität, keine finanziellen Mittel für Plattformentwicklung</a:t>
            </a:r>
          </a:p>
          <a:p>
            <a:pPr marL="978408" lvl="1" indent="-457200">
              <a:buFont typeface="Arial" panose="020B0604020202020204" pitchFamily="34" charset="0"/>
              <a:buChar char="•"/>
            </a:pPr>
            <a:r>
              <a:rPr lang="de-CH" sz="3200" dirty="0"/>
              <a:t>Würden am Meisten von einer Plattform profitieren, aber: B2B braucht grössere Mengen</a:t>
            </a:r>
          </a:p>
          <a:p>
            <a:r>
              <a:rPr lang="de-CH" sz="3200" dirty="0" err="1"/>
              <a:t>vs</a:t>
            </a:r>
            <a:endParaRPr lang="de-CH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u="sng" dirty="0"/>
              <a:t>Grosse Player</a:t>
            </a:r>
          </a:p>
          <a:p>
            <a:pPr marL="978408" lvl="1" indent="-457200">
              <a:buFont typeface="Arial" panose="020B0604020202020204" pitchFamily="34" charset="0"/>
              <a:buChar char="•"/>
            </a:pPr>
            <a:r>
              <a:rPr lang="de-CH" sz="3200" dirty="0"/>
              <a:t>Haben sich bereits selbst in ihrer Region organisiert</a:t>
            </a:r>
          </a:p>
          <a:p>
            <a:pPr marL="978408" lvl="1" indent="-457200">
              <a:buFont typeface="Arial" panose="020B0604020202020204" pitchFamily="34" charset="0"/>
              <a:buChar char="•"/>
            </a:pPr>
            <a:r>
              <a:rPr lang="de-CH" sz="3200" dirty="0"/>
              <a:t>Haben grundsätzlich Interesse an der Idee, werden nicht von sich aus aktiv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A8FEAD-07E6-2BA9-0A75-8CD41D08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Herausforderungen &amp; Chancen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0282B3-303C-E53A-42AD-276C4AE85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Seite </a:t>
            </a:r>
            <a:fld id="{F6D6BDF2-272F-4256-ACF1-DEAEC48BAB75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624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733C4-0E1A-5DCF-EA75-4AAEE577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57D414-A12A-DC13-F621-BC5E2B1EF9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0D1EE-778F-468F-8455-0B19FC52DA6C}" type="datetime4">
              <a:rPr lang="de-CH" noProof="0" smtClean="0"/>
              <a:t>2. Mai 2025</a:t>
            </a:fld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A7808A-27AF-B6A2-6988-D5DC34B148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dirty="0"/>
              <a:t>Umgang mit diesem Dilemma?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dirty="0"/>
              <a:t>Welche Chancen bestehen, diese Herausforderungen zu bewältigen?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dirty="0"/>
              <a:t>Wer entwickelt die lokale Wirtschaft?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dirty="0"/>
              <a:t>Ähnliche Erfahrungen aus anderen Bereichen der lokalen Wirtschaft?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5B6E924-293F-2D28-D202-84F6685D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Lösungen &amp; Perspektiven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BEBC61-B9AA-CE38-F9C6-20F565D66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Seite </a:t>
            </a:r>
            <a:fld id="{F6D6BDF2-272F-4256-ACF1-DEAEC48BAB75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218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1748E-238C-4982-A352-FB3B223D6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40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IAAAAAAAAAAwAAAAMAAAAA/////wQAJw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xCZNRc4pnNFpI+jT3EADnAFAAAAAAADAAAAAAADAAAAAwADAAAAAAADAAAAAwADAAAAAAD///////8DAAIA////////BAAAAAMAEAALCxjIeq1GzkmF+aDU7Rx+XQUAAAABAAMAAAACAAMAAAABAAMAAAAC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BQMAAAAAAAAAAAAACAB////////////////AAAA////////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aAAZMaW5rZWRTaGFwZXNEYXRhUHJvcGVydHlfMAUAAAAAAAQAAAADAAQAAAABAAQAAAADAP///////wMAAgEDAAAAAwD///////8lAAZMaW5rZWRTaGFwZVByZXNlbnRhdGlvblNldHRpbmdzRGF0YV8wBQAAAAE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BCZNRc4pnNFpI+jT3EADnADRGF0YQAbAAAABExpbmtlZFNoYXBlRGF0YQAFAAAAAAACTmFtZQAZAAAATGlua2VkU2hhcGVzRGF0YVByb3BlcnR5ABBWZXJzaW9uAAAAAAAJTGFzdFdyaXRlAHKZdCJ9AQAAAAEA/////50AnQAAAAVfaWQAEAAAAAQLGMh6rUbOSYX5oNTtHH5dA0RhdGEAKgAAAAhQcmVzZW50YXRpb25TY2FubmVkRm9yTGlua2VkU2hhcGVzAAEAAk5hbWUAJAAAAExpbmtlZFNoYXBlUHJlc2VudGF0aW9uU2V0dGluZ3NEYXRhABBWZXJzaW9uAAAAAAAJTGFzdFdyaXRlAKyZdCJ9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heme/theme1.xml><?xml version="1.0" encoding="utf-8"?>
<a:theme xmlns:a="http://schemas.openxmlformats.org/drawingml/2006/main" name="HSLU Master">
  <a:themeElements>
    <a:clrScheme name="HSLU Farben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77C5D8"/>
      </a:accent1>
      <a:accent2>
        <a:srgbClr val="ADCA2A"/>
      </a:accent2>
      <a:accent3>
        <a:srgbClr val="EE6A87"/>
      </a:accent3>
      <a:accent4>
        <a:srgbClr val="FCC300"/>
      </a:accent4>
      <a:accent5>
        <a:srgbClr val="F0F0F0"/>
      </a:accent5>
      <a:accent6>
        <a:srgbClr val="808080"/>
      </a:accent6>
      <a:hlink>
        <a:srgbClr val="206A8A"/>
      </a:hlink>
      <a:folHlink>
        <a:srgbClr val="9F304D"/>
      </a:folHlink>
    </a:clrScheme>
    <a:fontScheme name="HSLU">
      <a:majorFont>
        <a:latin typeface="Verdana"/>
        <a:ea typeface="Segoe UI Semibold"/>
        <a:cs typeface="Segoe UI Semibold"/>
      </a:majorFont>
      <a:minorFont>
        <a:latin typeface="Verdana"/>
        <a:ea typeface="Segoe UI Light"/>
        <a:cs typeface="Segoe UI Light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EDIT - Presentation Business 16_9.potm" id="{235C9123-8539-4930-A6E4-9F9FFF44A58A}" vid="{0BE8AE81-A54B-4AB8-B060-16D8A0653D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770C88BCADE14D9064AE13D6DECD30" ma:contentTypeVersion="17" ma:contentTypeDescription="Ein neues Dokument erstellen." ma:contentTypeScope="" ma:versionID="b8f777ea496d759b535e07a04d53120a">
  <xsd:schema xmlns:xsd="http://www.w3.org/2001/XMLSchema" xmlns:xs="http://www.w3.org/2001/XMLSchema" xmlns:p="http://schemas.microsoft.com/office/2006/metadata/properties" xmlns:ns2="89dfdbf7-2214-45af-81ab-532e71a24bb5" xmlns:ns3="541fd2a0-b8f4-463b-a2e5-a3d66c400788" targetNamespace="http://schemas.microsoft.com/office/2006/metadata/properties" ma:root="true" ma:fieldsID="58d8a62db2890132881f47715ad829bf" ns2:_="" ns3:_="">
    <xsd:import namespace="89dfdbf7-2214-45af-81ab-532e71a24bb5"/>
    <xsd:import namespace="541fd2a0-b8f4-463b-a2e5-a3d66c400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fdbf7-2214-45af-81ab-532e71a24b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42787429-9a8d-43a9-9ea0-db5780ae2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fd2a0-b8f4-463b-a2e5-a3d66c40078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3bf7445-6288-408c-928b-a2dfff1d949d}" ma:internalName="TaxCatchAll" ma:showField="CatchAllData" ma:web="541fd2a0-b8f4-463b-a2e5-a3d66c400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1fd2a0-b8f4-463b-a2e5-a3d66c400788" xsi:nil="true"/>
    <lcf76f155ced4ddcb4097134ff3c332f xmlns="89dfdbf7-2214-45af-81ab-532e71a24b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CEE9D4-2182-46E8-B7E7-7A50E2A28E3E}"/>
</file>

<file path=customXml/itemProps2.xml><?xml version="1.0" encoding="utf-8"?>
<ds:datastoreItem xmlns:ds="http://schemas.openxmlformats.org/officeDocument/2006/customXml" ds:itemID="{B1B22379-68EE-4294-A662-CCA510E47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2ADD14-27E2-4CBB-84C3-E07DFBE08BF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f656f699-191b-48eb-98e1-fea18afa3f57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cb23a5f-c14b-4590-a1f2-e7d7fbd6964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Wirtschaft 16_9</Template>
  <TotalTime>0</TotalTime>
  <Words>453</Words>
  <Application>Microsoft Macintosh PowerPoint</Application>
  <PresentationFormat>Custom</PresentationFormat>
  <Paragraphs>68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Verdana</vt:lpstr>
      <vt:lpstr>Wingdings 3</vt:lpstr>
      <vt:lpstr>HSLU Master</vt:lpstr>
      <vt:lpstr>WiGe lokale Wirtschaft  Kleinmengenlogistik in Berggebieten</vt:lpstr>
      <vt:lpstr>Verständnis des Projekts</vt:lpstr>
      <vt:lpstr>Verständnis des Projekts</vt:lpstr>
      <vt:lpstr>Verständnis des Projekts</vt:lpstr>
      <vt:lpstr>Erfahrungen &amp; Learnings </vt:lpstr>
      <vt:lpstr>Herausforderungen &amp; Chancen </vt:lpstr>
      <vt:lpstr>Lösungen &amp; Perspektiven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Zöllner Silke HSLU W</dc:creator>
  <cp:lastModifiedBy>Luc Jaquet</cp:lastModifiedBy>
  <cp:revision>28</cp:revision>
  <dcterms:created xsi:type="dcterms:W3CDTF">2025-03-06T16:14:36Z</dcterms:created>
  <dcterms:modified xsi:type="dcterms:W3CDTF">2025-05-02T13:37:52Z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0x01010030770C88BCADE14D9064AE13D6DECD30</vt:lpwstr>
  </property>
  <property fmtid="{D5CDD505-2E9C-101B-9397-08002B2CF9AE}" pid="3" name="MSIP_Label_e8b0afbd-3cf7-4707-aee4-8dc9d855de29_Enabled">
    <vt:lpwstr>true</vt:lpwstr>
  </property>
  <property fmtid="{D5CDD505-2E9C-101B-9397-08002B2CF9AE}" pid="4" name="MSIP_Label_e8b0afbd-3cf7-4707-aee4-8dc9d855de29_SetDate">
    <vt:lpwstr>2022-11-08T11:26:39Z</vt:lpwstr>
  </property>
  <property fmtid="{D5CDD505-2E9C-101B-9397-08002B2CF9AE}" pid="5" name="MSIP_Label_e8b0afbd-3cf7-4707-aee4-8dc9d855de29_Method">
    <vt:lpwstr>Standard</vt:lpwstr>
  </property>
  <property fmtid="{D5CDD505-2E9C-101B-9397-08002B2CF9AE}" pid="6" name="MSIP_Label_e8b0afbd-3cf7-4707-aee4-8dc9d855de29_Name">
    <vt:lpwstr>intern</vt:lpwstr>
  </property>
  <property fmtid="{D5CDD505-2E9C-101B-9397-08002B2CF9AE}" pid="7" name="MSIP_Label_e8b0afbd-3cf7-4707-aee4-8dc9d855de29_SiteId">
    <vt:lpwstr>75a34008-d7d1-4924-8e78-31fea86f6e68</vt:lpwstr>
  </property>
  <property fmtid="{D5CDD505-2E9C-101B-9397-08002B2CF9AE}" pid="8" name="MSIP_Label_e8b0afbd-3cf7-4707-aee4-8dc9d855de29_ActionId">
    <vt:lpwstr>27960271-bfe1-41eb-b925-cc9d7cb4dd41</vt:lpwstr>
  </property>
  <property fmtid="{D5CDD505-2E9C-101B-9397-08002B2CF9AE}" pid="9" name="MSIP_Label_e8b0afbd-3cf7-4707-aee4-8dc9d855de29_ContentBits">
    <vt:lpwstr>0</vt:lpwstr>
  </property>
  <property fmtid="{D5CDD505-2E9C-101B-9397-08002B2CF9AE}" pid="10" name="MediaServiceImageTags">
    <vt:lpwstr/>
  </property>
</Properties>
</file>